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47"/>
  </p:notesMasterIdLst>
  <p:sldIdLst>
    <p:sldId id="256" r:id="rId4"/>
    <p:sldId id="257" r:id="rId5"/>
    <p:sldId id="258" r:id="rId6"/>
    <p:sldId id="318" r:id="rId7"/>
    <p:sldId id="25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279" r:id="rId46"/>
  </p:sldIdLst>
  <p:sldSz cx="10080625" cy="7559675"/>
  <p:notesSz cx="7559675" cy="10691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496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9F9726-1498-486B-B98A-BDC30169E912}" type="datetimeFigureOut">
              <a:rPr lang="en-US"/>
              <a:pPr/>
              <a:t>28/01/2013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E0C674-53E3-4036-82D2-391E1A7113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55E22-FE52-4CAA-A0EE-966AB7AA75F1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31A492-BD24-4E53-B372-BCCC7BBA212E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634268-3678-4B9B-9F31-07A4E6B9F7AF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421A73-8C05-4B5D-8ABC-B15935F9C1D0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2D12DF-5824-45B2-9E41-FBD2061753F4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0D5A1-13B3-49A9-A179-DF896E9995A5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F6A773-0ED8-4EE2-9462-FB51B25973D6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1142C2-6336-4B88-B68C-579293E06F5A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E62B7E-6B74-4B27-B59E-021576B68011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3888BC-862B-452E-BA84-2DD6F4E4ED74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203344-9707-459E-8175-2CD1F8D3A7FD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DBABAB-6B71-45D4-85A1-7FFF33F94362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3DC514-8FFA-4D3F-9C7C-BC62900B0016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F2E13C-E4E4-4C5C-9A1E-D85E176BE65F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2D33A-6350-4489-945C-E3FB3CD6821E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DC29CB-FFE4-466C-8649-39EFA3761A2A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24F213-654D-4FC6-AB22-EAD69B09EA15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9EC794-1C58-4378-8746-AA55B174E8B9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D515-2A81-4373-880D-8209DD9E02C0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BA6506-5704-4E01-B0F5-649136AE67DC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1D7FB7-787B-41B5-B016-13C7FC0520B4}" type="slidenum">
              <a:rPr lang="en-GB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410059-F316-47DD-B785-A7720724A39F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808AC7-056D-43F2-8CE7-BE418807C0F8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A06906-A3E6-4A61-8888-E77D8466E369}" type="slidenum">
              <a:rPr lang="en-GB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8B320F-2075-453C-9955-B677FC445271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9DC3F8-5D5C-42B0-818E-0E64C94B7BC2}" type="slidenum">
              <a:rPr lang="en-GB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7324C-2143-49FF-AE4E-442B11AAD73A}" type="slidenum">
              <a:rPr lang="en-GB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BBAB3-54D1-441E-84EA-0B3B7D987A26}" type="slidenum">
              <a:rPr lang="en-GB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71B95-937A-455A-B5C3-DEAED07186A6}" type="slidenum">
              <a:rPr lang="en-GB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8673FD-4DEB-4589-B240-7FD104104A57}" type="slidenum">
              <a:rPr lang="en-GB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17C5B1-9A45-4173-8E4E-064FDB200FF4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C9891F-9930-439C-9E51-FB8AA3146AB0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22CFAF-31B8-4191-A1A7-B4D3A3362C21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AA0836-AF78-4FF6-AEDA-5652C086CC53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04AE99-BD90-44AE-BDB7-9D23521BFA2B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C90923-17CC-4AC9-B089-A027962867E8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  <a:endParaRPr lang="en-US" smtClean="0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8870950" cy="43846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  <a:endParaRPr lang="en-US" smtClean="0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8870950" cy="43846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/>
          <p:cNvSpPr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  <a:endParaRPr lang="en-US" smtClean="0"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8870950" cy="43846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sketchengine.co.uk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etchengine.co.uk" TargetMode="External"/><Relationship Id="rId4" Type="http://schemas.openxmlformats.org/officeDocument/2006/relationships/hyperlink" Target="mailto:robyn.woodrow@sketchengine.co.uk" TargetMode="External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forbetterenglish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1546225"/>
            <a:ext cx="10079038" cy="1260475"/>
          </a:xfrm>
          <a:prstGeom prst="rect">
            <a:avLst/>
          </a:prstGeom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latin typeface="+mj-lt"/>
              <a:ea typeface="+mn-ea"/>
            </a:endParaRPr>
          </a:p>
        </p:txBody>
      </p:sp>
      <p:sp>
        <p:nvSpPr>
          <p:cNvPr id="4098" name="CustomShape 2"/>
          <p:cNvSpPr>
            <a:spLocks noChangeArrowheads="1"/>
          </p:cNvSpPr>
          <p:nvPr/>
        </p:nvSpPr>
        <p:spPr bwMode="auto">
          <a:xfrm>
            <a:off x="0" y="1303338"/>
            <a:ext cx="10079038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GB" sz="6600"/>
              <a:t>The Sketch Engine</a:t>
            </a:r>
          </a:p>
          <a:p>
            <a:pPr algn="ctr"/>
            <a:r>
              <a:rPr lang="en-GB" sz="3600"/>
              <a:t>www.sketchengine.co.uk</a:t>
            </a:r>
            <a:endParaRPr lang="en-US" sz="3600"/>
          </a:p>
        </p:txBody>
      </p:sp>
      <p:pic>
        <p:nvPicPr>
          <p:cNvPr id="4099" name="Picture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Findings…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- 3 million hits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Plenty of evidence</a:t>
            </a: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Lemmatised</a:t>
            </a:r>
          </a:p>
          <a:p>
            <a:pPr lvl="1"/>
            <a:r>
              <a:rPr lang="en-GB" i="1" smtClean="0">
                <a:latin typeface="Arial" pitchFamily="34" charset="0"/>
                <a:ea typeface="ＭＳ Ｐゴシック" pitchFamily="34" charset="-128"/>
              </a:rPr>
              <a:t>enjoy enjoys enjoying enjoyed</a:t>
            </a: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Start with a sample</a:t>
            </a:r>
          </a:p>
        </p:txBody>
      </p:sp>
      <p:pic>
        <p:nvPicPr>
          <p:cNvPr id="10243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Getting more out of our corpus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Sort 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on right context</a:t>
            </a:r>
          </a:p>
        </p:txBody>
      </p:sp>
      <p:pic>
        <p:nvPicPr>
          <p:cNvPr id="11267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Any patterns?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Recurring themes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Do you spot any?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Same concordance again:</a:t>
            </a:r>
          </a:p>
        </p:txBody>
      </p:sp>
      <p:pic>
        <p:nvPicPr>
          <p:cNvPr id="12291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8374063" y="5208588"/>
            <a:ext cx="50800" cy="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What do we enjoy?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763713"/>
            <a:ext cx="9074150" cy="4989512"/>
          </a:xfrm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i="1" smtClean="0">
                <a:latin typeface="Arial" pitchFamily="34" charset="0"/>
                <a:ea typeface="ＭＳ Ｐゴシック" pitchFamily="34" charset="-128"/>
              </a:rPr>
              <a:t>- breakfast, dining, snack</a:t>
            </a: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Object is often 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‘</a:t>
            </a:r>
            <a:r>
              <a:rPr lang="en-GB" smtClean="0">
                <a:latin typeface="Arial" pitchFamily="34" charset="0"/>
                <a:ea typeface="ＭＳ Ｐゴシック" pitchFamily="34" charset="-128"/>
              </a:rPr>
              <a:t>meal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Scroll on down, looking for more patterns</a:t>
            </a:r>
          </a:p>
          <a:p>
            <a:pPr marL="0" indent="0"/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To see more context, click on word</a:t>
            </a:r>
          </a:p>
          <a:p>
            <a:pPr lvl="1"/>
            <a:r>
              <a:rPr lang="en-GB" i="1" smtClean="0">
                <a:latin typeface="Arial" pitchFamily="34" charset="0"/>
                <a:ea typeface="ＭＳ Ｐゴシック" pitchFamily="34" charset="-128"/>
              </a:rPr>
              <a:t>What is a </a:t>
            </a:r>
            <a:r>
              <a:rPr lang="en-GB" b="1" i="1" smtClean="0">
                <a:latin typeface="Arial" pitchFamily="34" charset="0"/>
                <a:ea typeface="ＭＳ Ｐゴシック" pitchFamily="34" charset="-128"/>
              </a:rPr>
              <a:t>furry friend?</a:t>
            </a:r>
            <a:endParaRPr lang="en-GB" i="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3315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ustomShape 1"/>
          <p:cNvSpPr>
            <a:spLocks noChangeArrowheads="1"/>
          </p:cNvSpPr>
          <p:nvPr/>
        </p:nvSpPr>
        <p:spPr bwMode="auto">
          <a:xfrm>
            <a:off x="338138" y="1781175"/>
            <a:ext cx="944403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en-GB" sz="3600">
                <a:solidFill>
                  <a:srgbClr val="000000"/>
                </a:solidFill>
              </a:rPr>
              <a:t>-What is The Sketch Engine?</a:t>
            </a:r>
            <a:endParaRPr lang="en-US" sz="3600"/>
          </a:p>
          <a:p>
            <a:endParaRPr lang="en-US" sz="3600"/>
          </a:p>
          <a:p>
            <a:r>
              <a:rPr lang="en-GB" sz="3600">
                <a:solidFill>
                  <a:srgbClr val="000000"/>
                </a:solidFill>
              </a:rPr>
              <a:t>-What is a corpus?</a:t>
            </a:r>
            <a:endParaRPr lang="en-US" sz="3600"/>
          </a:p>
          <a:p>
            <a:endParaRPr lang="en-US" sz="3600"/>
          </a:p>
          <a:p>
            <a:r>
              <a:rPr lang="en-GB" sz="3600">
                <a:solidFill>
                  <a:srgbClr val="000000"/>
                </a:solidFill>
              </a:rPr>
              <a:t>-Looking at the </a:t>
            </a:r>
            <a:r>
              <a:rPr lang="en-GB" sz="3600">
                <a:solidFill>
                  <a:srgbClr val="FF0000"/>
                </a:solidFill>
              </a:rPr>
              <a:t>BASE</a:t>
            </a:r>
            <a:r>
              <a:rPr lang="en-GB" sz="3600">
                <a:solidFill>
                  <a:srgbClr val="000000"/>
                </a:solidFill>
              </a:rPr>
              <a:t> and the </a:t>
            </a:r>
            <a:r>
              <a:rPr lang="en-GB" sz="3600">
                <a:solidFill>
                  <a:srgbClr val="FF0000"/>
                </a:solidFill>
              </a:rPr>
              <a:t>BAWE</a:t>
            </a:r>
            <a:r>
              <a:rPr lang="en-GB" sz="3600">
                <a:solidFill>
                  <a:srgbClr val="000000"/>
                </a:solidFill>
              </a:rPr>
              <a:t> corpora.</a:t>
            </a:r>
            <a:endParaRPr lang="en-US" sz="3600"/>
          </a:p>
          <a:p>
            <a:endParaRPr lang="en-US" sz="3600"/>
          </a:p>
          <a:p>
            <a:r>
              <a:rPr lang="en-GB" sz="3600">
                <a:solidFill>
                  <a:srgbClr val="000000"/>
                </a:solidFill>
              </a:rPr>
              <a:t>-How can this help you with ELT?</a:t>
            </a:r>
            <a:endParaRPr lang="en-US" sz="3600"/>
          </a:p>
        </p:txBody>
      </p:sp>
      <p:sp>
        <p:nvSpPr>
          <p:cNvPr id="5124" name="CustomShape 2"/>
          <p:cNvSpPr>
            <a:spLocks noChangeArrowheads="1"/>
          </p:cNvSpPr>
          <p:nvPr/>
        </p:nvSpPr>
        <p:spPr bwMode="auto">
          <a:xfrm>
            <a:off x="2613025" y="517525"/>
            <a:ext cx="4822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en-GB" sz="4800">
                <a:solidFill>
                  <a:srgbClr val="000000"/>
                </a:solidFill>
                <a:cs typeface="Arial" pitchFamily="34" charset="0"/>
              </a:rPr>
              <a:t>Today</a:t>
            </a:r>
            <a:endParaRPr lang="en-US" sz="4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Too much data?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So much data to look through</a:t>
            </a: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Can the computer help?</a:t>
            </a:r>
          </a:p>
          <a:p>
            <a:pPr lvl="1"/>
            <a:r>
              <a:rPr lang="en-GB" b="1" i="1" smtClean="0">
                <a:latin typeface="Arial" pitchFamily="34" charset="0"/>
                <a:ea typeface="ＭＳ Ｐゴシック" pitchFamily="34" charset="-128"/>
              </a:rPr>
              <a:t>yes</a:t>
            </a:r>
          </a:p>
        </p:txBody>
      </p:sp>
      <p:pic>
        <p:nvPicPr>
          <p:cNvPr id="14339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102475"/>
            <a:ext cx="1284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4988" y="-509588"/>
            <a:ext cx="11150601" cy="857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Grammar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We can cluster the objects</a:t>
            </a:r>
          </a:p>
        </p:txBody>
      </p:sp>
      <p:pic>
        <p:nvPicPr>
          <p:cNvPr id="15363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Enjoy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i="1" smtClean="0">
                <a:latin typeface="Arial" pitchFamily="34" charset="0"/>
                <a:ea typeface="ＭＳ Ｐゴシック" pitchFamily="34" charset="-128"/>
              </a:rPr>
              <a:t>- Views, benefits, meals, rides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Good summary of the things we </a:t>
            </a:r>
            <a:r>
              <a:rPr lang="en-GB" i="1" smtClean="0">
                <a:latin typeface="Arial" pitchFamily="34" charset="0"/>
                <a:ea typeface="ＭＳ Ｐゴシック" pitchFamily="34" charset="-128"/>
              </a:rPr>
              <a:t>enjoy</a:t>
            </a:r>
          </a:p>
          <a:p>
            <a:pPr lvl="1"/>
            <a:endParaRPr lang="en-GB" i="1" smtClean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Scrolling down …</a:t>
            </a:r>
          </a:p>
        </p:txBody>
      </p:sp>
      <p:pic>
        <p:nvPicPr>
          <p:cNvPr id="16387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72313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Patterns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763713"/>
            <a:ext cx="10080625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- </a:t>
            </a:r>
            <a:r>
              <a:rPr lang="en-GB" dirty="0" err="1" smtClean="0">
                <a:latin typeface="Arial" pitchFamily="34" charset="0"/>
                <a:ea typeface="ＭＳ Ｐゴシック" pitchFamily="34" charset="-128"/>
              </a:rPr>
              <a:t>ing_comp</a:t>
            </a:r>
            <a:endParaRPr lang="en-GB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Strong pattern for </a:t>
            </a:r>
            <a:r>
              <a:rPr lang="en-GB" i="1" dirty="0" smtClean="0">
                <a:latin typeface="Arial" pitchFamily="34" charset="0"/>
                <a:ea typeface="ＭＳ Ｐゴシック" pitchFamily="34" charset="-128"/>
              </a:rPr>
              <a:t>enjoy</a:t>
            </a:r>
          </a:p>
          <a:p>
            <a:pPr lvl="1"/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click on any item in Word Sketch to get more information</a:t>
            </a:r>
          </a:p>
          <a:p>
            <a:pPr lvl="2"/>
            <a:r>
              <a:rPr lang="en-GB" dirty="0" err="1" smtClean="0">
                <a:latin typeface="Arial" pitchFamily="34" charset="0"/>
                <a:ea typeface="ＭＳ Ｐゴシック" pitchFamily="34" charset="-128"/>
              </a:rPr>
              <a:t>ing_comp</a:t>
            </a:r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GB" i="1" dirty="0" smtClean="0">
                <a:latin typeface="Arial" pitchFamily="34" charset="0"/>
                <a:ea typeface="ＭＳ Ｐゴシック" pitchFamily="34" charset="-128"/>
              </a:rPr>
              <a:t>hike</a:t>
            </a:r>
          </a:p>
        </p:txBody>
      </p:sp>
      <p:pic>
        <p:nvPicPr>
          <p:cNvPr id="17411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ustomShape 1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GB" sz="4800"/>
              <a:t>What is The Sketch Engine?</a:t>
            </a:r>
            <a:endParaRPr lang="en-US" sz="4800"/>
          </a:p>
        </p:txBody>
      </p:sp>
      <p:pic>
        <p:nvPicPr>
          <p:cNvPr id="6146" name="Picture 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287338" y="1439863"/>
            <a:ext cx="10079037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en-GB" altLang="en-US" sz="2200" dirty="0"/>
              <a:t>“</a:t>
            </a:r>
            <a:r>
              <a:rPr lang="en-GB" sz="2200" dirty="0"/>
              <a:t>A language tool for anyone interested in how words behave</a:t>
            </a:r>
            <a:r>
              <a:rPr lang="en-GB" altLang="en-US" sz="2200" dirty="0"/>
              <a:t>”</a:t>
            </a:r>
            <a:endParaRPr lang="en-GB" sz="2200" dirty="0"/>
          </a:p>
          <a:p>
            <a:endParaRPr lang="en-US" sz="4800" dirty="0"/>
          </a:p>
          <a:p>
            <a:r>
              <a:rPr lang="en-GB" sz="4000" dirty="0">
                <a:solidFill>
                  <a:srgbClr val="000000"/>
                </a:solidFill>
              </a:rPr>
              <a:t>-A corpus query tool</a:t>
            </a:r>
            <a:endParaRPr lang="en-US" sz="4000" dirty="0"/>
          </a:p>
          <a:p>
            <a:r>
              <a:rPr lang="en-GB" sz="4000" dirty="0">
                <a:solidFill>
                  <a:srgbClr val="000000"/>
                </a:solidFill>
              </a:rPr>
              <a:t>-Can reveal language grammar patterns</a:t>
            </a:r>
            <a:endParaRPr lang="en-US" sz="4000" dirty="0"/>
          </a:p>
          <a:p>
            <a:r>
              <a:rPr lang="en-GB" sz="4000" dirty="0">
                <a:solidFill>
                  <a:srgbClr val="000000"/>
                </a:solidFill>
              </a:rPr>
              <a:t>-Web based</a:t>
            </a:r>
            <a:endParaRPr lang="en-US" sz="4000" dirty="0"/>
          </a:p>
          <a:p>
            <a:r>
              <a:rPr lang="en-GB" sz="4000" dirty="0">
                <a:solidFill>
                  <a:srgbClr val="000000"/>
                </a:solidFill>
              </a:rPr>
              <a:t>-200+ corpora in 60+ languages</a:t>
            </a:r>
            <a:endParaRPr lang="en-US" sz="4000" dirty="0"/>
          </a:p>
          <a:p>
            <a:endParaRPr lang="en-US" sz="4000" dirty="0"/>
          </a:p>
          <a:p>
            <a:r>
              <a:rPr lang="en-GB" sz="4000" dirty="0">
                <a:solidFill>
                  <a:srgbClr val="000000"/>
                </a:solidFill>
              </a:rPr>
              <a:t>-Easy to use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Thesaurus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" y="1763713"/>
            <a:ext cx="9791064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- </a:t>
            </a:r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‘D</a:t>
            </a:r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istributional Thesaurus</a:t>
            </a:r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’</a:t>
            </a:r>
            <a:endParaRPr lang="en-GB" dirty="0" smtClean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Char char="-"/>
            </a:pPr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 Which word shares most collocates with target word?</a:t>
            </a:r>
          </a:p>
          <a:p>
            <a:pPr marL="0" indent="0">
              <a:buFontTx/>
              <a:buNone/>
            </a:pPr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- What will come top for </a:t>
            </a:r>
            <a:r>
              <a:rPr lang="en-GB" i="1" dirty="0" smtClean="0">
                <a:latin typeface="Arial" pitchFamily="34" charset="0"/>
                <a:ea typeface="ＭＳ Ｐゴシック" pitchFamily="34" charset="-128"/>
              </a:rPr>
              <a:t>grandfather?</a:t>
            </a:r>
            <a:endParaRPr lang="en-GB" dirty="0" smtClean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8435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altLang="en-US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Sketch Diff</a:t>
            </a:r>
            <a:r>
              <a:rPr lang="en-GB" altLang="en-US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”</a:t>
            </a:r>
            <a:endParaRPr lang="en-GB" sz="480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763713"/>
            <a:ext cx="9074150" cy="4989512"/>
          </a:xfrm>
        </p:spPr>
        <p:txBody>
          <a:bodyPr lIns="100794" tIns="50397" rIns="100794" bIns="50397"/>
          <a:lstStyle/>
          <a:p>
            <a:pPr>
              <a:defRPr/>
            </a:pPr>
            <a:r>
              <a:rPr lang="en-GB" dirty="0" smtClean="0"/>
              <a:t>Verbs they are subject of (middle column)</a:t>
            </a:r>
          </a:p>
          <a:p>
            <a:pPr lvl="1">
              <a:defRPr/>
            </a:pPr>
            <a:r>
              <a:rPr lang="en-GB" dirty="0" smtClean="0">
                <a:solidFill>
                  <a:srgbClr val="FF0000"/>
                </a:solidFill>
              </a:rPr>
              <a:t>What grandmothers do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they both do</a:t>
            </a:r>
          </a:p>
          <a:p>
            <a:pPr lvl="1">
              <a:defRPr/>
            </a:pPr>
            <a:r>
              <a:rPr lang="en-GB" dirty="0" smtClean="0">
                <a:solidFill>
                  <a:srgbClr val="00B050"/>
                </a:solidFill>
              </a:rPr>
              <a:t>What grandfathers do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9459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What corpora?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Public ones</a:t>
            </a:r>
          </a:p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Your own</a:t>
            </a:r>
          </a:p>
        </p:txBody>
      </p:sp>
      <p:pic>
        <p:nvPicPr>
          <p:cNvPr id="20483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ustomShape 1"/>
          <p:cNvSpPr>
            <a:spLocks noChangeArrowheads="1"/>
          </p:cNvSpPr>
          <p:nvPr/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GB" sz="4800"/>
              <a:t>What is The Sketch Engine?</a:t>
            </a:r>
            <a:endParaRPr lang="en-US" sz="4800"/>
          </a:p>
        </p:txBody>
      </p:sp>
      <p:pic>
        <p:nvPicPr>
          <p:cNvPr id="6146" name="Picture 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287338" y="1439863"/>
            <a:ext cx="10079037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en-US" sz="4000" dirty="0" smtClean="0"/>
          </a:p>
          <a:p>
            <a:r>
              <a:rPr lang="en-US" sz="4000" dirty="0" smtClean="0"/>
              <a:t>- Used for lexicography at:</a:t>
            </a:r>
            <a:r>
              <a:rPr lang="en-US" sz="4000" dirty="0"/>
              <a:t> </a:t>
            </a:r>
            <a:r>
              <a:rPr lang="en-US" sz="4000" dirty="0" smtClean="0"/>
              <a:t>OUP, CUP, </a:t>
            </a:r>
          </a:p>
          <a:p>
            <a:r>
              <a:rPr lang="en-US" sz="4000" dirty="0" smtClean="0"/>
              <a:t>Collins, Macmillan…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Public corpora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Many languages</a:t>
            </a:r>
          </a:p>
          <a:p>
            <a:pPr lvl="1"/>
            <a:r>
              <a:rPr lang="en-GB" i="1" smtClean="0">
                <a:latin typeface="Arial" pitchFamily="34" charset="0"/>
                <a:ea typeface="ＭＳ Ｐゴシック" pitchFamily="34" charset="-128"/>
              </a:rPr>
              <a:t>Show # more corpora</a:t>
            </a:r>
            <a:r>
              <a:rPr lang="en-GB" smtClean="0">
                <a:latin typeface="Arial" pitchFamily="34" charset="0"/>
                <a:ea typeface="ＭＳ Ｐゴシック" pitchFamily="34" charset="-128"/>
              </a:rPr>
              <a:t> button</a:t>
            </a:r>
            <a:endParaRPr lang="en-GB" i="1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GB" i="1" smtClean="0">
                <a:latin typeface="Arial" pitchFamily="34" charset="0"/>
                <a:ea typeface="ＭＳ Ｐゴシック" pitchFamily="34" charset="-128"/>
              </a:rPr>
              <a:t> 220+ corpora</a:t>
            </a:r>
          </a:p>
          <a:p>
            <a:pPr lvl="1"/>
            <a:r>
              <a:rPr lang="en-GB" i="1" smtClean="0">
                <a:latin typeface="Arial" pitchFamily="34" charset="0"/>
                <a:ea typeface="ＭＳ Ｐゴシック" pitchFamily="34" charset="-128"/>
              </a:rPr>
              <a:t>60+ languages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Your own corpora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763713"/>
            <a:ext cx="9074150" cy="4989512"/>
          </a:xfrm>
        </p:spPr>
        <p:txBody>
          <a:bodyPr lIns="100794" tIns="50397" rIns="100794" bIns="50397"/>
          <a:lstStyle/>
          <a:p>
            <a:pPr>
              <a:buFontTx/>
              <a:buChar char="-"/>
              <a:defRPr/>
            </a:pPr>
            <a:r>
              <a:rPr lang="en-GB" dirty="0" err="1" smtClean="0"/>
              <a:t>WebBootCaT</a:t>
            </a:r>
            <a:r>
              <a:rPr lang="en-GB" dirty="0" smtClean="0"/>
              <a:t>: a corpus building tool</a:t>
            </a:r>
          </a:p>
          <a:p>
            <a:pPr>
              <a:buFontTx/>
              <a:buChar char="-"/>
              <a:defRPr/>
            </a:pPr>
            <a:r>
              <a:rPr lang="en-GB" dirty="0" smtClean="0"/>
              <a:t>Students can work on a topic close to their hearts</a:t>
            </a:r>
          </a:p>
          <a:p>
            <a:pPr lvl="1">
              <a:buFontTx/>
              <a:buChar char="-"/>
              <a:defRPr/>
            </a:pPr>
            <a:r>
              <a:rPr lang="en-GB" dirty="0" smtClean="0"/>
              <a:t>interests, an assignment</a:t>
            </a:r>
            <a:endParaRPr lang="en-GB" dirty="0"/>
          </a:p>
          <a:p>
            <a:pPr lvl="1">
              <a:buFontTx/>
              <a:buChar char="-"/>
              <a:defRPr/>
            </a:pPr>
            <a:r>
              <a:rPr lang="en-GB" dirty="0" smtClean="0">
                <a:hlinkClick r:id="rId3"/>
              </a:rPr>
              <a:t>www.sketchengine.co.uk</a:t>
            </a:r>
            <a:endParaRPr lang="en-GB" dirty="0" smtClean="0"/>
          </a:p>
          <a:p>
            <a:pPr marL="457200" lvl="1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ustomShape 1"/>
          <p:cNvSpPr>
            <a:spLocks noChangeArrowheads="1"/>
          </p:cNvSpPr>
          <p:nvPr/>
        </p:nvSpPr>
        <p:spPr bwMode="auto">
          <a:xfrm>
            <a:off x="503238" y="301625"/>
            <a:ext cx="9070975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4800" dirty="0"/>
              <a:t>Thank you.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GB" sz="3200" u="sng" dirty="0">
                <a:solidFill>
                  <a:srgbClr val="0000FF"/>
                </a:solidFill>
                <a:hlinkClick r:id="rId3"/>
              </a:rPr>
              <a:t>www.sketchengine.co.uk</a:t>
            </a:r>
            <a:endParaRPr lang="en-US" dirty="0"/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9</a:t>
            </a:r>
            <a:r>
              <a:rPr lang="en-GB" sz="3200" dirty="0" smtClean="0">
                <a:solidFill>
                  <a:srgbClr val="000000"/>
                </a:solidFill>
              </a:rPr>
              <a:t>0 </a:t>
            </a:r>
            <a:r>
              <a:rPr lang="en-GB" sz="3200" dirty="0">
                <a:solidFill>
                  <a:srgbClr val="000000"/>
                </a:solidFill>
              </a:rPr>
              <a:t>day free </a:t>
            </a:r>
            <a:r>
              <a:rPr lang="en-GB" sz="3200" dirty="0" smtClean="0">
                <a:solidFill>
                  <a:srgbClr val="000000"/>
                </a:solidFill>
              </a:rPr>
              <a:t>trial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LLAS_0113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GB" sz="3200" dirty="0" smtClean="0"/>
              <a:t>Facebook.com/</a:t>
            </a:r>
            <a:r>
              <a:rPr lang="en-GB" sz="3200" dirty="0" err="1" smtClean="0"/>
              <a:t>SketchEngine</a:t>
            </a:r>
            <a:endParaRPr lang="en-US" dirty="0"/>
          </a:p>
          <a:p>
            <a:pPr algn="ctr"/>
            <a:r>
              <a:rPr lang="en-GB" sz="3200" dirty="0" smtClean="0"/>
              <a:t>Twitter.com/</a:t>
            </a:r>
            <a:r>
              <a:rPr lang="en-GB" sz="3200" dirty="0" err="1" smtClean="0"/>
              <a:t>SketchEngine</a:t>
            </a:r>
            <a:endParaRPr lang="en-GB" sz="3200" dirty="0"/>
          </a:p>
          <a:p>
            <a:pPr algn="ctr"/>
            <a:r>
              <a:rPr lang="en-GB" sz="3200" dirty="0" smtClean="0"/>
              <a:t>YouTube.com/</a:t>
            </a:r>
            <a:r>
              <a:rPr lang="en-GB" sz="3200" dirty="0" err="1" smtClean="0"/>
              <a:t>TheSketchEngine</a:t>
            </a:r>
            <a:endParaRPr lang="en-GB" sz="3200" dirty="0" smtClean="0"/>
          </a:p>
          <a:p>
            <a:pPr algn="ctr"/>
            <a:endParaRPr lang="en-US" dirty="0"/>
          </a:p>
          <a:p>
            <a:pPr algn="ctr"/>
            <a:r>
              <a:rPr lang="en-GB" sz="3200" dirty="0">
                <a:solidFill>
                  <a:srgbClr val="000000"/>
                </a:solidFill>
                <a:hlinkClick r:id="rId4"/>
              </a:rPr>
              <a:t>robyn.woodrow@sketchengine.co.uk</a:t>
            </a:r>
            <a:endParaRPr lang="en-GB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3238" y="301625"/>
            <a:ext cx="9070975" cy="1260475"/>
          </a:xfrm>
          <a:prstGeom prst="rect">
            <a:avLst/>
          </a:prstGeom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latin typeface="+mj-lt"/>
                <a:ea typeface="+mn-ea"/>
              </a:rPr>
              <a:t>What is a corpus?</a:t>
            </a:r>
            <a:endParaRPr sz="4800" dirty="0">
              <a:latin typeface="+mj-lt"/>
              <a:ea typeface="+mn-ea"/>
            </a:endParaRPr>
          </a:p>
        </p:txBody>
      </p:sp>
      <p:sp>
        <p:nvSpPr>
          <p:cNvPr id="7170" name="CustomShape 2"/>
          <p:cNvSpPr>
            <a:spLocks noChangeArrowheads="1"/>
          </p:cNvSpPr>
          <p:nvPr/>
        </p:nvSpPr>
        <p:spPr bwMode="auto">
          <a:xfrm>
            <a:off x="287338" y="1439863"/>
            <a:ext cx="1007903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en-US" sz="3200"/>
          </a:p>
          <a:p>
            <a:r>
              <a:rPr lang="en-GB" sz="3200"/>
              <a:t>-Corpus: Latin word </a:t>
            </a:r>
            <a:r>
              <a:rPr lang="en-GB" altLang="en-US" sz="3200"/>
              <a:t>‘</a:t>
            </a:r>
            <a:r>
              <a:rPr lang="en-GB" sz="3200"/>
              <a:t>body</a:t>
            </a:r>
            <a:r>
              <a:rPr lang="en-GB" altLang="en-US" sz="3200"/>
              <a:t>’</a:t>
            </a:r>
            <a:r>
              <a:rPr lang="en-GB" sz="3200"/>
              <a:t> (Plural corpora)</a:t>
            </a:r>
          </a:p>
          <a:p>
            <a:r>
              <a:rPr lang="en-GB" sz="3200"/>
              <a:t>-Large, computer searchable bodies of language.</a:t>
            </a:r>
          </a:p>
          <a:p>
            <a:endParaRPr lang="en-GB" sz="3200"/>
          </a:p>
          <a:p>
            <a:r>
              <a:rPr lang="en-GB" sz="3200"/>
              <a:t>-BASE: </a:t>
            </a:r>
            <a:r>
              <a:rPr lang="en-GB" sz="3200">
                <a:solidFill>
                  <a:srgbClr val="FF0000"/>
                </a:solidFill>
              </a:rPr>
              <a:t>B</a:t>
            </a:r>
            <a:r>
              <a:rPr lang="en-GB" sz="3200"/>
              <a:t>ritish </a:t>
            </a:r>
            <a:r>
              <a:rPr lang="en-GB" sz="3200">
                <a:solidFill>
                  <a:srgbClr val="FF0000"/>
                </a:solidFill>
              </a:rPr>
              <a:t>A</a:t>
            </a:r>
            <a:r>
              <a:rPr lang="en-GB" sz="3200"/>
              <a:t>cademic </a:t>
            </a:r>
            <a:r>
              <a:rPr lang="en-GB" sz="3200">
                <a:solidFill>
                  <a:srgbClr val="FF0000"/>
                </a:solidFill>
              </a:rPr>
              <a:t>S</a:t>
            </a:r>
            <a:r>
              <a:rPr lang="en-GB" sz="3200"/>
              <a:t>poken </a:t>
            </a:r>
            <a:r>
              <a:rPr lang="en-GB" sz="3200">
                <a:solidFill>
                  <a:srgbClr val="FF0000"/>
                </a:solidFill>
              </a:rPr>
              <a:t>E</a:t>
            </a:r>
            <a:r>
              <a:rPr lang="en-GB" sz="3200"/>
              <a:t>nglish</a:t>
            </a:r>
          </a:p>
          <a:p>
            <a:r>
              <a:rPr lang="en-GB" sz="3200"/>
              <a:t>-</a:t>
            </a:r>
            <a:r>
              <a:rPr lang="en-GB" sz="3200">
                <a:solidFill>
                  <a:srgbClr val="000000"/>
                </a:solidFill>
              </a:rPr>
              <a:t>BAWE</a:t>
            </a:r>
            <a:r>
              <a:rPr lang="en-GB" sz="3200"/>
              <a:t>: </a:t>
            </a:r>
            <a:r>
              <a:rPr lang="en-GB" sz="3200">
                <a:solidFill>
                  <a:srgbClr val="FF0000"/>
                </a:solidFill>
              </a:rPr>
              <a:t>B</a:t>
            </a:r>
            <a:r>
              <a:rPr lang="en-GB" sz="3200"/>
              <a:t>ritish </a:t>
            </a:r>
            <a:r>
              <a:rPr lang="en-GB" sz="3200">
                <a:solidFill>
                  <a:srgbClr val="FF0000"/>
                </a:solidFill>
              </a:rPr>
              <a:t>A</a:t>
            </a:r>
            <a:r>
              <a:rPr lang="en-GB" sz="3200"/>
              <a:t>cademic </a:t>
            </a:r>
            <a:r>
              <a:rPr lang="en-GB" sz="3200">
                <a:solidFill>
                  <a:srgbClr val="FF0000"/>
                </a:solidFill>
              </a:rPr>
              <a:t>W</a:t>
            </a:r>
            <a:r>
              <a:rPr lang="en-GB" sz="3200"/>
              <a:t>ritten </a:t>
            </a:r>
            <a:r>
              <a:rPr lang="en-GB" sz="3200">
                <a:solidFill>
                  <a:srgbClr val="FF0000"/>
                </a:solidFill>
              </a:rPr>
              <a:t>E</a:t>
            </a:r>
            <a:r>
              <a:rPr lang="en-GB" sz="3200"/>
              <a:t>nglish</a:t>
            </a:r>
          </a:p>
          <a:p>
            <a:endParaRPr lang="en-GB" sz="3200"/>
          </a:p>
          <a:p>
            <a:r>
              <a:rPr lang="en-GB" sz="3200"/>
              <a:t>-Target varieties</a:t>
            </a:r>
          </a:p>
          <a:p>
            <a:r>
              <a:rPr lang="en-GB" sz="3200"/>
              <a:t>-Advanced learners</a:t>
            </a:r>
          </a:p>
          <a:p>
            <a:r>
              <a:rPr lang="en-GB" sz="3200"/>
              <a:t>-Hilary Nesi and Paul Thompson</a:t>
            </a:r>
            <a:endParaRPr lang="en-US" sz="3200"/>
          </a:p>
        </p:txBody>
      </p:sp>
      <p:pic>
        <p:nvPicPr>
          <p:cNvPr id="7171" name="Picture 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ustomShape 1"/>
          <p:cNvSpPr>
            <a:spLocks noChangeArrowheads="1"/>
          </p:cNvSpPr>
          <p:nvPr/>
        </p:nvSpPr>
        <p:spPr bwMode="auto">
          <a:xfrm>
            <a:off x="338138" y="1781175"/>
            <a:ext cx="944403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en-US" sz="3600"/>
              <a:t>-Sketch Engine in action…</a:t>
            </a:r>
          </a:p>
          <a:p>
            <a:endParaRPr lang="en-US" sz="3600"/>
          </a:p>
          <a:p>
            <a:r>
              <a:rPr lang="en-US" sz="3600"/>
              <a:t>-Concordancer, Word Sketch, Sketch Diff</a:t>
            </a:r>
          </a:p>
          <a:p>
            <a:endParaRPr lang="en-US" sz="3600"/>
          </a:p>
          <a:p>
            <a:r>
              <a:rPr lang="en-US" sz="3600"/>
              <a:t>-Thesaurus </a:t>
            </a:r>
            <a:r>
              <a:rPr lang="en-US" altLang="en-US" sz="3600"/>
              <a:t>“</a:t>
            </a:r>
            <a:r>
              <a:rPr lang="en-US" sz="3600"/>
              <a:t>Automatic collocations dictionary</a:t>
            </a:r>
            <a:r>
              <a:rPr lang="en-US" altLang="en-US" sz="3600"/>
              <a:t>”</a:t>
            </a:r>
            <a:endParaRPr lang="en-US" sz="3600"/>
          </a:p>
          <a:p>
            <a:r>
              <a:rPr lang="en-US" sz="3600">
                <a:hlinkClick r:id="rId3"/>
              </a:rPr>
              <a:t>forbetterenglish.com</a:t>
            </a:r>
            <a:endParaRPr lang="en-US" sz="3600"/>
          </a:p>
          <a:p>
            <a:endParaRPr lang="en-US" sz="3600"/>
          </a:p>
          <a:p>
            <a:r>
              <a:rPr lang="en-US" sz="3600"/>
              <a:t>-WebBootCaT</a:t>
            </a:r>
            <a:endParaRPr lang="en-US" sz="2400"/>
          </a:p>
          <a:p>
            <a:endParaRPr lang="en-US" sz="2400"/>
          </a:p>
        </p:txBody>
      </p:sp>
      <p:sp>
        <p:nvSpPr>
          <p:cNvPr id="8196" name="CustomShape 2"/>
          <p:cNvSpPr>
            <a:spLocks noChangeArrowheads="1"/>
          </p:cNvSpPr>
          <p:nvPr/>
        </p:nvSpPr>
        <p:spPr bwMode="auto">
          <a:xfrm>
            <a:off x="2613025" y="517525"/>
            <a:ext cx="4822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en-GB" sz="4800">
                <a:solidFill>
                  <a:srgbClr val="000000"/>
                </a:solidFill>
                <a:cs typeface="Arial" pitchFamily="34" charset="0"/>
              </a:rPr>
              <a:t>How can this help you with ELT?</a:t>
            </a:r>
            <a:endParaRPr lang="en-US" sz="4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Let</a:t>
            </a:r>
            <a:r>
              <a:rPr lang="en-GB" altLang="en-US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GB" sz="4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 investigate…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- How does the English word </a:t>
            </a:r>
            <a:r>
              <a:rPr lang="en-GB" i="1" smtClean="0">
                <a:latin typeface="Arial" pitchFamily="34" charset="0"/>
                <a:ea typeface="ＭＳ Ｐゴシック" pitchFamily="34" charset="-128"/>
              </a:rPr>
              <a:t>enjoy </a:t>
            </a:r>
            <a:r>
              <a:rPr lang="en-GB" smtClean="0">
                <a:latin typeface="Arial" pitchFamily="34" charset="0"/>
                <a:ea typeface="ＭＳ Ｐゴシック" pitchFamily="34" charset="-128"/>
              </a:rPr>
              <a:t>behave?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What meaning(s)?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Grammar?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Collocations?</a:t>
            </a:r>
          </a:p>
        </p:txBody>
      </p:sp>
      <p:pic>
        <p:nvPicPr>
          <p:cNvPr id="9219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70564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8" y="1763713"/>
            <a:ext cx="9074150" cy="4989512"/>
          </a:xfrm>
          <a:noFill/>
        </p:spPr>
        <p:txBody>
          <a:bodyPr vert="horz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2188" cy="8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515</Words>
  <Application>Microsoft Macintosh PowerPoint</Application>
  <PresentationFormat>Custom</PresentationFormat>
  <Paragraphs>153</Paragraphs>
  <Slides>43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investigate…</vt:lpstr>
      <vt:lpstr>PowerPoint Presentation</vt:lpstr>
      <vt:lpstr>PowerPoint Presentation</vt:lpstr>
      <vt:lpstr>PowerPoint Presentation</vt:lpstr>
      <vt:lpstr>Findings…</vt:lpstr>
      <vt:lpstr>PowerPoint Presentation</vt:lpstr>
      <vt:lpstr>PowerPoint Presentation</vt:lpstr>
      <vt:lpstr>Getting more out of our corpus</vt:lpstr>
      <vt:lpstr>PowerPoint Presentation</vt:lpstr>
      <vt:lpstr>Any patterns?</vt:lpstr>
      <vt:lpstr>PowerPoint Presentation</vt:lpstr>
      <vt:lpstr>What do we enjoy?</vt:lpstr>
      <vt:lpstr>PowerPoint Presentation</vt:lpstr>
      <vt:lpstr>Too much data?</vt:lpstr>
      <vt:lpstr>PowerPoint Presentation</vt:lpstr>
      <vt:lpstr>PowerPoint Presentation</vt:lpstr>
      <vt:lpstr>PowerPoint Presentation</vt:lpstr>
      <vt:lpstr>Grammar</vt:lpstr>
      <vt:lpstr>PowerPoint Presentation</vt:lpstr>
      <vt:lpstr>Enjoy</vt:lpstr>
      <vt:lpstr>PowerPoint Presentation</vt:lpstr>
      <vt:lpstr>Patterns</vt:lpstr>
      <vt:lpstr>PowerPoint Presentation</vt:lpstr>
      <vt:lpstr>PowerPoint Presentation</vt:lpstr>
      <vt:lpstr>PowerPoint Presentation</vt:lpstr>
      <vt:lpstr>Thesaurus</vt:lpstr>
      <vt:lpstr>PowerPoint Presentation</vt:lpstr>
      <vt:lpstr>“Sketch Diff”</vt:lpstr>
      <vt:lpstr>PowerPoint Presentation</vt:lpstr>
      <vt:lpstr>PowerPoint Presentation</vt:lpstr>
      <vt:lpstr>PowerPoint Presentation</vt:lpstr>
      <vt:lpstr>What corpora?</vt:lpstr>
      <vt:lpstr>PowerPoint Presentation</vt:lpstr>
      <vt:lpstr>Public corpora</vt:lpstr>
      <vt:lpstr>PowerPoint Presentation</vt:lpstr>
      <vt:lpstr>Your own corpora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</dc:creator>
  <cp:lastModifiedBy>Robyn Woodrow</cp:lastModifiedBy>
  <cp:revision>13</cp:revision>
  <dcterms:modified xsi:type="dcterms:W3CDTF">2013-01-28T14:01:57Z</dcterms:modified>
</cp:coreProperties>
</file>