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414" r:id="rId4"/>
    <p:sldId id="346" r:id="rId5"/>
    <p:sldId id="385" r:id="rId6"/>
    <p:sldId id="345" r:id="rId7"/>
    <p:sldId id="347" r:id="rId8"/>
    <p:sldId id="361" r:id="rId9"/>
    <p:sldId id="349" r:id="rId10"/>
    <p:sldId id="350" r:id="rId11"/>
    <p:sldId id="351" r:id="rId12"/>
    <p:sldId id="352" r:id="rId13"/>
    <p:sldId id="353" r:id="rId14"/>
    <p:sldId id="373" r:id="rId15"/>
    <p:sldId id="356" r:id="rId16"/>
    <p:sldId id="357" r:id="rId17"/>
    <p:sldId id="358" r:id="rId18"/>
    <p:sldId id="384" r:id="rId19"/>
    <p:sldId id="374" r:id="rId20"/>
    <p:sldId id="354" r:id="rId21"/>
    <p:sldId id="372" r:id="rId22"/>
    <p:sldId id="415" r:id="rId23"/>
    <p:sldId id="375" r:id="rId24"/>
    <p:sldId id="332" r:id="rId25"/>
    <p:sldId id="416" r:id="rId26"/>
    <p:sldId id="417" r:id="rId27"/>
    <p:sldId id="391" r:id="rId28"/>
    <p:sldId id="392" r:id="rId29"/>
    <p:sldId id="393" r:id="rId30"/>
    <p:sldId id="394" r:id="rId31"/>
    <p:sldId id="395" r:id="rId32"/>
    <p:sldId id="396" r:id="rId33"/>
    <p:sldId id="397" r:id="rId34"/>
    <p:sldId id="398" r:id="rId35"/>
    <p:sldId id="400" r:id="rId36"/>
    <p:sldId id="401" r:id="rId37"/>
    <p:sldId id="413" r:id="rId38"/>
    <p:sldId id="405" r:id="rId39"/>
    <p:sldId id="406" r:id="rId40"/>
    <p:sldId id="407" r:id="rId41"/>
    <p:sldId id="408" r:id="rId42"/>
    <p:sldId id="409" r:id="rId43"/>
    <p:sldId id="410" r:id="rId44"/>
    <p:sldId id="411" r:id="rId45"/>
    <p:sldId id="412" r:id="rId46"/>
    <p:sldId id="379" r:id="rId47"/>
    <p:sldId id="376" r:id="rId48"/>
    <p:sldId id="360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20"/>
    <p:restoredTop sz="86118" autoAdjust="0"/>
  </p:normalViewPr>
  <p:slideViewPr>
    <p:cSldViewPr snapToGrid="0" snapToObjects="1">
      <p:cViewPr varScale="1">
        <p:scale>
          <a:sx n="63" d="100"/>
          <a:sy n="63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F9938-7266-AE46-86EF-38CE19B7FA24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EBBFE-2601-254E-99E5-4E24C64881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8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§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EBBFE-2601-254E-99E5-4E24C648816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22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0C49-1EB1-0B45-A4C6-0CA6E63CC885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F100-D225-B647-8190-9A173521A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0C49-1EB1-0B45-A4C6-0CA6E63CC885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F100-D225-B647-8190-9A173521A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0C49-1EB1-0B45-A4C6-0CA6E63CC885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F100-D225-B647-8190-9A173521A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0C49-1EB1-0B45-A4C6-0CA6E63CC885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F100-D225-B647-8190-9A173521A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0C49-1EB1-0B45-A4C6-0CA6E63CC885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F100-D225-B647-8190-9A173521A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0C49-1EB1-0B45-A4C6-0CA6E63CC885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F100-D225-B647-8190-9A173521A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0C49-1EB1-0B45-A4C6-0CA6E63CC885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F100-D225-B647-8190-9A173521A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0C49-1EB1-0B45-A4C6-0CA6E63CC885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F100-D225-B647-8190-9A173521A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0C49-1EB1-0B45-A4C6-0CA6E63CC885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F100-D225-B647-8190-9A173521A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0C49-1EB1-0B45-A4C6-0CA6E63CC885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F100-D225-B647-8190-9A173521A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0C49-1EB1-0B45-A4C6-0CA6E63CC885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F100-D225-B647-8190-9A173521A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00C49-1EB1-0B45-A4C6-0CA6E63CC885}" type="datetimeFigureOut">
              <a:rPr lang="en-US" smtClean="0"/>
              <a:pPr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9F100-D225-B647-8190-9A173521A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oer-quality.org/publications/guide/roadmap/learners/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poerup.referata.com/wiki/Countries" TargetMode="External"/><Relationship Id="rId2" Type="http://schemas.openxmlformats.org/officeDocument/2006/relationships/hyperlink" Target="http://poerup.referata.com/wiki/Countries_with_OER_initiativ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p2pu.org/en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ikieducator.org/OER_university/Home" TargetMode="Externa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youtube.com/watch?v=pQHX-SjgQvQ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SPEED-e5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tiff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Grainne.conole@le.ac.uk" TargetMode="External"/><Relationship Id="rId2" Type="http://schemas.openxmlformats.org/officeDocument/2006/relationships/hyperlink" Target="http://www.slideshare.net/GrainneConole/conole-vienna-keynot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lds.ac.uk" TargetMode="Externa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youtube.com/watch?v=QzZyUaQvpdc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3222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Harnessing new media, pedagogical innovation and new approaches to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87999"/>
            <a:ext cx="70866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 smtClean="0">
                <a:solidFill>
                  <a:srgbClr val="000090"/>
                </a:solidFill>
              </a:rPr>
              <a:t>Gráinne Conole, University of  Leicester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25</a:t>
            </a:r>
            <a:r>
              <a:rPr lang="en-US" sz="4000" baseline="30000" dirty="0" smtClean="0">
                <a:solidFill>
                  <a:srgbClr val="FF0000"/>
                </a:solidFill>
              </a:rPr>
              <a:t>th</a:t>
            </a:r>
            <a:r>
              <a:rPr lang="en-US" sz="4000" dirty="0" smtClean="0">
                <a:solidFill>
                  <a:srgbClr val="FF0000"/>
                </a:solidFill>
              </a:rPr>
              <a:t>  January 2013</a:t>
            </a:r>
          </a:p>
          <a:p>
            <a:r>
              <a:rPr lang="en-US" sz="4000" dirty="0" smtClean="0">
                <a:solidFill>
                  <a:srgbClr val="000090"/>
                </a:solidFill>
              </a:rPr>
              <a:t>E-learning symposium 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University of Southampton </a:t>
            </a:r>
          </a:p>
          <a:p>
            <a:endParaRPr lang="en-US" sz="4000" dirty="0" smtClean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97099" y="299349"/>
            <a:ext cx="2065949" cy="2334359"/>
            <a:chOff x="386580" y="4083891"/>
            <a:chExt cx="2065949" cy="2334359"/>
          </a:xfrm>
        </p:grpSpPr>
        <p:pic>
          <p:nvPicPr>
            <p:cNvPr id="7" name="Picture 6" descr="NTF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6580" y="4083891"/>
              <a:ext cx="1870198" cy="17526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81254" y="5771919"/>
              <a:ext cx="18712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National Teaching </a:t>
              </a:r>
            </a:p>
            <a:p>
              <a:pPr algn="ctr"/>
              <a:r>
                <a:rPr lang="en-US" dirty="0" smtClean="0"/>
                <a:t>Fellow 2012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70022" y="523437"/>
            <a:ext cx="2192556" cy="1995470"/>
            <a:chOff x="5226050" y="523437"/>
            <a:chExt cx="2192556" cy="1995470"/>
          </a:xfrm>
        </p:grpSpPr>
        <p:pic>
          <p:nvPicPr>
            <p:cNvPr id="9" name="Picture 8" descr="ascilite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6050" y="523437"/>
              <a:ext cx="2192556" cy="134107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411063" y="2149575"/>
              <a:ext cx="19997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Ascilite </a:t>
              </a:r>
              <a:r>
                <a:rPr lang="en-US" smtClean="0"/>
                <a:t>fellow </a:t>
              </a:r>
              <a:r>
                <a:rPr lang="en-US" smtClean="0"/>
                <a:t>2012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om demo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083" y="1101398"/>
            <a:ext cx="8118947" cy="569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itle 2"/>
          <p:cNvSpPr>
            <a:spLocks noGrp="1"/>
          </p:cNvSpPr>
          <p:nvPr>
            <p:ph type="title"/>
          </p:nvPr>
        </p:nvSpPr>
        <p:spPr>
          <a:xfrm>
            <a:off x="498947" y="75902"/>
            <a:ext cx="7555631" cy="1116211"/>
          </a:xfrm>
        </p:spPr>
        <p:txBody>
          <a:bodyPr/>
          <a:lstStyle/>
          <a:p>
            <a:pPr algn="l" eaLnBrk="1" hangingPunct="1"/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Drill and practice learning</a:t>
            </a:r>
          </a:p>
        </p:txBody>
      </p:sp>
      <p:pic>
        <p:nvPicPr>
          <p:cNvPr id="8" name="Picture 7" descr="duolin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199" y="1793307"/>
            <a:ext cx="7063001" cy="500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2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4061" y="0"/>
            <a:ext cx="8487828" cy="6553480"/>
            <a:chOff x="284061" y="0"/>
            <a:chExt cx="8487828" cy="6553480"/>
          </a:xfrm>
        </p:grpSpPr>
        <p:grpSp>
          <p:nvGrpSpPr>
            <p:cNvPr id="2" name="Group 1"/>
            <p:cNvGrpSpPr/>
            <p:nvPr/>
          </p:nvGrpSpPr>
          <p:grpSpPr>
            <a:xfrm>
              <a:off x="6081256" y="0"/>
              <a:ext cx="2690633" cy="3268756"/>
              <a:chOff x="6081256" y="0"/>
              <a:chExt cx="2690633" cy="3268756"/>
            </a:xfrm>
          </p:grpSpPr>
          <p:pic>
            <p:nvPicPr>
              <p:cNvPr id="10" name="Picture 9" descr="ipad2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081256" y="1259086"/>
                <a:ext cx="2690633" cy="2009670"/>
              </a:xfrm>
              <a:prstGeom prst="rect">
                <a:avLst/>
              </a:prstGeom>
            </p:spPr>
          </p:pic>
          <p:pic>
            <p:nvPicPr>
              <p:cNvPr id="36869" name="Picture 3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497663" y="0"/>
                <a:ext cx="2274226" cy="225890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</p:grpSp>
        <p:sp>
          <p:nvSpPr>
            <p:cNvPr id="34820" name="Rectangle 4"/>
            <p:cNvSpPr>
              <a:spLocks/>
            </p:cNvSpPr>
            <p:nvPr/>
          </p:nvSpPr>
          <p:spPr bwMode="auto">
            <a:xfrm>
              <a:off x="284061" y="4345542"/>
              <a:ext cx="3675794" cy="22079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8" bIns="0">
              <a:prstTxWarp prst="textNoShape">
                <a:avLst/>
              </a:prstTxWarp>
              <a:spAutoFit/>
            </a:bodyPr>
            <a:lstStyle/>
            <a:p>
              <a:pPr marL="39066">
                <a:lnSpc>
                  <a:spcPct val="93000"/>
                </a:lnSpc>
              </a:pPr>
              <a:r>
                <a:rPr lang="en-US" sz="2200" dirty="0" smtClean="0">
                  <a:latin typeface="Arial" pitchFamily="-65" charset="0"/>
                  <a:ea typeface="Arial" pitchFamily="-65" charset="0"/>
                  <a:cs typeface="Arial" pitchFamily="-65" charset="0"/>
                  <a:sym typeface="Arial" pitchFamily="-65" charset="0"/>
                </a:rPr>
                <a:t>Study calendars</a:t>
              </a:r>
            </a:p>
            <a:p>
              <a:pPr marL="39066">
                <a:lnSpc>
                  <a:spcPct val="93000"/>
                </a:lnSpc>
              </a:pPr>
              <a:r>
                <a:rPr lang="en-US" sz="2200" dirty="0" smtClean="0">
                  <a:latin typeface="Arial" pitchFamily="-65" charset="0"/>
                  <a:ea typeface="Arial" pitchFamily="-65" charset="0"/>
                  <a:cs typeface="Arial" pitchFamily="-65" charset="0"/>
                  <a:sym typeface="Arial" pitchFamily="-65" charset="0"/>
                </a:rPr>
                <a:t>E</a:t>
              </a:r>
              <a:r>
                <a:rPr lang="en-US" sz="2200" dirty="0">
                  <a:latin typeface="Arial" pitchFamily="-65" charset="0"/>
                  <a:ea typeface="Arial" pitchFamily="-65" charset="0"/>
                  <a:cs typeface="Arial" pitchFamily="-65" charset="0"/>
                  <a:sym typeface="Arial" pitchFamily="-65" charset="0"/>
                </a:rPr>
                <a:t>-books</a:t>
              </a:r>
              <a:endParaRPr lang="en-US" sz="2200" dirty="0" smtClean="0">
                <a:latin typeface="Arial" pitchFamily="-65" charset="0"/>
                <a:ea typeface="Arial" pitchFamily="-65" charset="0"/>
                <a:cs typeface="Arial" pitchFamily="-65" charset="0"/>
                <a:sym typeface="Arial" pitchFamily="-65" charset="0"/>
              </a:endParaRPr>
            </a:p>
            <a:p>
              <a:pPr marL="39066">
                <a:lnSpc>
                  <a:spcPct val="93000"/>
                </a:lnSpc>
              </a:pPr>
              <a:r>
                <a:rPr lang="en-US" sz="2200" dirty="0" smtClean="0">
                  <a:latin typeface="Arial" pitchFamily="-65" charset="0"/>
                  <a:ea typeface="Arial" pitchFamily="-65" charset="0"/>
                  <a:cs typeface="Arial" pitchFamily="-65" charset="0"/>
                  <a:sym typeface="Arial" pitchFamily="-65" charset="0"/>
                </a:rPr>
                <a:t>Learning </a:t>
              </a:r>
              <a:r>
                <a:rPr lang="en-US" sz="2200" dirty="0">
                  <a:latin typeface="Arial" pitchFamily="-65" charset="0"/>
                  <a:ea typeface="Arial" pitchFamily="-65" charset="0"/>
                  <a:cs typeface="Arial" pitchFamily="-65" charset="0"/>
                  <a:sym typeface="Arial" pitchFamily="-65" charset="0"/>
                </a:rPr>
                <a:t>resources</a:t>
              </a:r>
            </a:p>
            <a:p>
              <a:pPr marL="39066">
                <a:lnSpc>
                  <a:spcPct val="93000"/>
                </a:lnSpc>
              </a:pPr>
              <a:r>
                <a:rPr lang="en-US" sz="2200" dirty="0">
                  <a:latin typeface="Arial" pitchFamily="-65" charset="0"/>
                  <a:ea typeface="Arial" pitchFamily="-65" charset="0"/>
                  <a:cs typeface="Arial" pitchFamily="-65" charset="0"/>
                  <a:sym typeface="Arial" pitchFamily="-65" charset="0"/>
                </a:rPr>
                <a:t>Online modules</a:t>
              </a:r>
            </a:p>
            <a:p>
              <a:pPr marL="39066">
                <a:lnSpc>
                  <a:spcPct val="93000"/>
                </a:lnSpc>
              </a:pPr>
              <a:r>
                <a:rPr lang="en-US" sz="2200" dirty="0">
                  <a:latin typeface="Arial" pitchFamily="-65" charset="0"/>
                  <a:ea typeface="Arial" pitchFamily="-65" charset="0"/>
                  <a:cs typeface="Arial" pitchFamily="-65" charset="0"/>
                  <a:sym typeface="Arial" pitchFamily="-65" charset="0"/>
                </a:rPr>
                <a:t>Annotation </a:t>
              </a:r>
              <a:r>
                <a:rPr lang="en-US" sz="2200" dirty="0" smtClean="0">
                  <a:latin typeface="Arial" pitchFamily="-65" charset="0"/>
                  <a:ea typeface="Arial" pitchFamily="-65" charset="0"/>
                  <a:cs typeface="Arial" pitchFamily="-65" charset="0"/>
                  <a:sym typeface="Arial" pitchFamily="-65" charset="0"/>
                </a:rPr>
                <a:t>tools</a:t>
              </a:r>
            </a:p>
            <a:p>
              <a:pPr marL="39066">
                <a:lnSpc>
                  <a:spcPct val="93000"/>
                </a:lnSpc>
              </a:pPr>
              <a:r>
                <a:rPr lang="en-US" sz="2200" dirty="0" smtClean="0">
                  <a:latin typeface="Arial" pitchFamily="-65" charset="0"/>
                  <a:ea typeface="Arial" pitchFamily="-65" charset="0"/>
                  <a:cs typeface="Arial" pitchFamily="-65" charset="0"/>
                  <a:sym typeface="Arial" pitchFamily="-65" charset="0"/>
                </a:rPr>
                <a:t>Mind mapping tools</a:t>
              </a:r>
            </a:p>
            <a:p>
              <a:pPr marL="39066">
                <a:lnSpc>
                  <a:spcPct val="93000"/>
                </a:lnSpc>
              </a:pPr>
              <a:r>
                <a:rPr lang="en-US" sz="2200" dirty="0">
                  <a:latin typeface="Arial" pitchFamily="-65" charset="0"/>
                  <a:ea typeface="Arial" pitchFamily="-65" charset="0"/>
                  <a:cs typeface="Arial" pitchFamily="-65" charset="0"/>
                  <a:sym typeface="Arial" pitchFamily="-65" charset="0"/>
                </a:rPr>
                <a:t>Communication mechanisms</a:t>
              </a:r>
            </a:p>
          </p:txBody>
        </p:sp>
      </p:grpSp>
      <p:pic>
        <p:nvPicPr>
          <p:cNvPr id="8" name="Picture 6" descr="WarZone-TheU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61" y="1091326"/>
            <a:ext cx="4855169" cy="285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3" descr="Screen Shot 2012-09-08 at 22.02.16.pn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88" r="-20988"/>
          <a:stretch>
            <a:fillRect/>
          </a:stretch>
        </p:blipFill>
        <p:spPr>
          <a:xfrm>
            <a:off x="3552429" y="3484810"/>
            <a:ext cx="6088555" cy="3194612"/>
          </a:xfrm>
        </p:spPr>
      </p:pic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98947" y="75902"/>
            <a:ext cx="7555631" cy="1116211"/>
          </a:xfrm>
        </p:spPr>
        <p:txBody>
          <a:bodyPr/>
          <a:lstStyle/>
          <a:p>
            <a:pPr algn="l" eaLnBrk="1" hangingPunct="1"/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Mobile learning</a:t>
            </a:r>
          </a:p>
        </p:txBody>
      </p:sp>
    </p:spTree>
    <p:extLst>
      <p:ext uri="{BB962C8B-B14F-4D97-AF65-F5344CB8AC3E}">
        <p14:creationId xmlns:p14="http://schemas.microsoft.com/office/powerpoint/2010/main" val="16857463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71" y="152921"/>
            <a:ext cx="8318004" cy="1115094"/>
          </a:xfrm>
        </p:spPr>
        <p:txBody>
          <a:bodyPr rtlCol="0">
            <a:normAutofit/>
          </a:bodyPr>
          <a:lstStyle/>
          <a:p>
            <a:pPr algn="l" defTabSz="457177">
              <a:defRPr/>
            </a:pPr>
            <a:r>
              <a:rPr lang="en-US" dirty="0" smtClean="0">
                <a:ea typeface="+mj-ea"/>
                <a:cs typeface="+mj-cs"/>
              </a:rPr>
              <a:t>Situated learning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64282" y="4383112"/>
            <a:ext cx="3459741" cy="230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Archeological </a:t>
            </a:r>
            <a:r>
              <a:rPr lang="en-US" sz="2400" dirty="0">
                <a:solidFill>
                  <a:srgbClr val="000090"/>
                </a:solidFill>
              </a:rPr>
              <a:t>digs</a:t>
            </a:r>
          </a:p>
          <a:p>
            <a:r>
              <a:rPr lang="en-US" sz="2400" dirty="0">
                <a:solidFill>
                  <a:srgbClr val="000090"/>
                </a:solidFill>
              </a:rPr>
              <a:t>Medical wards</a:t>
            </a:r>
          </a:p>
          <a:p>
            <a:r>
              <a:rPr lang="en-US" sz="2400" dirty="0">
                <a:solidFill>
                  <a:srgbClr val="000090"/>
                </a:solidFill>
              </a:rPr>
              <a:t>Art exhibitions</a:t>
            </a:r>
          </a:p>
          <a:p>
            <a:r>
              <a:rPr lang="en-US" sz="2400" dirty="0">
                <a:solidFill>
                  <a:srgbClr val="000090"/>
                </a:solidFill>
              </a:rPr>
              <a:t>Cyber-law</a:t>
            </a:r>
          </a:p>
          <a:p>
            <a:r>
              <a:rPr lang="en-US" sz="2400" dirty="0">
                <a:solidFill>
                  <a:srgbClr val="000090"/>
                </a:solidFill>
              </a:rPr>
              <a:t>Virtual language exchange</a:t>
            </a:r>
          </a:p>
          <a:p>
            <a:r>
              <a:rPr lang="en-US" sz="2400" dirty="0">
                <a:solidFill>
                  <a:srgbClr val="000090"/>
                </a:solidFill>
              </a:rPr>
              <a:t>Beyond formal schooling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747544" y="1144307"/>
            <a:ext cx="3354546" cy="5416188"/>
            <a:chOff x="5747544" y="1144307"/>
            <a:chExt cx="3354546" cy="5416188"/>
          </a:xfrm>
        </p:grpSpPr>
        <p:pic>
          <p:nvPicPr>
            <p:cNvPr id="12" name="Picture 11" descr="translation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47544" y="1144307"/>
              <a:ext cx="3091731" cy="497912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5749890" y="6098830"/>
              <a:ext cx="33522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90"/>
                  </a:solidFill>
                </a:rPr>
                <a:t>http://</a:t>
              </a:r>
              <a:r>
                <a:rPr lang="en-US" sz="2400" dirty="0" err="1">
                  <a:solidFill>
                    <a:srgbClr val="000090"/>
                  </a:solidFill>
                </a:rPr>
                <a:t>www.jibbigo.com</a:t>
              </a:r>
              <a:r>
                <a:rPr lang="en-US" sz="2400" dirty="0">
                  <a:solidFill>
                    <a:srgbClr val="000090"/>
                  </a:solidFill>
                </a:rPr>
                <a:t>/</a:t>
              </a:r>
            </a:p>
          </p:txBody>
        </p:sp>
      </p:grpSp>
      <p:pic>
        <p:nvPicPr>
          <p:cNvPr id="4" name="Picture 3" descr="swift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34" y="1144307"/>
            <a:ext cx="4610519" cy="297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2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Immersive learning</a:t>
            </a:r>
            <a:endParaRPr lang="en-US" dirty="0"/>
          </a:p>
        </p:txBody>
      </p:sp>
      <p:pic>
        <p:nvPicPr>
          <p:cNvPr id="4" name="Picture 3" descr="TH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0134"/>
            <a:ext cx="9144000" cy="540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4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6667" y="1481662"/>
            <a:ext cx="18854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Resources</a:t>
            </a:r>
            <a:endParaRPr lang="en-US" sz="3200" dirty="0">
              <a:solidFill>
                <a:srgbClr val="0000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34908" y="1481662"/>
            <a:ext cx="17860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Learning </a:t>
            </a:r>
          </a:p>
          <a:p>
            <a:r>
              <a:rPr lang="en-US" sz="3200" dirty="0" smtClean="0">
                <a:solidFill>
                  <a:srgbClr val="000090"/>
                </a:solidFill>
              </a:rPr>
              <a:t>pathways</a:t>
            </a:r>
            <a:endParaRPr lang="en-US" sz="3200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6667" y="5024381"/>
            <a:ext cx="15169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Support</a:t>
            </a:r>
            <a:endParaRPr lang="en-US" sz="3200" dirty="0">
              <a:solidFill>
                <a:srgbClr val="00009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34908" y="5024381"/>
            <a:ext cx="24208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Accreditation</a:t>
            </a:r>
            <a:endParaRPr lang="en-US" sz="3200" dirty="0">
              <a:solidFill>
                <a:srgbClr val="00009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69252" y="219808"/>
            <a:ext cx="66209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Disaggregation of education</a:t>
            </a:r>
            <a:endParaRPr lang="en-US" sz="4400" dirty="0"/>
          </a:p>
        </p:txBody>
      </p:sp>
      <p:pic>
        <p:nvPicPr>
          <p:cNvPr id="11" name="Picture 10" descr="educ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753" y="2031648"/>
            <a:ext cx="2762536" cy="327547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716086" y="6413364"/>
            <a:ext cx="6088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http://www.flickr.com/photos/emclibrary/2459359483/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19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Resources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57200" y="2323020"/>
            <a:ext cx="5313853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Over ten years of the Open Educational Resource (OER) movement</a:t>
            </a:r>
          </a:p>
          <a:p>
            <a:r>
              <a:rPr lang="en-US" dirty="0" smtClean="0"/>
              <a:t>Hundreds of OER repositories worldwide</a:t>
            </a:r>
          </a:p>
          <a:p>
            <a:r>
              <a:rPr lang="en-US" dirty="0" smtClean="0"/>
              <a:t>Presence on </a:t>
            </a:r>
            <a:r>
              <a:rPr lang="en-US" dirty="0" err="1" smtClean="0"/>
              <a:t>iTunesU</a:t>
            </a:r>
            <a:endParaRPr lang="en-US" dirty="0" smtClean="0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529101" y="2292382"/>
            <a:ext cx="1394398" cy="1192368"/>
            <a:chOff x="6847099" y="5029460"/>
            <a:chExt cx="1394044" cy="1192774"/>
          </a:xfrm>
        </p:grpSpPr>
        <p:pic>
          <p:nvPicPr>
            <p:cNvPr id="32778" name="Picture 14" descr="ocwcsquarelogo.gi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907643" y="5029460"/>
              <a:ext cx="1333500" cy="850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9" name="TextBox 15"/>
            <p:cNvSpPr txBox="1">
              <a:spLocks noChangeArrowheads="1"/>
            </p:cNvSpPr>
            <p:nvPr/>
          </p:nvSpPr>
          <p:spPr bwMode="auto">
            <a:xfrm>
              <a:off x="6847099" y="5791200"/>
              <a:ext cx="184619" cy="431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2200" dirty="0">
                <a:solidFill>
                  <a:srgbClr val="000090"/>
                </a:solidFill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 rot="1004669">
            <a:off x="6118594" y="3427243"/>
            <a:ext cx="2572640" cy="2568733"/>
            <a:chOff x="532355" y="2428211"/>
            <a:chExt cx="3426866" cy="3129011"/>
          </a:xfrm>
        </p:grpSpPr>
        <p:pic>
          <p:nvPicPr>
            <p:cNvPr id="32776" name="Picture 2" descr="itunes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20539031">
              <a:off x="532355" y="2428211"/>
              <a:ext cx="3079678" cy="3129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7" name="TextBox 17"/>
            <p:cNvSpPr txBox="1">
              <a:spLocks noChangeArrowheads="1"/>
            </p:cNvSpPr>
            <p:nvPr/>
          </p:nvSpPr>
          <p:spPr bwMode="auto">
            <a:xfrm rot="20611747">
              <a:off x="1124612" y="4306235"/>
              <a:ext cx="2834609" cy="48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>
                  <a:solidFill>
                    <a:srgbClr val="000090"/>
                  </a:solidFill>
                </a:rPr>
                <a:t>Podcasts - iTunes U</a:t>
              </a:r>
            </a:p>
          </p:txBody>
        </p:sp>
      </p:grpSp>
      <p:pic>
        <p:nvPicPr>
          <p:cNvPr id="5" name="Picture 4" descr="MI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0" y="1625989"/>
            <a:ext cx="38354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5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61604"/>
            <a:ext cx="8229600" cy="76517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The OPAL metromap</a:t>
            </a:r>
          </a:p>
        </p:txBody>
      </p:sp>
      <p:pic>
        <p:nvPicPr>
          <p:cNvPr id="34819" name="Picture 3" descr="metromap.jpg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26779"/>
            <a:ext cx="9144000" cy="560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775022" y="6427113"/>
            <a:ext cx="34163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rgbClr val="0000FF"/>
                </a:solidFill>
              </a:rPr>
              <a:t>http://www.oer-quality.org</a:t>
            </a:r>
            <a:r>
              <a:rPr lang="en-US" sz="2200" dirty="0" smtClean="0">
                <a:solidFill>
                  <a:srgbClr val="0000FF"/>
                </a:solidFill>
              </a:rPr>
              <a:t>/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85361" y="2610571"/>
            <a:ext cx="584585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Evaluation shows lack of uptake by teachers and learners</a:t>
            </a:r>
          </a:p>
          <a:p>
            <a:r>
              <a:rPr lang="en-US" sz="3200" dirty="0"/>
              <a:t>Shift from development to community building and articulation of OER practice</a:t>
            </a:r>
          </a:p>
        </p:txBody>
      </p:sp>
    </p:spTree>
    <p:extLst>
      <p:ext uri="{BB962C8B-B14F-4D97-AF65-F5344CB8AC3E}">
        <p14:creationId xmlns:p14="http://schemas.microsoft.com/office/powerpoint/2010/main" val="49222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6650"/>
            <a:ext cx="8229600" cy="1143000"/>
          </a:xfrm>
        </p:spPr>
        <p:txBody>
          <a:bodyPr/>
          <a:lstStyle/>
          <a:p>
            <a:r>
              <a:rPr lang="en-US" dirty="0" smtClean="0"/>
              <a:t>POERUP outputs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932" y="2365904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An inventory of more than 100 OER </a:t>
            </a:r>
            <a:r>
              <a:rPr lang="en-US" dirty="0"/>
              <a:t>initiatives </a:t>
            </a: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poerup.referata.com/wiki/Countries_with_OER_initiatives</a:t>
            </a:r>
            <a:endParaRPr lang="en-US" sz="2400" dirty="0" smtClean="0"/>
          </a:p>
          <a:p>
            <a:r>
              <a:rPr lang="en-US" dirty="0" smtClean="0"/>
              <a:t>11 country reports and 13 </a:t>
            </a:r>
            <a:r>
              <a:rPr lang="en-US" dirty="0"/>
              <a:t>mini-reports </a:t>
            </a:r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poerup.referata.com/wiki/Countries</a:t>
            </a:r>
            <a:endParaRPr lang="en-US" dirty="0" smtClean="0"/>
          </a:p>
          <a:p>
            <a:r>
              <a:rPr lang="en-US" dirty="0" smtClean="0"/>
              <a:t>7 in-depth case studies</a:t>
            </a:r>
          </a:p>
          <a:p>
            <a:r>
              <a:rPr lang="en-US" dirty="0" smtClean="0"/>
              <a:t>3 EU-wide policy papers</a:t>
            </a:r>
          </a:p>
        </p:txBody>
      </p:sp>
      <p:pic>
        <p:nvPicPr>
          <p:cNvPr id="4" name="Image 6" descr="poerup_hea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4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9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2464306" y="1939828"/>
            <a:ext cx="9843157" cy="7182433"/>
            <a:chOff x="-1" y="-387941"/>
            <a:chExt cx="9843157" cy="7182433"/>
          </a:xfrm>
        </p:grpSpPr>
        <p:grpSp>
          <p:nvGrpSpPr>
            <p:cNvPr id="5" name="Group 7"/>
            <p:cNvGrpSpPr/>
            <p:nvPr/>
          </p:nvGrpSpPr>
          <p:grpSpPr>
            <a:xfrm>
              <a:off x="0" y="-387941"/>
              <a:ext cx="5518913" cy="3149944"/>
              <a:chOff x="0" y="-132706"/>
              <a:chExt cx="5518913" cy="3149944"/>
            </a:xfrm>
          </p:grpSpPr>
          <p:pic>
            <p:nvPicPr>
              <p:cNvPr id="7" name="Picture 6" descr="moocs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-132706"/>
                <a:ext cx="5518913" cy="2726562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758579" y="2555573"/>
                <a:ext cx="17355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0090"/>
                    </a:solidFill>
                  </a:rPr>
                  <a:t>MOOCS</a:t>
                </a:r>
                <a:endParaRPr lang="en-US" sz="2400" dirty="0">
                  <a:solidFill>
                    <a:srgbClr val="000090"/>
                  </a:solidFill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-1" y="6455938"/>
              <a:ext cx="984315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err="1" smtClean="0">
                  <a:solidFill>
                    <a:srgbClr val="000090"/>
                  </a:solidFill>
                </a:rPr>
                <a:t>www.evolllution.com/distance_online_learning/massive-open-online-learning-creativity-and-competency/</a:t>
              </a:r>
              <a:endParaRPr lang="en-US" sz="1600" dirty="0">
                <a:solidFill>
                  <a:srgbClr val="00009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119816" y="575114"/>
            <a:ext cx="51447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Free</a:t>
            </a:r>
          </a:p>
          <a:p>
            <a:pPr algn="ctr"/>
            <a:r>
              <a:rPr lang="en-US" sz="3200" dirty="0" smtClean="0"/>
              <a:t>Distributed global community</a:t>
            </a:r>
          </a:p>
          <a:p>
            <a:pPr algn="ctr"/>
            <a:r>
              <a:rPr lang="en-US" sz="3200" dirty="0" smtClean="0"/>
              <a:t>Social inclusion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719" y="5288340"/>
            <a:ext cx="66397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High dropout rates</a:t>
            </a:r>
          </a:p>
          <a:p>
            <a:pPr algn="ctr"/>
            <a:r>
              <a:rPr lang="en-US" sz="3200" dirty="0" smtClean="0"/>
              <a:t>Learning income not learning outcome</a:t>
            </a:r>
          </a:p>
          <a:p>
            <a:pPr algn="ctr"/>
            <a:r>
              <a:rPr lang="en-US" sz="3200" dirty="0" smtClean="0"/>
              <a:t>Marketing exercise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33744" y="6413956"/>
            <a:ext cx="20989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http://</a:t>
            </a:r>
            <a:r>
              <a:rPr lang="en-US" sz="2200" dirty="0" err="1" smtClean="0">
                <a:solidFill>
                  <a:srgbClr val="000090"/>
                </a:solidFill>
              </a:rPr>
              <a:t>olds.ac.uk</a:t>
            </a:r>
            <a:endParaRPr lang="en-US" sz="22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pathways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9244226" cy="4525963"/>
          </a:xfrm>
        </p:spPr>
        <p:txBody>
          <a:bodyPr/>
          <a:lstStyle/>
          <a:p>
            <a:r>
              <a:rPr lang="en-US" dirty="0" smtClean="0"/>
              <a:t>Guided pathways through materials</a:t>
            </a:r>
          </a:p>
          <a:p>
            <a:r>
              <a:rPr lang="en-US" dirty="0" smtClean="0"/>
              <a:t>Can promote different pedagogical approaches</a:t>
            </a:r>
            <a:endParaRPr lang="en-US" dirty="0"/>
          </a:p>
        </p:txBody>
      </p:sp>
      <p:pic>
        <p:nvPicPr>
          <p:cNvPr id="4" name="Picture 3" descr="sociallear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78" y="2777369"/>
            <a:ext cx="7707982" cy="457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8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4960" y="2083929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What is innovative teaching?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E-Learning timeline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The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90"/>
                </a:solidFill>
              </a:rPr>
              <a:t>technological context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Pedagogical approaches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Disaggregation of education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Learning design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Changing practices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5" name="Picture 4" descr="ste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023" y="1686522"/>
            <a:ext cx="3510737" cy="4689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23060"/>
            <a:ext cx="8229600" cy="4525963"/>
          </a:xfrm>
        </p:spPr>
        <p:txBody>
          <a:bodyPr/>
          <a:lstStyle/>
          <a:p>
            <a:r>
              <a:rPr lang="en-US" dirty="0" smtClean="0"/>
              <a:t>Computer assisted</a:t>
            </a:r>
          </a:p>
          <a:p>
            <a:r>
              <a:rPr lang="en-US" dirty="0" smtClean="0"/>
              <a:t>Peer support</a:t>
            </a:r>
          </a:p>
          <a:p>
            <a:r>
              <a:rPr lang="en-US" dirty="0" smtClean="0"/>
              <a:t>Tutor support</a:t>
            </a:r>
          </a:p>
          <a:p>
            <a:r>
              <a:rPr lang="en-US" dirty="0" smtClean="0"/>
              <a:t>Community support</a:t>
            </a:r>
          </a:p>
          <a:p>
            <a:r>
              <a:rPr lang="en-US" dirty="0" smtClean="0"/>
              <a:t>Mentoring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Community_circ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833" y="1841500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4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1"/>
          <p:cNvSpPr>
            <a:spLocks noGrp="1" noChangeArrowheads="1"/>
          </p:cNvSpPr>
          <p:nvPr>
            <p:ph type="title"/>
          </p:nvPr>
        </p:nvSpPr>
        <p:spPr>
          <a:xfrm>
            <a:off x="889000" y="-236538"/>
            <a:ext cx="7353300" cy="1730376"/>
          </a:xfrm>
        </p:spPr>
        <p:txBody>
          <a:bodyPr/>
          <a:lstStyle/>
          <a:p>
            <a:pPr eaLnBrk="1" hangingPunct="1"/>
            <a:r>
              <a:rPr lang="en-US" dirty="0" smtClean="0"/>
              <a:t>Accreditation</a:t>
            </a:r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7000" y="1905000"/>
            <a:ext cx="4241800" cy="3849688"/>
            <a:chOff x="0" y="0"/>
            <a:chExt cx="2672" cy="2425"/>
          </a:xfrm>
        </p:grpSpPr>
        <p:sp>
          <p:nvSpPr>
            <p:cNvPr id="324616" name="Rectangle 3"/>
            <p:cNvSpPr>
              <a:spLocks/>
            </p:cNvSpPr>
            <p:nvPr/>
          </p:nvSpPr>
          <p:spPr bwMode="auto">
            <a:xfrm>
              <a:off x="443" y="2192"/>
              <a:ext cx="1545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40" bIns="0">
              <a:prstTxWarp prst="textNoShape">
                <a:avLst/>
              </a:prstTxWarp>
              <a:spAutoFit/>
            </a:bodyPr>
            <a:lstStyle/>
            <a:p>
              <a:pPr marL="39688" algn="l"/>
              <a:r>
                <a:rPr lang="en-US" sz="2400" u="sng" dirty="0" smtClean="0">
                  <a:solidFill>
                    <a:srgbClr val="002D99"/>
                  </a:solidFill>
                  <a:ea typeface="Gill Sans" pitchFamily="-1" charset="0"/>
                  <a:cs typeface="Gill Sans" pitchFamily="-1" charset="0"/>
                  <a:hlinkClick r:id="rId2"/>
                </a:rPr>
                <a:t>www.p2pu.org</a:t>
              </a:r>
              <a:r>
                <a:rPr lang="en-US" sz="2400" u="sng" dirty="0">
                  <a:solidFill>
                    <a:srgbClr val="002D99"/>
                  </a:solidFill>
                  <a:ea typeface="Gill Sans" pitchFamily="-1" charset="0"/>
                  <a:cs typeface="Gill Sans" pitchFamily="-1" charset="0"/>
                  <a:hlinkClick r:id="rId2"/>
                </a:rPr>
                <a:t>/en/</a:t>
              </a:r>
              <a:endParaRPr lang="en-US" sz="2400" u="sng" dirty="0">
                <a:solidFill>
                  <a:srgbClr val="002D99"/>
                </a:solidFill>
                <a:ea typeface="Gill Sans" pitchFamily="-1" charset="0"/>
                <a:cs typeface="Gill Sans" pitchFamily="-1" charset="0"/>
              </a:endParaRPr>
            </a:p>
          </p:txBody>
        </p:sp>
        <p:sp>
          <p:nvSpPr>
            <p:cNvPr id="324617" name="Rectangle 4"/>
            <p:cNvSpPr>
              <a:spLocks/>
            </p:cNvSpPr>
            <p:nvPr/>
          </p:nvSpPr>
          <p:spPr bwMode="auto">
            <a:xfrm>
              <a:off x="296" y="1856"/>
              <a:ext cx="2071" cy="3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40" bIns="0">
              <a:prstTxWarp prst="textNoShape">
                <a:avLst/>
              </a:prstTxWarp>
              <a:spAutoFit/>
            </a:bodyPr>
            <a:lstStyle/>
            <a:p>
              <a:pPr marL="39688" algn="l"/>
              <a:r>
                <a:rPr lang="en-US" sz="2600" dirty="0">
                  <a:solidFill>
                    <a:srgbClr val="002D99"/>
                  </a:solidFill>
                  <a:ea typeface="Gill Sans" pitchFamily="-1" charset="0"/>
                  <a:cs typeface="Gill Sans" pitchFamily="-1" charset="0"/>
                </a:rPr>
                <a:t>Peer to Peer University</a:t>
              </a:r>
            </a:p>
          </p:txBody>
        </p:sp>
        <p:pic>
          <p:nvPicPr>
            <p:cNvPr id="324618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672" cy="1820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686300" y="1905000"/>
            <a:ext cx="6667500" cy="3937000"/>
            <a:chOff x="256" y="0"/>
            <a:chExt cx="4200" cy="2480"/>
          </a:xfrm>
        </p:grpSpPr>
        <p:pic>
          <p:nvPicPr>
            <p:cNvPr id="324613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6" y="0"/>
              <a:ext cx="2752" cy="1824"/>
            </a:xfrm>
            <a:prstGeom prst="rect">
              <a:avLst/>
            </a:prstGeom>
            <a:noFill/>
            <a:ln w="25400">
              <a:noFill/>
              <a:round/>
              <a:headEnd/>
              <a:tailEnd/>
            </a:ln>
          </p:spPr>
        </p:pic>
        <p:sp>
          <p:nvSpPr>
            <p:cNvPr id="324614" name="Rectangle 8"/>
            <p:cNvSpPr>
              <a:spLocks/>
            </p:cNvSpPr>
            <p:nvPr/>
          </p:nvSpPr>
          <p:spPr bwMode="auto">
            <a:xfrm>
              <a:off x="307" y="2192"/>
              <a:ext cx="352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40" bIns="0">
              <a:prstTxWarp prst="textNoShape">
                <a:avLst/>
              </a:prstTxWarp>
            </a:bodyPr>
            <a:lstStyle/>
            <a:p>
              <a:pPr marL="39688" algn="l"/>
              <a:r>
                <a:rPr lang="en-US" sz="2400" u="sng" dirty="0" smtClean="0">
                  <a:solidFill>
                    <a:srgbClr val="002D99"/>
                  </a:solidFill>
                  <a:ea typeface="Gill Sans" pitchFamily="-1" charset="0"/>
                  <a:cs typeface="Gill Sans" pitchFamily="-1" charset="0"/>
                  <a:hlinkClick r:id="rId5"/>
                </a:rPr>
                <a:t>wikieducator.org</a:t>
              </a:r>
              <a:r>
                <a:rPr lang="en-US" sz="2400" u="sng" dirty="0">
                  <a:solidFill>
                    <a:srgbClr val="002D99"/>
                  </a:solidFill>
                  <a:ea typeface="Gill Sans" pitchFamily="-1" charset="0"/>
                  <a:cs typeface="Gill Sans" pitchFamily="-1" charset="0"/>
                  <a:hlinkClick r:id="rId5"/>
                </a:rPr>
                <a:t>/OER_university/</a:t>
              </a:r>
              <a:endParaRPr lang="en-US" sz="2400" u="sng" dirty="0">
                <a:solidFill>
                  <a:srgbClr val="002D99"/>
                </a:solidFill>
                <a:ea typeface="Gill Sans" pitchFamily="-1" charset="0"/>
                <a:cs typeface="Gill Sans" pitchFamily="-1" charset="0"/>
              </a:endParaRPr>
            </a:p>
          </p:txBody>
        </p:sp>
        <p:sp>
          <p:nvSpPr>
            <p:cNvPr id="324615" name="Rectangle 9"/>
            <p:cNvSpPr>
              <a:spLocks/>
            </p:cNvSpPr>
            <p:nvPr/>
          </p:nvSpPr>
          <p:spPr bwMode="auto">
            <a:xfrm>
              <a:off x="936" y="1864"/>
              <a:ext cx="352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40" bIns="0">
              <a:prstTxWarp prst="textNoShape">
                <a:avLst/>
              </a:prstTxWarp>
            </a:bodyPr>
            <a:lstStyle/>
            <a:p>
              <a:pPr marL="39688" algn="l"/>
              <a:r>
                <a:rPr lang="en-US" sz="2400" u="sng" dirty="0">
                  <a:solidFill>
                    <a:srgbClr val="001F67"/>
                  </a:solidFill>
                  <a:ea typeface="Gill Sans" pitchFamily="-1" charset="0"/>
                  <a:cs typeface="Gill Sans" pitchFamily="-1" charset="0"/>
                  <a:hlinkClick r:id="rId5"/>
                </a:rPr>
                <a:t>OER University</a:t>
              </a:r>
              <a:endParaRPr lang="en-US" sz="2400" u="sng" dirty="0">
                <a:solidFill>
                  <a:srgbClr val="001F67"/>
                </a:solidFill>
                <a:ea typeface="Gill Sans" pitchFamily="-1" charset="0"/>
                <a:cs typeface="Gill Sans" pitchFamily="-1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73187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dieval_book.jp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" y="37870"/>
            <a:ext cx="9065744" cy="679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2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Promise and reality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613743"/>
            <a:ext cx="39515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Social and participatory media offer new ways to communicate and collaborate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729924"/>
            <a:ext cx="3496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Wealth of free resources and tools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19556" y="3927267"/>
            <a:ext cx="34237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Not fully exploited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19556" y="4923545"/>
            <a:ext cx="49303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Replicating bad pedagogy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9556" y="6001659"/>
            <a:ext cx="41987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Lack of time and skills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2" name="Picture 1" descr="rainbow_with_cloud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30" y="1845064"/>
            <a:ext cx="3305633" cy="172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54"/>
            <a:ext cx="8229600" cy="1143000"/>
          </a:xfrm>
        </p:spPr>
        <p:txBody>
          <a:bodyPr/>
          <a:lstStyle/>
          <a:p>
            <a:r>
              <a:rPr lang="en-US" dirty="0" smtClean="0"/>
              <a:t>Learning Design</a:t>
            </a:r>
            <a:endParaRPr lang="en-US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73113" y="1234929"/>
            <a:ext cx="7594600" cy="5156200"/>
            <a:chOff x="0" y="0"/>
            <a:chExt cx="4784" cy="3248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0" y="0"/>
              <a:ext cx="4784" cy="3248"/>
              <a:chOff x="0" y="0"/>
              <a:chExt cx="4784" cy="3248"/>
            </a:xfrm>
          </p:grpSpPr>
          <p:sp>
            <p:nvSpPr>
              <p:cNvPr id="10" name="Line 4"/>
              <p:cNvSpPr>
                <a:spLocks noChangeShapeType="1"/>
              </p:cNvSpPr>
              <p:nvPr/>
            </p:nvSpPr>
            <p:spPr bwMode="auto">
              <a:xfrm rot="10800000" flipH="1">
                <a:off x="0" y="1621"/>
                <a:ext cx="4784" cy="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AutoShape 5"/>
              <p:cNvSpPr>
                <a:spLocks/>
              </p:cNvSpPr>
              <p:nvPr/>
            </p:nvSpPr>
            <p:spPr bwMode="auto">
              <a:xfrm>
                <a:off x="0" y="0"/>
                <a:ext cx="4784" cy="3248"/>
              </a:xfrm>
              <a:prstGeom prst="roundRect">
                <a:avLst>
                  <a:gd name="adj" fmla="val 15412"/>
                </a:avLst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Rectangle 6"/>
              <p:cNvSpPr>
                <a:spLocks/>
              </p:cNvSpPr>
              <p:nvPr/>
            </p:nvSpPr>
            <p:spPr bwMode="auto">
              <a:xfrm>
                <a:off x="636" y="107"/>
                <a:ext cx="3528" cy="8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8100" tIns="38100" rIns="38100" bIns="38100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800" dirty="0">
                    <a:solidFill>
                      <a:srgbClr val="0000FF"/>
                    </a:solidFill>
                    <a:latin typeface="Gill Sans MT" pitchFamily="-1" charset="0"/>
                    <a:ea typeface="Gill Sans MT" pitchFamily="-1" charset="0"/>
                    <a:cs typeface="Gill Sans MT" pitchFamily="-1" charset="0"/>
                    <a:sym typeface="Gill Sans MT" pitchFamily="-1" charset="0"/>
                  </a:rPr>
                  <a:t>Shift from</a:t>
                </a:r>
                <a:r>
                  <a:rPr lang="en-US" sz="2800" dirty="0">
                    <a:solidFill>
                      <a:srgbClr val="00AFAD"/>
                    </a:solidFill>
                    <a:latin typeface="Gill Sans MT" pitchFamily="-1" charset="0"/>
                    <a:ea typeface="Gill Sans MT" pitchFamily="-1" charset="0"/>
                    <a:cs typeface="Gill Sans MT" pitchFamily="-1" charset="0"/>
                    <a:sym typeface="Gill Sans MT" pitchFamily="-1" charset="0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Gill Sans MT" pitchFamily="-1" charset="0"/>
                    <a:ea typeface="Gill Sans MT" pitchFamily="-1" charset="0"/>
                    <a:cs typeface="Gill Sans MT" pitchFamily="-1" charset="0"/>
                    <a:sym typeface="Gill Sans MT" pitchFamily="-1" charset="0"/>
                  </a:rPr>
                  <a:t>belief-based</a:t>
                </a:r>
                <a:r>
                  <a:rPr lang="en-US" sz="2800" dirty="0">
                    <a:solidFill>
                      <a:srgbClr val="00AFAD"/>
                    </a:solidFill>
                    <a:latin typeface="Gill Sans MT" pitchFamily="-1" charset="0"/>
                    <a:ea typeface="Gill Sans MT" pitchFamily="-1" charset="0"/>
                    <a:cs typeface="Gill Sans MT" pitchFamily="-1" charset="0"/>
                    <a:sym typeface="Gill Sans MT" pitchFamily="-1" charset="0"/>
                  </a:rPr>
                  <a:t>, </a:t>
                </a:r>
                <a:r>
                  <a:rPr lang="en-US" sz="2800" dirty="0">
                    <a:solidFill>
                      <a:srgbClr val="0000FF"/>
                    </a:solidFill>
                    <a:latin typeface="Gill Sans MT" pitchFamily="-1" charset="0"/>
                    <a:ea typeface="Gill Sans MT" pitchFamily="-1" charset="0"/>
                    <a:cs typeface="Gill Sans MT" pitchFamily="-1" charset="0"/>
                    <a:sym typeface="Gill Sans MT" pitchFamily="-1" charset="0"/>
                  </a:rPr>
                  <a:t>implicit approaches to</a:t>
                </a:r>
                <a:r>
                  <a:rPr lang="en-US" sz="2800" dirty="0">
                    <a:solidFill>
                      <a:srgbClr val="00AFAD"/>
                    </a:solidFill>
                    <a:latin typeface="Gill Sans MT" pitchFamily="-1" charset="0"/>
                    <a:ea typeface="Gill Sans MT" pitchFamily="-1" charset="0"/>
                    <a:cs typeface="Gill Sans MT" pitchFamily="-1" charset="0"/>
                    <a:sym typeface="Gill Sans MT" pitchFamily="-1" charset="0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Gill Sans MT" pitchFamily="-1" charset="0"/>
                    <a:ea typeface="Gill Sans MT" pitchFamily="-1" charset="0"/>
                    <a:cs typeface="Gill Sans MT" pitchFamily="-1" charset="0"/>
                    <a:sym typeface="Gill Sans MT" pitchFamily="-1" charset="0"/>
                  </a:rPr>
                  <a:t>design-based,</a:t>
                </a:r>
                <a:r>
                  <a:rPr lang="en-US" sz="2800" dirty="0">
                    <a:solidFill>
                      <a:srgbClr val="00AFAD"/>
                    </a:solidFill>
                    <a:latin typeface="Gill Sans MT" pitchFamily="-1" charset="0"/>
                    <a:ea typeface="Gill Sans MT" pitchFamily="-1" charset="0"/>
                    <a:cs typeface="Gill Sans MT" pitchFamily="-1" charset="0"/>
                    <a:sym typeface="Gill Sans MT" pitchFamily="-1" charset="0"/>
                  </a:rPr>
                  <a:t> </a:t>
                </a:r>
                <a:r>
                  <a:rPr lang="en-US" sz="2800" dirty="0">
                    <a:solidFill>
                      <a:srgbClr val="0000FF"/>
                    </a:solidFill>
                    <a:latin typeface="Gill Sans MT" pitchFamily="-1" charset="0"/>
                    <a:ea typeface="Gill Sans MT" pitchFamily="-1" charset="0"/>
                    <a:cs typeface="Gill Sans MT" pitchFamily="-1" charset="0"/>
                    <a:sym typeface="Gill Sans MT" pitchFamily="-1" charset="0"/>
                  </a:rPr>
                  <a:t>explicit approaches</a:t>
                </a:r>
              </a:p>
            </p:txBody>
          </p:sp>
        </p:grpSp>
        <p:sp>
          <p:nvSpPr>
            <p:cNvPr id="6" name="Rectangle 7"/>
            <p:cNvSpPr>
              <a:spLocks/>
            </p:cNvSpPr>
            <p:nvPr/>
          </p:nvSpPr>
          <p:spPr bwMode="auto">
            <a:xfrm>
              <a:off x="355" y="2371"/>
              <a:ext cx="3896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8100" tIns="38100" rIns="38100" bIns="38100">
              <a:prstTxWarp prst="textNoShape">
                <a:avLst/>
              </a:prstTxWarp>
            </a:bodyPr>
            <a:lstStyle/>
            <a:p>
              <a:pPr algn="ctr"/>
              <a:r>
                <a:rPr lang="en-US" sz="2800" dirty="0">
                  <a:solidFill>
                    <a:srgbClr val="0000FF"/>
                  </a:solidFill>
                  <a:latin typeface="Gill Sans MT" pitchFamily="-1" charset="0"/>
                  <a:ea typeface="Gill Sans MT" pitchFamily="-1" charset="0"/>
                  <a:cs typeface="Gill Sans MT" pitchFamily="-1" charset="0"/>
                  <a:sym typeface="Gill Sans MT" pitchFamily="-1" charset="0"/>
                </a:rPr>
                <a:t>Encourages</a:t>
              </a:r>
              <a:r>
                <a:rPr lang="en-US" sz="2800" dirty="0">
                  <a:solidFill>
                    <a:srgbClr val="00AFAD"/>
                  </a:solidFill>
                  <a:latin typeface="Gill Sans MT" pitchFamily="-1" charset="0"/>
                  <a:ea typeface="Gill Sans MT" pitchFamily="-1" charset="0"/>
                  <a:cs typeface="Gill Sans MT" pitchFamily="-1" charset="0"/>
                  <a:sym typeface="Gill Sans MT" pitchFamily="-1" charset="0"/>
                </a:rPr>
                <a:t> </a:t>
              </a:r>
              <a:r>
                <a:rPr lang="en-US" sz="2800" dirty="0">
                  <a:solidFill>
                    <a:srgbClr val="FF0000"/>
                  </a:solidFill>
                  <a:latin typeface="Gill Sans MT" pitchFamily="-1" charset="0"/>
                  <a:ea typeface="Gill Sans MT" pitchFamily="-1" charset="0"/>
                  <a:cs typeface="Gill Sans MT" pitchFamily="-1" charset="0"/>
                  <a:sym typeface="Gill Sans MT" pitchFamily="-1" charset="0"/>
                </a:rPr>
                <a:t>reflective,</a:t>
              </a:r>
              <a:r>
                <a:rPr lang="en-US" sz="2800" dirty="0">
                  <a:solidFill>
                    <a:srgbClr val="00AFAD"/>
                  </a:solidFill>
                  <a:latin typeface="Gill Sans MT" pitchFamily="-1" charset="0"/>
                  <a:ea typeface="Gill Sans MT" pitchFamily="-1" charset="0"/>
                  <a:cs typeface="Gill Sans MT" pitchFamily="-1" charset="0"/>
                  <a:sym typeface="Gill Sans MT" pitchFamily="-1" charset="0"/>
                </a:rPr>
                <a:t> </a:t>
              </a:r>
              <a:r>
                <a:rPr lang="en-US" sz="2800" dirty="0">
                  <a:solidFill>
                    <a:srgbClr val="0000FF"/>
                  </a:solidFill>
                  <a:latin typeface="Gill Sans MT" pitchFamily="-1" charset="0"/>
                  <a:ea typeface="Gill Sans MT" pitchFamily="-1" charset="0"/>
                  <a:cs typeface="Gill Sans MT" pitchFamily="-1" charset="0"/>
                  <a:sym typeface="Gill Sans MT" pitchFamily="-1" charset="0"/>
                </a:rPr>
                <a:t>scholarly practices</a:t>
              </a:r>
            </a:p>
            <a:p>
              <a:pPr algn="ctr"/>
              <a:r>
                <a:rPr lang="en-US" sz="2800" dirty="0">
                  <a:solidFill>
                    <a:srgbClr val="0000FF"/>
                  </a:solidFill>
                  <a:latin typeface="Gill Sans MT" pitchFamily="-1" charset="0"/>
                  <a:ea typeface="Gill Sans MT" pitchFamily="-1" charset="0"/>
                  <a:cs typeface="Gill Sans MT" pitchFamily="-1" charset="0"/>
                  <a:sym typeface="Gill Sans MT" pitchFamily="-1" charset="0"/>
                </a:rPr>
                <a:t>Promotes</a:t>
              </a:r>
              <a:r>
                <a:rPr lang="en-US" sz="2800" dirty="0">
                  <a:solidFill>
                    <a:srgbClr val="00AFAD"/>
                  </a:solidFill>
                  <a:latin typeface="Gill Sans MT" pitchFamily="-1" charset="0"/>
                  <a:ea typeface="Gill Sans MT" pitchFamily="-1" charset="0"/>
                  <a:cs typeface="Gill Sans MT" pitchFamily="-1" charset="0"/>
                  <a:sym typeface="Gill Sans MT" pitchFamily="-1" charset="0"/>
                </a:rPr>
                <a:t> </a:t>
              </a:r>
              <a:r>
                <a:rPr lang="en-US" sz="2800" dirty="0">
                  <a:solidFill>
                    <a:srgbClr val="FF0000"/>
                  </a:solidFill>
                  <a:latin typeface="Gill Sans MT" pitchFamily="-1" charset="0"/>
                  <a:ea typeface="Gill Sans MT" pitchFamily="-1" charset="0"/>
                  <a:cs typeface="Gill Sans MT" pitchFamily="-1" charset="0"/>
                  <a:sym typeface="Gill Sans MT" pitchFamily="-1" charset="0"/>
                </a:rPr>
                <a:t>sharing and discussion</a:t>
              </a:r>
            </a:p>
          </p:txBody>
        </p:sp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1223" y="1081"/>
              <a:ext cx="2374" cy="1176"/>
              <a:chOff x="0" y="0"/>
              <a:chExt cx="2373" cy="1176"/>
            </a:xfrm>
          </p:grpSpPr>
          <p:sp>
            <p:nvSpPr>
              <p:cNvPr id="8" name="AutoShape 9"/>
              <p:cNvSpPr>
                <a:spLocks/>
              </p:cNvSpPr>
              <p:nvPr/>
            </p:nvSpPr>
            <p:spPr bwMode="auto">
              <a:xfrm>
                <a:off x="0" y="0"/>
                <a:ext cx="2373" cy="1176"/>
              </a:xfrm>
              <a:prstGeom prst="roundRect">
                <a:avLst>
                  <a:gd name="adj" fmla="val 15426"/>
                </a:avLst>
              </a:prstGeom>
              <a:solidFill>
                <a:srgbClr val="00009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10"/>
              <p:cNvSpPr>
                <a:spLocks/>
              </p:cNvSpPr>
              <p:nvPr/>
            </p:nvSpPr>
            <p:spPr bwMode="auto">
              <a:xfrm>
                <a:off x="59" y="268"/>
                <a:ext cx="2272" cy="65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38100" tIns="38100" rIns="38100" bIns="3810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400" dirty="0">
                    <a:solidFill>
                      <a:srgbClr val="FFFFFF"/>
                    </a:solidFill>
                    <a:latin typeface="Gill Sans MT" pitchFamily="-1" charset="0"/>
                    <a:ea typeface="Gill Sans MT" pitchFamily="-1" charset="0"/>
                    <a:cs typeface="Gill Sans MT" pitchFamily="-1" charset="0"/>
                    <a:sym typeface="Gill Sans MT" pitchFamily="-1" charset="0"/>
                  </a:rPr>
                  <a:t>Learning Design</a:t>
                </a:r>
              </a:p>
              <a:p>
                <a:pPr algn="ctr"/>
                <a:r>
                  <a:rPr lang="en-US" sz="2000" dirty="0">
                    <a:solidFill>
                      <a:srgbClr val="FFFFFF"/>
                    </a:solidFill>
                    <a:latin typeface="Gill Sans MT" pitchFamily="-1" charset="0"/>
                    <a:ea typeface="Gill Sans MT" pitchFamily="-1" charset="0"/>
                    <a:cs typeface="Gill Sans MT" pitchFamily="-1" charset="0"/>
                    <a:sym typeface="Gill Sans MT" pitchFamily="-1" charset="0"/>
                  </a:rPr>
                  <a:t>A design-based approach to creation and support of courses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rna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171"/>
            <a:ext cx="9144000" cy="45127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16227" y="5882287"/>
            <a:ext cx="4711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http://</a:t>
            </a:r>
            <a:r>
              <a:rPr lang="en-US" sz="2400" dirty="0" err="1" smtClean="0">
                <a:solidFill>
                  <a:srgbClr val="000090"/>
                </a:solidFill>
              </a:rPr>
              <a:t>www.larnacadeclaration.org</a:t>
            </a:r>
            <a:r>
              <a:rPr lang="en-US" sz="2400" dirty="0" smtClean="0">
                <a:solidFill>
                  <a:srgbClr val="000090"/>
                </a:solidFill>
              </a:rPr>
              <a:t>/</a:t>
            </a:r>
            <a:endParaRPr lang="en-US" sz="24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bi_Wittha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702" y="590781"/>
            <a:ext cx="3465066" cy="3638319"/>
          </a:xfrm>
          <a:prstGeom prst="rect">
            <a:avLst/>
          </a:prstGeom>
        </p:spPr>
      </p:pic>
      <p:pic>
        <p:nvPicPr>
          <p:cNvPr id="3" name="Picture 2" descr="ming_ni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958" y="2292045"/>
            <a:ext cx="2785531" cy="37140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0109" y="4288497"/>
            <a:ext cx="25504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Gabi </a:t>
            </a:r>
            <a:r>
              <a:rPr lang="en-US" sz="3200" dirty="0" err="1" smtClean="0"/>
              <a:t>Witthaus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062061" y="6025152"/>
            <a:ext cx="169449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Ming </a:t>
            </a:r>
            <a:r>
              <a:rPr lang="en-US" sz="3200" dirty="0" err="1" smtClean="0"/>
              <a:t>Nie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57200" y="-101004"/>
            <a:ext cx="8229600" cy="1143000"/>
          </a:xfrm>
        </p:spPr>
        <p:txBody>
          <a:bodyPr/>
          <a:lstStyle/>
          <a:p>
            <a:r>
              <a:rPr lang="en-US" dirty="0" smtClean="0"/>
              <a:t>The 7Cs of Learning Design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531712" y="676824"/>
            <a:ext cx="1905090" cy="1029188"/>
            <a:chOff x="3531712" y="676824"/>
            <a:chExt cx="1905090" cy="1029188"/>
          </a:xfrm>
        </p:grpSpPr>
        <p:sp>
          <p:nvSpPr>
            <p:cNvPr id="4" name="Rounded Rectangle 3"/>
            <p:cNvSpPr/>
            <p:nvPr/>
          </p:nvSpPr>
          <p:spPr>
            <a:xfrm>
              <a:off x="3531712" y="1018007"/>
              <a:ext cx="1905090" cy="688005"/>
            </a:xfrm>
            <a:prstGeom prst="roundRect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Conceptualise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064185" y="676824"/>
              <a:ext cx="8401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Vision</a:t>
              </a:r>
              <a:endParaRPr lang="en-US" sz="2000" b="1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99876" y="1706012"/>
            <a:ext cx="8519994" cy="1940528"/>
            <a:chOff x="299876" y="1706012"/>
            <a:chExt cx="8519994" cy="1940528"/>
          </a:xfrm>
        </p:grpSpPr>
        <p:sp>
          <p:nvSpPr>
            <p:cNvPr id="11" name="Rounded Rectangle 10"/>
            <p:cNvSpPr/>
            <p:nvPr/>
          </p:nvSpPr>
          <p:spPr>
            <a:xfrm>
              <a:off x="2579167" y="2599831"/>
              <a:ext cx="1905090" cy="688005"/>
            </a:xfrm>
            <a:prstGeom prst="roundRect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Communicate</a:t>
              </a:r>
              <a:endParaRPr 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11558" y="2599831"/>
              <a:ext cx="1905090" cy="688005"/>
            </a:xfrm>
            <a:prstGeom prst="roundRect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Capture</a:t>
              </a:r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714386" y="2599831"/>
              <a:ext cx="1905090" cy="688005"/>
            </a:xfrm>
            <a:prstGeom prst="roundRect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Consider</a:t>
              </a:r>
              <a:endParaRPr lang="en-US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646776" y="2599831"/>
              <a:ext cx="1905090" cy="688005"/>
            </a:xfrm>
            <a:prstGeom prst="roundRect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Collaborate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99876" y="2199965"/>
              <a:ext cx="8519994" cy="1446575"/>
            </a:xfrm>
            <a:prstGeom prst="rect">
              <a:avLst/>
            </a:prstGeom>
            <a:noFill/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>
              <a:stCxn id="4" idx="2"/>
            </p:cNvCxnSpPr>
            <p:nvPr/>
          </p:nvCxnSpPr>
          <p:spPr>
            <a:xfrm>
              <a:off x="4484257" y="1706012"/>
              <a:ext cx="0" cy="493953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896095" y="2199965"/>
              <a:ext cx="11763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Activities</a:t>
              </a:r>
              <a:endParaRPr lang="en-US" sz="2000" b="1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31712" y="3691858"/>
            <a:ext cx="1905090" cy="1376009"/>
            <a:chOff x="3531712" y="3691858"/>
            <a:chExt cx="1905090" cy="1376009"/>
          </a:xfrm>
        </p:grpSpPr>
        <p:sp>
          <p:nvSpPr>
            <p:cNvPr id="15" name="Rounded Rectangle 14"/>
            <p:cNvSpPr/>
            <p:nvPr/>
          </p:nvSpPr>
          <p:spPr>
            <a:xfrm>
              <a:off x="3531712" y="4379862"/>
              <a:ext cx="1905090" cy="688005"/>
            </a:xfrm>
            <a:prstGeom prst="roundRect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Combine</a:t>
              </a:r>
              <a:endParaRPr lang="en-US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4481662" y="3691858"/>
              <a:ext cx="0" cy="493953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890109" y="4015752"/>
              <a:ext cx="11882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Synthesis</a:t>
              </a:r>
              <a:endParaRPr lang="en-US" sz="2000" b="1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531712" y="5067867"/>
            <a:ext cx="1943299" cy="1350782"/>
            <a:chOff x="3531712" y="5067867"/>
            <a:chExt cx="1943299" cy="1350782"/>
          </a:xfrm>
        </p:grpSpPr>
        <p:sp>
          <p:nvSpPr>
            <p:cNvPr id="16" name="Rounded Rectangle 15"/>
            <p:cNvSpPr/>
            <p:nvPr/>
          </p:nvSpPr>
          <p:spPr>
            <a:xfrm>
              <a:off x="3531712" y="5730644"/>
              <a:ext cx="1905090" cy="688005"/>
            </a:xfrm>
            <a:prstGeom prst="roundRect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Consolidate</a:t>
              </a:r>
              <a:endParaRPr lang="en-US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4481662" y="5067867"/>
              <a:ext cx="0" cy="493953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566992" y="5361765"/>
              <a:ext cx="19080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Implementation</a:t>
              </a:r>
              <a:endParaRPr lang="en-US" sz="2000" b="1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99472" y="6419235"/>
            <a:ext cx="8756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http://www2.le.ac.uk/projects/</a:t>
            </a:r>
            <a:r>
              <a:rPr lang="en-US" dirty="0" err="1">
                <a:solidFill>
                  <a:srgbClr val="000090"/>
                </a:solidFill>
              </a:rPr>
              <a:t>oer</a:t>
            </a:r>
            <a:r>
              <a:rPr lang="en-US" dirty="0">
                <a:solidFill>
                  <a:srgbClr val="000090"/>
                </a:solidFill>
              </a:rPr>
              <a:t>/</a:t>
            </a:r>
            <a:r>
              <a:rPr lang="en-US" dirty="0" err="1">
                <a:solidFill>
                  <a:srgbClr val="000090"/>
                </a:solidFill>
              </a:rPr>
              <a:t>oers</a:t>
            </a:r>
            <a:r>
              <a:rPr lang="en-US" dirty="0">
                <a:solidFill>
                  <a:srgbClr val="000090"/>
                </a:solidFill>
              </a:rPr>
              <a:t>/beyond-distance-research-alliance/7Cs-toolkit</a:t>
            </a:r>
          </a:p>
        </p:txBody>
      </p:sp>
    </p:spTree>
    <p:extLst>
      <p:ext uri="{BB962C8B-B14F-4D97-AF65-F5344CB8AC3E}">
        <p14:creationId xmlns:p14="http://schemas.microsoft.com/office/powerpoint/2010/main" val="289909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urse_featur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254" y="4783296"/>
            <a:ext cx="4762500" cy="23622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2985"/>
            <a:ext cx="8229600" cy="1143000"/>
          </a:xfrm>
        </p:spPr>
        <p:txBody>
          <a:bodyPr/>
          <a:lstStyle/>
          <a:p>
            <a:r>
              <a:rPr lang="en-US" dirty="0" smtClean="0"/>
              <a:t>Course features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2362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Pedagogical approaches</a:t>
            </a:r>
          </a:p>
          <a:p>
            <a:r>
              <a:rPr lang="en-US" dirty="0" smtClean="0"/>
              <a:t>Principles</a:t>
            </a:r>
          </a:p>
          <a:p>
            <a:r>
              <a:rPr lang="en-US" dirty="0" smtClean="0"/>
              <a:t>Guidance and support</a:t>
            </a:r>
          </a:p>
          <a:p>
            <a:r>
              <a:rPr lang="en-US" dirty="0" smtClean="0"/>
              <a:t>Content and activities</a:t>
            </a:r>
          </a:p>
          <a:p>
            <a:r>
              <a:rPr lang="en-US" dirty="0" smtClean="0"/>
              <a:t>Reflection and demonstration</a:t>
            </a:r>
          </a:p>
          <a:p>
            <a:r>
              <a:rPr lang="en-US" dirty="0" smtClean="0"/>
              <a:t>Communication and collaboration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66301" y="855362"/>
            <a:ext cx="184666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400" dirty="0" smtClean="0">
              <a:solidFill>
                <a:srgbClr val="000090"/>
              </a:solidFill>
            </a:endParaRPr>
          </a:p>
          <a:p>
            <a:endParaRPr lang="en-US" sz="2400" dirty="0" smtClean="0">
              <a:solidFill>
                <a:srgbClr val="000090"/>
              </a:solidFill>
            </a:endParaRPr>
          </a:p>
          <a:p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22535" y="855362"/>
            <a:ext cx="5444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http://cloudworks.ac.uk/cloud/view/5950</a:t>
            </a:r>
            <a:endParaRPr 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88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urse_featu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1536700"/>
            <a:ext cx="4178300" cy="37719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63767" y="2407646"/>
            <a:ext cx="2123095" cy="20095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Principles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90942" y="815187"/>
            <a:ext cx="8065764" cy="5658571"/>
            <a:chOff x="890942" y="815187"/>
            <a:chExt cx="8065764" cy="5658571"/>
          </a:xfrm>
        </p:grpSpPr>
        <p:sp>
          <p:nvSpPr>
            <p:cNvPr id="5" name="TextBox 4"/>
            <p:cNvSpPr txBox="1"/>
            <p:nvPr/>
          </p:nvSpPr>
          <p:spPr>
            <a:xfrm>
              <a:off x="890942" y="815187"/>
              <a:ext cx="1450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Theory based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20898" y="815187"/>
              <a:ext cx="15702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Practice based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70665" y="815187"/>
              <a:ext cx="9246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Cultural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90942" y="2578267"/>
              <a:ext cx="11533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Aesthetics 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90942" y="4341347"/>
              <a:ext cx="921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Political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90942" y="6104426"/>
              <a:ext cx="1403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International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42031" y="6104426"/>
              <a:ext cx="14812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Serendipitous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70665" y="6104426"/>
              <a:ext cx="1886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Community based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70665" y="4587567"/>
              <a:ext cx="12641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Sustainable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70665" y="2701377"/>
              <a:ext cx="13315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Professional</a:t>
              </a:r>
              <a:endParaRPr lang="en-US" dirty="0">
                <a:solidFill>
                  <a:srgbClr val="00009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513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Facets of learning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Encourages reflection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Enables dialogue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Fosters collaboration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Applies theory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Creates community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Enables creativity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Evidence of learning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Motivates the learners</a:t>
            </a:r>
            <a:r>
              <a:rPr lang="en-US" dirty="0" smtClean="0"/>
              <a:t>!</a:t>
            </a:r>
          </a:p>
          <a:p>
            <a:endParaRPr lang="en-US" dirty="0"/>
          </a:p>
        </p:txBody>
      </p:sp>
      <p:pic>
        <p:nvPicPr>
          <p:cNvPr id="4" name="Picture 3" descr="ques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00" y="1778000"/>
            <a:ext cx="318135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6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urse_featu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1536700"/>
            <a:ext cx="4178300" cy="37719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63767" y="2407646"/>
            <a:ext cx="2123095" cy="20095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Pedagogical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approaches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90942" y="815187"/>
            <a:ext cx="7650874" cy="5658571"/>
            <a:chOff x="890942" y="815187"/>
            <a:chExt cx="7650874" cy="5658571"/>
          </a:xfrm>
        </p:grpSpPr>
        <p:sp>
          <p:nvSpPr>
            <p:cNvPr id="5" name="TextBox 4"/>
            <p:cNvSpPr txBox="1"/>
            <p:nvPr/>
          </p:nvSpPr>
          <p:spPr>
            <a:xfrm>
              <a:off x="890942" y="815187"/>
              <a:ext cx="14550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Inquiry based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20898" y="815187"/>
              <a:ext cx="16203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Problem based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70665" y="815187"/>
              <a:ext cx="12338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Case based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90942" y="2578267"/>
              <a:ext cx="9241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Dialogic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90942" y="4341347"/>
              <a:ext cx="1000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Situative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90942" y="6104426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Vicarious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42031" y="6104426"/>
              <a:ext cx="935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Didactic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70665" y="6104426"/>
              <a:ext cx="11004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Authentic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70665" y="4587567"/>
              <a:ext cx="14711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Constructivist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70665" y="2701377"/>
              <a:ext cx="14277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Collaborative</a:t>
              </a:r>
              <a:endParaRPr lang="en-US" dirty="0">
                <a:solidFill>
                  <a:srgbClr val="00009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216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urse_featu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1536700"/>
            <a:ext cx="4178300" cy="37719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63767" y="2407646"/>
            <a:ext cx="2123095" cy="20095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Guidance &amp;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Support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90942" y="815187"/>
            <a:ext cx="8031512" cy="5658571"/>
            <a:chOff x="890942" y="815187"/>
            <a:chExt cx="8031512" cy="5658571"/>
          </a:xfrm>
        </p:grpSpPr>
        <p:sp>
          <p:nvSpPr>
            <p:cNvPr id="5" name="TextBox 4"/>
            <p:cNvSpPr txBox="1"/>
            <p:nvPr/>
          </p:nvSpPr>
          <p:spPr>
            <a:xfrm>
              <a:off x="890942" y="815187"/>
              <a:ext cx="18544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Learning pathway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20898" y="815187"/>
              <a:ext cx="1180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Mentoring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70665" y="815187"/>
              <a:ext cx="1402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Peer support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90942" y="2578267"/>
              <a:ext cx="1165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000090"/>
                  </a:solidFill>
                </a:rPr>
                <a:t>Scaffolded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90942" y="4341347"/>
              <a:ext cx="1211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Study skills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90942" y="6104426"/>
              <a:ext cx="15307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Tutor directed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42031" y="6104426"/>
              <a:ext cx="11011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Help desk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70665" y="6104426"/>
              <a:ext cx="1851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Remedial support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70665" y="4587567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Library support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70665" y="2701377"/>
              <a:ext cx="1338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Step by step</a:t>
              </a:r>
              <a:endParaRPr lang="en-US" dirty="0">
                <a:solidFill>
                  <a:srgbClr val="00009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276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urse_featu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1536700"/>
            <a:ext cx="4178300" cy="37719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63767" y="2407646"/>
            <a:ext cx="2123095" cy="20095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Content &amp;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Activities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90942" y="815187"/>
            <a:ext cx="7483047" cy="5935570"/>
            <a:chOff x="890942" y="815187"/>
            <a:chExt cx="7483047" cy="5935570"/>
          </a:xfrm>
        </p:grpSpPr>
        <p:sp>
          <p:nvSpPr>
            <p:cNvPr id="5" name="TextBox 4"/>
            <p:cNvSpPr txBox="1"/>
            <p:nvPr/>
          </p:nvSpPr>
          <p:spPr>
            <a:xfrm>
              <a:off x="890942" y="815187"/>
              <a:ext cx="1512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Brainstorming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20898" y="815187"/>
              <a:ext cx="18344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Concept mapping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70665" y="815187"/>
              <a:ext cx="1242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Annotation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90942" y="2578267"/>
              <a:ext cx="1300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Assimilative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90942" y="4341347"/>
              <a:ext cx="785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Jigsaw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90942" y="6104426"/>
              <a:ext cx="13086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Aggregating </a:t>
              </a:r>
            </a:p>
            <a:p>
              <a:r>
                <a:rPr lang="en-US" dirty="0" smtClean="0">
                  <a:solidFill>
                    <a:srgbClr val="000090"/>
                  </a:solidFill>
                </a:rPr>
                <a:t>resources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42031" y="6104426"/>
              <a:ext cx="19205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Learner generated</a:t>
              </a:r>
            </a:p>
            <a:p>
              <a:r>
                <a:rPr lang="en-US" dirty="0" smtClean="0">
                  <a:solidFill>
                    <a:srgbClr val="000090"/>
                  </a:solidFill>
                </a:rPr>
                <a:t>content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70665" y="6104426"/>
              <a:ext cx="13033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Information </a:t>
              </a:r>
            </a:p>
            <a:p>
              <a:r>
                <a:rPr lang="en-US" dirty="0" smtClean="0">
                  <a:solidFill>
                    <a:srgbClr val="000090"/>
                  </a:solidFill>
                </a:rPr>
                <a:t>handling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70665" y="4587567"/>
              <a:ext cx="9580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Pyramid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70665" y="2701377"/>
              <a:ext cx="1075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Modeling</a:t>
              </a:r>
              <a:endParaRPr lang="en-US" dirty="0">
                <a:solidFill>
                  <a:srgbClr val="00009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12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urse_featu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1536700"/>
            <a:ext cx="4178300" cy="37719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63767" y="2407646"/>
            <a:ext cx="2123095" cy="20095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Reflection &amp;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Demonstration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90942" y="815187"/>
            <a:ext cx="7623598" cy="5658571"/>
            <a:chOff x="890942" y="815187"/>
            <a:chExt cx="7623598" cy="5658571"/>
          </a:xfrm>
        </p:grpSpPr>
        <p:sp>
          <p:nvSpPr>
            <p:cNvPr id="5" name="TextBox 4"/>
            <p:cNvSpPr txBox="1"/>
            <p:nvPr/>
          </p:nvSpPr>
          <p:spPr>
            <a:xfrm>
              <a:off x="890942" y="815187"/>
              <a:ext cx="1158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Diagnostic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20898" y="815187"/>
              <a:ext cx="1479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E-Assessment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70665" y="815187"/>
              <a:ext cx="11802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E-Portfolio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90942" y="2578267"/>
              <a:ext cx="1135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Formative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90942" y="4341347"/>
              <a:ext cx="12390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Summative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90942" y="6104426"/>
              <a:ext cx="15220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Peer feedback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42031" y="6104426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Vicarious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70665" y="6104426"/>
              <a:ext cx="13851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Presentation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70665" y="4587567"/>
              <a:ext cx="11072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Reflective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70665" y="2701377"/>
              <a:ext cx="14438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Feed forward</a:t>
              </a:r>
              <a:endParaRPr lang="en-US" dirty="0">
                <a:solidFill>
                  <a:srgbClr val="00009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971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urse_featu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1536700"/>
            <a:ext cx="4178300" cy="37719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12119" y="2407646"/>
            <a:ext cx="2445350" cy="200953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Communication &amp;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Collaboration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90942" y="815187"/>
            <a:ext cx="7675445" cy="5815780"/>
            <a:chOff x="890942" y="815187"/>
            <a:chExt cx="7675445" cy="5815780"/>
          </a:xfrm>
        </p:grpSpPr>
        <p:sp>
          <p:nvSpPr>
            <p:cNvPr id="5" name="TextBox 4"/>
            <p:cNvSpPr txBox="1"/>
            <p:nvPr/>
          </p:nvSpPr>
          <p:spPr>
            <a:xfrm>
              <a:off x="890942" y="815187"/>
              <a:ext cx="18949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Structured debate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20898" y="815187"/>
              <a:ext cx="13781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Flash debate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70665" y="815187"/>
              <a:ext cx="14957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Group project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90943" y="2578267"/>
              <a:ext cx="15855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Group aggregation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90942" y="4341347"/>
              <a:ext cx="13871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Group</a:t>
              </a:r>
            </a:p>
            <a:p>
              <a:r>
                <a:rPr lang="en-US" dirty="0" smtClean="0">
                  <a:solidFill>
                    <a:srgbClr val="000090"/>
                  </a:solidFill>
                </a:rPr>
                <a:t>presentation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90942" y="6123135"/>
              <a:ext cx="13781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Flash debate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42031" y="6123135"/>
              <a:ext cx="19890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For/Against debate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70665" y="5984636"/>
              <a:ext cx="12490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Question &amp; </a:t>
              </a:r>
            </a:p>
            <a:p>
              <a:r>
                <a:rPr lang="en-US" dirty="0" smtClean="0">
                  <a:solidFill>
                    <a:srgbClr val="000090"/>
                  </a:solidFill>
                </a:rPr>
                <a:t>Answer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70665" y="4587567"/>
              <a:ext cx="14957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Group project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70665" y="2701377"/>
              <a:ext cx="13833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Peer critique</a:t>
              </a:r>
              <a:endParaRPr lang="en-US" dirty="0">
                <a:solidFill>
                  <a:srgbClr val="00009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ctivi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72" y="-17429"/>
            <a:ext cx="1766428" cy="1659271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9712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Course Map</a:t>
            </a:r>
            <a:endParaRPr lang="es-MX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251520" y="5949280"/>
            <a:ext cx="8568952" cy="36004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1800" b="1" dirty="0">
                <a:solidFill>
                  <a:schemeClr val="tx1"/>
                </a:solidFill>
              </a:rPr>
              <a:t>E-</a:t>
            </a:r>
            <a:r>
              <a:rPr lang="es-MX" sz="1800" b="1" dirty="0" err="1">
                <a:solidFill>
                  <a:schemeClr val="tx1"/>
                </a:solidFill>
              </a:rPr>
              <a:t>tivity</a:t>
            </a:r>
            <a:r>
              <a:rPr lang="es-MX" sz="1800" b="1" dirty="0">
                <a:solidFill>
                  <a:schemeClr val="tx1"/>
                </a:solidFill>
              </a:rPr>
              <a:t> </a:t>
            </a:r>
            <a:r>
              <a:rPr lang="es-MX" sz="1800" b="1" dirty="0" err="1">
                <a:solidFill>
                  <a:schemeClr val="tx1"/>
                </a:solidFill>
              </a:rPr>
              <a:t>Rubric</a:t>
            </a:r>
            <a:r>
              <a:rPr lang="es-MX" sz="1800" dirty="0" smtClean="0"/>
              <a:t>: </a:t>
            </a:r>
            <a:r>
              <a:rPr lang="es-MX" sz="1800" dirty="0">
                <a:hlinkClick r:id="rId3"/>
              </a:rPr>
              <a:t>http://</a:t>
            </a:r>
            <a:r>
              <a:rPr lang="es-MX" sz="1800" dirty="0" smtClean="0">
                <a:hlinkClick r:id="rId3"/>
              </a:rPr>
              <a:t>tinyurl.com/SPEED-e5</a:t>
            </a:r>
            <a:r>
              <a:rPr lang="es-MX" sz="1800" dirty="0" smtClean="0"/>
              <a:t> </a:t>
            </a:r>
            <a:endParaRPr lang="es-MX" sz="1800" dirty="0"/>
          </a:p>
        </p:txBody>
      </p:sp>
      <p:sp>
        <p:nvSpPr>
          <p:cNvPr id="5" name="4 Rectángulo"/>
          <p:cNvSpPr/>
          <p:nvPr/>
        </p:nvSpPr>
        <p:spPr>
          <a:xfrm>
            <a:off x="251520" y="1052736"/>
            <a:ext cx="7404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Purpose</a:t>
            </a:r>
            <a:r>
              <a:rPr lang="en-US" dirty="0" smtClean="0"/>
              <a:t>: </a:t>
            </a:r>
            <a:r>
              <a:rPr lang="en-US" dirty="0"/>
              <a:t>To start mapping out your module/course, including your plans for guidance and support, content and the learner experience, reflection and demonstration, and communication and collaboration.</a:t>
            </a:r>
            <a:endParaRPr lang="en-GB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16224" y="1976066"/>
            <a:ext cx="6239544" cy="390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47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learner activities</a:t>
            </a:r>
          </a:p>
          <a:p>
            <a:pPr lvl="1"/>
            <a:r>
              <a:rPr lang="en-US" dirty="0" smtClean="0"/>
              <a:t>Assimilative</a:t>
            </a:r>
          </a:p>
          <a:p>
            <a:pPr lvl="1"/>
            <a:r>
              <a:rPr lang="en-US" dirty="0" smtClean="0"/>
              <a:t>Information Handling</a:t>
            </a:r>
          </a:p>
          <a:p>
            <a:pPr lvl="1"/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Production</a:t>
            </a:r>
          </a:p>
          <a:p>
            <a:pPr lvl="1"/>
            <a:r>
              <a:rPr lang="en-US" dirty="0" smtClean="0"/>
              <a:t>Experiential</a:t>
            </a:r>
          </a:p>
          <a:p>
            <a:pPr lvl="1"/>
            <a:r>
              <a:rPr lang="en-US" dirty="0" smtClean="0"/>
              <a:t>Adaptive</a:t>
            </a:r>
          </a:p>
          <a:p>
            <a:pPr lvl="1"/>
            <a:r>
              <a:rPr lang="en-US" dirty="0" smtClean="0"/>
              <a:t>Assessment</a:t>
            </a:r>
          </a:p>
        </p:txBody>
      </p:sp>
      <p:pic>
        <p:nvPicPr>
          <p:cNvPr id="4" name="Picture 2" descr="https://lh6.googleusercontent.com/S5LH8b60dETXcTl59waOwBdKLsPDcZj0Bk8FB-r39Qd13XsY6E-YMM8Lb8eN5F1TX3Tvz-sJM63ccZ0HbqwGi3x5ncsu9WLI_BveqLDF2JAB8qb5H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767" y="2189815"/>
            <a:ext cx="4501958" cy="393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51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3"/>
          <p:cNvGrpSpPr/>
          <p:nvPr/>
        </p:nvGrpSpPr>
        <p:grpSpPr>
          <a:xfrm>
            <a:off x="8388424" y="620688"/>
            <a:ext cx="72008" cy="5832648"/>
            <a:chOff x="1979712" y="620688"/>
            <a:chExt cx="72008" cy="5832648"/>
          </a:xfrm>
        </p:grpSpPr>
        <p:sp>
          <p:nvSpPr>
            <p:cNvPr id="326" name="Oval 325"/>
            <p:cNvSpPr/>
            <p:nvPr/>
          </p:nvSpPr>
          <p:spPr>
            <a:xfrm>
              <a:off x="1979712" y="62068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/>
            <p:cNvSpPr/>
            <p:nvPr/>
          </p:nvSpPr>
          <p:spPr>
            <a:xfrm>
              <a:off x="1979712" y="764704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/>
            <p:cNvSpPr/>
            <p:nvPr/>
          </p:nvSpPr>
          <p:spPr>
            <a:xfrm>
              <a:off x="1979712" y="908720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/>
            <p:cNvSpPr/>
            <p:nvPr/>
          </p:nvSpPr>
          <p:spPr>
            <a:xfrm>
              <a:off x="1979712" y="1052736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/>
            <p:cNvSpPr/>
            <p:nvPr/>
          </p:nvSpPr>
          <p:spPr>
            <a:xfrm>
              <a:off x="1979712" y="1196752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/>
            <p:cNvSpPr/>
            <p:nvPr/>
          </p:nvSpPr>
          <p:spPr>
            <a:xfrm>
              <a:off x="1979712" y="134076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/>
            <p:cNvSpPr/>
            <p:nvPr/>
          </p:nvSpPr>
          <p:spPr>
            <a:xfrm>
              <a:off x="1979712" y="1484784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/>
            <p:cNvSpPr/>
            <p:nvPr/>
          </p:nvSpPr>
          <p:spPr>
            <a:xfrm>
              <a:off x="1979712" y="1628800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/>
            <p:cNvSpPr/>
            <p:nvPr/>
          </p:nvSpPr>
          <p:spPr>
            <a:xfrm>
              <a:off x="1979712" y="1772816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Oval 334"/>
            <p:cNvSpPr/>
            <p:nvPr/>
          </p:nvSpPr>
          <p:spPr>
            <a:xfrm>
              <a:off x="1979712" y="1916832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Oval 335"/>
            <p:cNvSpPr/>
            <p:nvPr/>
          </p:nvSpPr>
          <p:spPr>
            <a:xfrm>
              <a:off x="1979712" y="206084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Oval 336"/>
            <p:cNvSpPr/>
            <p:nvPr/>
          </p:nvSpPr>
          <p:spPr>
            <a:xfrm>
              <a:off x="1979712" y="2204864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/>
            <p:cNvSpPr/>
            <p:nvPr/>
          </p:nvSpPr>
          <p:spPr>
            <a:xfrm>
              <a:off x="1979712" y="2348880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Oval 338"/>
            <p:cNvSpPr/>
            <p:nvPr/>
          </p:nvSpPr>
          <p:spPr>
            <a:xfrm>
              <a:off x="1979712" y="2492896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Oval 339"/>
            <p:cNvSpPr/>
            <p:nvPr/>
          </p:nvSpPr>
          <p:spPr>
            <a:xfrm>
              <a:off x="1979712" y="2636912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/>
            <p:cNvSpPr/>
            <p:nvPr/>
          </p:nvSpPr>
          <p:spPr>
            <a:xfrm>
              <a:off x="1979712" y="278092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Oval 341"/>
            <p:cNvSpPr/>
            <p:nvPr/>
          </p:nvSpPr>
          <p:spPr>
            <a:xfrm>
              <a:off x="1979712" y="2924944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Oval 342"/>
            <p:cNvSpPr/>
            <p:nvPr/>
          </p:nvSpPr>
          <p:spPr>
            <a:xfrm>
              <a:off x="1979712" y="3068960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/>
            <p:cNvSpPr/>
            <p:nvPr/>
          </p:nvSpPr>
          <p:spPr>
            <a:xfrm>
              <a:off x="1979712" y="3212976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Oval 344"/>
            <p:cNvSpPr/>
            <p:nvPr/>
          </p:nvSpPr>
          <p:spPr>
            <a:xfrm>
              <a:off x="1979712" y="3356992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Oval 345"/>
            <p:cNvSpPr/>
            <p:nvPr/>
          </p:nvSpPr>
          <p:spPr>
            <a:xfrm>
              <a:off x="1979712" y="350100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Oval 346"/>
            <p:cNvSpPr/>
            <p:nvPr/>
          </p:nvSpPr>
          <p:spPr>
            <a:xfrm>
              <a:off x="1979712" y="3645024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/>
            <p:cNvSpPr/>
            <p:nvPr/>
          </p:nvSpPr>
          <p:spPr>
            <a:xfrm>
              <a:off x="1979712" y="3789040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/>
            <p:cNvSpPr/>
            <p:nvPr/>
          </p:nvSpPr>
          <p:spPr>
            <a:xfrm>
              <a:off x="1979712" y="3933056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Oval 349"/>
            <p:cNvSpPr/>
            <p:nvPr/>
          </p:nvSpPr>
          <p:spPr>
            <a:xfrm>
              <a:off x="1979712" y="4077072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/>
            <p:cNvSpPr/>
            <p:nvPr/>
          </p:nvSpPr>
          <p:spPr>
            <a:xfrm>
              <a:off x="1979712" y="422108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/>
            <p:cNvSpPr/>
            <p:nvPr/>
          </p:nvSpPr>
          <p:spPr>
            <a:xfrm>
              <a:off x="1979712" y="4365104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/>
            <p:cNvSpPr/>
            <p:nvPr/>
          </p:nvSpPr>
          <p:spPr>
            <a:xfrm>
              <a:off x="1979712" y="4509120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/>
            <p:cNvSpPr/>
            <p:nvPr/>
          </p:nvSpPr>
          <p:spPr>
            <a:xfrm>
              <a:off x="1979712" y="4653136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/>
            <p:cNvSpPr/>
            <p:nvPr/>
          </p:nvSpPr>
          <p:spPr>
            <a:xfrm>
              <a:off x="1979712" y="4797152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/>
            <p:cNvSpPr/>
            <p:nvPr/>
          </p:nvSpPr>
          <p:spPr>
            <a:xfrm>
              <a:off x="1979712" y="494116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/>
            <p:cNvSpPr/>
            <p:nvPr/>
          </p:nvSpPr>
          <p:spPr>
            <a:xfrm>
              <a:off x="1979712" y="5085184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/>
            <p:cNvSpPr/>
            <p:nvPr/>
          </p:nvSpPr>
          <p:spPr>
            <a:xfrm>
              <a:off x="1979712" y="5229200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Oval 358"/>
            <p:cNvSpPr/>
            <p:nvPr/>
          </p:nvSpPr>
          <p:spPr>
            <a:xfrm>
              <a:off x="1979712" y="5373216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Oval 359"/>
            <p:cNvSpPr/>
            <p:nvPr/>
          </p:nvSpPr>
          <p:spPr>
            <a:xfrm>
              <a:off x="1979712" y="5517232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Oval 360"/>
            <p:cNvSpPr/>
            <p:nvPr/>
          </p:nvSpPr>
          <p:spPr>
            <a:xfrm>
              <a:off x="1979712" y="566124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Oval 361"/>
            <p:cNvSpPr/>
            <p:nvPr/>
          </p:nvSpPr>
          <p:spPr>
            <a:xfrm>
              <a:off x="1979712" y="5805264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Oval 362"/>
            <p:cNvSpPr/>
            <p:nvPr/>
          </p:nvSpPr>
          <p:spPr>
            <a:xfrm>
              <a:off x="1979712" y="5949280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Oval 363"/>
            <p:cNvSpPr/>
            <p:nvPr/>
          </p:nvSpPr>
          <p:spPr>
            <a:xfrm>
              <a:off x="1979712" y="6093296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Oval 364"/>
            <p:cNvSpPr/>
            <p:nvPr/>
          </p:nvSpPr>
          <p:spPr>
            <a:xfrm>
              <a:off x="1979712" y="6237312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Oval 365"/>
            <p:cNvSpPr/>
            <p:nvPr/>
          </p:nvSpPr>
          <p:spPr>
            <a:xfrm>
              <a:off x="1979712" y="638132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28"/>
          <p:cNvGrpSpPr/>
          <p:nvPr/>
        </p:nvGrpSpPr>
        <p:grpSpPr>
          <a:xfrm>
            <a:off x="3995936" y="620688"/>
            <a:ext cx="72008" cy="5832648"/>
            <a:chOff x="1979712" y="620688"/>
            <a:chExt cx="72008" cy="5832648"/>
          </a:xfrm>
        </p:grpSpPr>
        <p:sp>
          <p:nvSpPr>
            <p:cNvPr id="231" name="Oval 230"/>
            <p:cNvSpPr/>
            <p:nvPr/>
          </p:nvSpPr>
          <p:spPr>
            <a:xfrm>
              <a:off x="1979712" y="62068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1979712" y="764704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1979712" y="908720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>
              <a:off x="1979712" y="1052736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/>
            <p:nvPr/>
          </p:nvSpPr>
          <p:spPr>
            <a:xfrm>
              <a:off x="1979712" y="1196752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/>
            <p:nvPr/>
          </p:nvSpPr>
          <p:spPr>
            <a:xfrm>
              <a:off x="1979712" y="134076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/>
            <p:nvPr/>
          </p:nvSpPr>
          <p:spPr>
            <a:xfrm>
              <a:off x="1979712" y="1484784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/>
            <p:nvPr/>
          </p:nvSpPr>
          <p:spPr>
            <a:xfrm>
              <a:off x="1979712" y="1628800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/>
            <p:nvPr/>
          </p:nvSpPr>
          <p:spPr>
            <a:xfrm>
              <a:off x="1979712" y="1772816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1979712" y="1916832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1979712" y="206084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1979712" y="2204864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/>
            <p:nvPr/>
          </p:nvSpPr>
          <p:spPr>
            <a:xfrm>
              <a:off x="1979712" y="2348880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/>
            <p:nvPr/>
          </p:nvSpPr>
          <p:spPr>
            <a:xfrm>
              <a:off x="1979712" y="2492896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/>
            <p:nvPr/>
          </p:nvSpPr>
          <p:spPr>
            <a:xfrm>
              <a:off x="1979712" y="2636912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/>
            <p:cNvSpPr/>
            <p:nvPr/>
          </p:nvSpPr>
          <p:spPr>
            <a:xfrm>
              <a:off x="1979712" y="278092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/>
            <p:cNvSpPr/>
            <p:nvPr/>
          </p:nvSpPr>
          <p:spPr>
            <a:xfrm>
              <a:off x="1979712" y="2924944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/>
            <p:cNvSpPr/>
            <p:nvPr/>
          </p:nvSpPr>
          <p:spPr>
            <a:xfrm>
              <a:off x="1979712" y="3068960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/>
            <p:cNvSpPr/>
            <p:nvPr/>
          </p:nvSpPr>
          <p:spPr>
            <a:xfrm>
              <a:off x="1979712" y="3212976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/>
            <p:cNvSpPr/>
            <p:nvPr/>
          </p:nvSpPr>
          <p:spPr>
            <a:xfrm>
              <a:off x="1979712" y="3356992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/>
            <p:cNvSpPr/>
            <p:nvPr/>
          </p:nvSpPr>
          <p:spPr>
            <a:xfrm>
              <a:off x="1979712" y="350100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/>
            <p:cNvSpPr/>
            <p:nvPr/>
          </p:nvSpPr>
          <p:spPr>
            <a:xfrm>
              <a:off x="1979712" y="3645024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/>
            <p:cNvSpPr/>
            <p:nvPr/>
          </p:nvSpPr>
          <p:spPr>
            <a:xfrm>
              <a:off x="1979712" y="3789040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/>
            <p:cNvSpPr/>
            <p:nvPr/>
          </p:nvSpPr>
          <p:spPr>
            <a:xfrm>
              <a:off x="1979712" y="3933056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/>
            <p:cNvSpPr/>
            <p:nvPr/>
          </p:nvSpPr>
          <p:spPr>
            <a:xfrm>
              <a:off x="1979712" y="4077072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/>
            <p:cNvSpPr/>
            <p:nvPr/>
          </p:nvSpPr>
          <p:spPr>
            <a:xfrm>
              <a:off x="1979712" y="422108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/>
            <p:cNvSpPr/>
            <p:nvPr/>
          </p:nvSpPr>
          <p:spPr>
            <a:xfrm>
              <a:off x="1979712" y="4365104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/>
            <p:cNvSpPr/>
            <p:nvPr/>
          </p:nvSpPr>
          <p:spPr>
            <a:xfrm>
              <a:off x="1979712" y="4509120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/>
            <p:cNvSpPr/>
            <p:nvPr/>
          </p:nvSpPr>
          <p:spPr>
            <a:xfrm>
              <a:off x="1979712" y="4653136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/>
            <p:cNvSpPr/>
            <p:nvPr/>
          </p:nvSpPr>
          <p:spPr>
            <a:xfrm>
              <a:off x="1979712" y="4797152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/>
            <p:cNvSpPr/>
            <p:nvPr/>
          </p:nvSpPr>
          <p:spPr>
            <a:xfrm>
              <a:off x="1979712" y="494116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/>
            <p:cNvSpPr/>
            <p:nvPr/>
          </p:nvSpPr>
          <p:spPr>
            <a:xfrm>
              <a:off x="1979712" y="5085184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/>
            <p:cNvSpPr/>
            <p:nvPr/>
          </p:nvSpPr>
          <p:spPr>
            <a:xfrm>
              <a:off x="1979712" y="5229200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/>
            <p:cNvSpPr/>
            <p:nvPr/>
          </p:nvSpPr>
          <p:spPr>
            <a:xfrm>
              <a:off x="1979712" y="5373216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/>
            <p:cNvSpPr/>
            <p:nvPr/>
          </p:nvSpPr>
          <p:spPr>
            <a:xfrm>
              <a:off x="1979712" y="5517232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/>
            <p:cNvSpPr/>
            <p:nvPr/>
          </p:nvSpPr>
          <p:spPr>
            <a:xfrm>
              <a:off x="1979712" y="566124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/>
            <p:nvPr/>
          </p:nvSpPr>
          <p:spPr>
            <a:xfrm>
              <a:off x="1979712" y="5805264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/>
            <p:nvPr/>
          </p:nvSpPr>
          <p:spPr>
            <a:xfrm>
              <a:off x="1979712" y="5949280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/>
            <p:nvPr/>
          </p:nvSpPr>
          <p:spPr>
            <a:xfrm>
              <a:off x="1979712" y="6093296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/>
            <p:nvPr/>
          </p:nvSpPr>
          <p:spPr>
            <a:xfrm>
              <a:off x="1979712" y="6237312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/>
            <p:nvPr/>
          </p:nvSpPr>
          <p:spPr>
            <a:xfrm>
              <a:off x="1979712" y="638132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273"/>
          <p:cNvGrpSpPr/>
          <p:nvPr/>
        </p:nvGrpSpPr>
        <p:grpSpPr>
          <a:xfrm>
            <a:off x="6156176" y="620688"/>
            <a:ext cx="72008" cy="5832648"/>
            <a:chOff x="1979712" y="620688"/>
            <a:chExt cx="72008" cy="5832648"/>
          </a:xfrm>
        </p:grpSpPr>
        <p:sp>
          <p:nvSpPr>
            <p:cNvPr id="276" name="Oval 275"/>
            <p:cNvSpPr/>
            <p:nvPr/>
          </p:nvSpPr>
          <p:spPr>
            <a:xfrm>
              <a:off x="1979712" y="62068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/>
            <p:nvPr/>
          </p:nvSpPr>
          <p:spPr>
            <a:xfrm>
              <a:off x="1979712" y="764704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/>
            <p:nvPr/>
          </p:nvSpPr>
          <p:spPr>
            <a:xfrm>
              <a:off x="1979712" y="908720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/>
            <p:nvPr/>
          </p:nvSpPr>
          <p:spPr>
            <a:xfrm>
              <a:off x="1979712" y="1052736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/>
            <p:nvPr/>
          </p:nvSpPr>
          <p:spPr>
            <a:xfrm>
              <a:off x="1979712" y="1196752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/>
            <p:nvPr/>
          </p:nvSpPr>
          <p:spPr>
            <a:xfrm>
              <a:off x="1979712" y="134076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/>
            <p:nvPr/>
          </p:nvSpPr>
          <p:spPr>
            <a:xfrm>
              <a:off x="1979712" y="1484784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/>
            <p:nvPr/>
          </p:nvSpPr>
          <p:spPr>
            <a:xfrm>
              <a:off x="1979712" y="1628800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/>
            <p:nvPr/>
          </p:nvSpPr>
          <p:spPr>
            <a:xfrm>
              <a:off x="1979712" y="1772816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/>
            <p:nvPr/>
          </p:nvSpPr>
          <p:spPr>
            <a:xfrm>
              <a:off x="1979712" y="1916832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/>
            <p:nvPr/>
          </p:nvSpPr>
          <p:spPr>
            <a:xfrm>
              <a:off x="1979712" y="206084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/>
            <p:nvPr/>
          </p:nvSpPr>
          <p:spPr>
            <a:xfrm>
              <a:off x="1979712" y="2204864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/>
            <p:nvPr/>
          </p:nvSpPr>
          <p:spPr>
            <a:xfrm>
              <a:off x="1979712" y="2348880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/>
            <p:nvPr/>
          </p:nvSpPr>
          <p:spPr>
            <a:xfrm>
              <a:off x="1979712" y="2492896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/>
            <p:nvPr/>
          </p:nvSpPr>
          <p:spPr>
            <a:xfrm>
              <a:off x="1979712" y="2636912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/>
            <p:nvPr/>
          </p:nvSpPr>
          <p:spPr>
            <a:xfrm>
              <a:off x="1979712" y="278092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/>
            <p:nvPr/>
          </p:nvSpPr>
          <p:spPr>
            <a:xfrm>
              <a:off x="1979712" y="2924944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/>
            <p:cNvSpPr/>
            <p:nvPr/>
          </p:nvSpPr>
          <p:spPr>
            <a:xfrm>
              <a:off x="1979712" y="3068960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/>
            <p:cNvSpPr/>
            <p:nvPr/>
          </p:nvSpPr>
          <p:spPr>
            <a:xfrm>
              <a:off x="1979712" y="3212976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/>
            <p:cNvSpPr/>
            <p:nvPr/>
          </p:nvSpPr>
          <p:spPr>
            <a:xfrm>
              <a:off x="1979712" y="3356992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/>
            <p:cNvSpPr/>
            <p:nvPr/>
          </p:nvSpPr>
          <p:spPr>
            <a:xfrm>
              <a:off x="1979712" y="350100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/>
            <p:cNvSpPr/>
            <p:nvPr/>
          </p:nvSpPr>
          <p:spPr>
            <a:xfrm>
              <a:off x="1979712" y="3645024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/>
            <p:cNvSpPr/>
            <p:nvPr/>
          </p:nvSpPr>
          <p:spPr>
            <a:xfrm>
              <a:off x="1979712" y="3789040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/>
            <p:cNvSpPr/>
            <p:nvPr/>
          </p:nvSpPr>
          <p:spPr>
            <a:xfrm>
              <a:off x="1979712" y="3933056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/>
            <p:cNvSpPr/>
            <p:nvPr/>
          </p:nvSpPr>
          <p:spPr>
            <a:xfrm>
              <a:off x="1979712" y="4077072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/>
            <p:cNvSpPr/>
            <p:nvPr/>
          </p:nvSpPr>
          <p:spPr>
            <a:xfrm>
              <a:off x="1979712" y="422108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/>
            <p:cNvSpPr/>
            <p:nvPr/>
          </p:nvSpPr>
          <p:spPr>
            <a:xfrm>
              <a:off x="1979712" y="4365104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/>
            <p:cNvSpPr/>
            <p:nvPr/>
          </p:nvSpPr>
          <p:spPr>
            <a:xfrm>
              <a:off x="1979712" y="4509120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/>
            <p:cNvSpPr/>
            <p:nvPr/>
          </p:nvSpPr>
          <p:spPr>
            <a:xfrm>
              <a:off x="1979712" y="4653136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/>
            <p:cNvSpPr/>
            <p:nvPr/>
          </p:nvSpPr>
          <p:spPr>
            <a:xfrm>
              <a:off x="1979712" y="4797152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/>
            <p:cNvSpPr/>
            <p:nvPr/>
          </p:nvSpPr>
          <p:spPr>
            <a:xfrm>
              <a:off x="1979712" y="494116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/>
            <p:cNvSpPr/>
            <p:nvPr/>
          </p:nvSpPr>
          <p:spPr>
            <a:xfrm>
              <a:off x="1979712" y="5085184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/>
            <p:cNvSpPr/>
            <p:nvPr/>
          </p:nvSpPr>
          <p:spPr>
            <a:xfrm>
              <a:off x="1979712" y="5229200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/>
            <p:cNvSpPr/>
            <p:nvPr/>
          </p:nvSpPr>
          <p:spPr>
            <a:xfrm>
              <a:off x="1979712" y="5373216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/>
            <p:cNvSpPr/>
            <p:nvPr/>
          </p:nvSpPr>
          <p:spPr>
            <a:xfrm>
              <a:off x="1979712" y="5517232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/>
            <p:cNvSpPr/>
            <p:nvPr/>
          </p:nvSpPr>
          <p:spPr>
            <a:xfrm>
              <a:off x="1979712" y="566124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/>
            <p:cNvSpPr/>
            <p:nvPr/>
          </p:nvSpPr>
          <p:spPr>
            <a:xfrm>
              <a:off x="1979712" y="5805264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/>
            <p:cNvSpPr/>
            <p:nvPr/>
          </p:nvSpPr>
          <p:spPr>
            <a:xfrm>
              <a:off x="1979712" y="5949280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/>
            <p:cNvSpPr/>
            <p:nvPr/>
          </p:nvSpPr>
          <p:spPr>
            <a:xfrm>
              <a:off x="1979712" y="6093296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/>
            <p:cNvSpPr/>
            <p:nvPr/>
          </p:nvSpPr>
          <p:spPr>
            <a:xfrm>
              <a:off x="1979712" y="6237312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/>
            <p:cNvSpPr/>
            <p:nvPr/>
          </p:nvSpPr>
          <p:spPr>
            <a:xfrm>
              <a:off x="1979712" y="638132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27"/>
          <p:cNvGrpSpPr/>
          <p:nvPr/>
        </p:nvGrpSpPr>
        <p:grpSpPr>
          <a:xfrm>
            <a:off x="1763688" y="620688"/>
            <a:ext cx="72008" cy="5832648"/>
            <a:chOff x="1979712" y="620688"/>
            <a:chExt cx="72008" cy="5832648"/>
          </a:xfrm>
        </p:grpSpPr>
        <p:sp>
          <p:nvSpPr>
            <p:cNvPr id="185" name="Oval 184"/>
            <p:cNvSpPr/>
            <p:nvPr/>
          </p:nvSpPr>
          <p:spPr>
            <a:xfrm>
              <a:off x="1979712" y="62068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1979712" y="764704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1979712" y="908720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1979712" y="1052736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1979712" y="1196752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1979712" y="134076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1979712" y="1484784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>
              <a:off x="1979712" y="1628800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1979712" y="1772816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/>
            <p:nvPr/>
          </p:nvSpPr>
          <p:spPr>
            <a:xfrm>
              <a:off x="1979712" y="1916832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>
              <a:off x="1979712" y="206084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/>
            <p:nvPr/>
          </p:nvSpPr>
          <p:spPr>
            <a:xfrm>
              <a:off x="1979712" y="2204864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1979712" y="2348880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1979712" y="2492896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/>
            <p:nvPr/>
          </p:nvSpPr>
          <p:spPr>
            <a:xfrm>
              <a:off x="1979712" y="2636912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/>
            <p:nvPr/>
          </p:nvSpPr>
          <p:spPr>
            <a:xfrm>
              <a:off x="1979712" y="278092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>
              <a:off x="1979712" y="2924944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/>
            <p:cNvSpPr/>
            <p:nvPr/>
          </p:nvSpPr>
          <p:spPr>
            <a:xfrm>
              <a:off x="1979712" y="3068960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/>
            <p:cNvSpPr/>
            <p:nvPr/>
          </p:nvSpPr>
          <p:spPr>
            <a:xfrm>
              <a:off x="1979712" y="3212976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/>
            <p:cNvSpPr/>
            <p:nvPr/>
          </p:nvSpPr>
          <p:spPr>
            <a:xfrm>
              <a:off x="1979712" y="3356992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/>
            <p:nvPr/>
          </p:nvSpPr>
          <p:spPr>
            <a:xfrm>
              <a:off x="1979712" y="350100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/>
            <p:nvPr/>
          </p:nvSpPr>
          <p:spPr>
            <a:xfrm>
              <a:off x="1979712" y="3645024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1979712" y="3789040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1979712" y="3933056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1979712" y="4077072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/>
            <p:nvPr/>
          </p:nvSpPr>
          <p:spPr>
            <a:xfrm>
              <a:off x="1979712" y="422108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/>
            <p:cNvSpPr/>
            <p:nvPr/>
          </p:nvSpPr>
          <p:spPr>
            <a:xfrm>
              <a:off x="1979712" y="4365104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/>
            <p:nvPr/>
          </p:nvSpPr>
          <p:spPr>
            <a:xfrm>
              <a:off x="1979712" y="4509120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/>
            <p:cNvSpPr/>
            <p:nvPr/>
          </p:nvSpPr>
          <p:spPr>
            <a:xfrm>
              <a:off x="1979712" y="4653136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/>
            <p:cNvSpPr/>
            <p:nvPr/>
          </p:nvSpPr>
          <p:spPr>
            <a:xfrm>
              <a:off x="1979712" y="4797152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/>
            <p:cNvSpPr/>
            <p:nvPr/>
          </p:nvSpPr>
          <p:spPr>
            <a:xfrm>
              <a:off x="1979712" y="494116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/>
            <p:nvPr/>
          </p:nvSpPr>
          <p:spPr>
            <a:xfrm>
              <a:off x="1979712" y="5085184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/>
            <p:nvPr/>
          </p:nvSpPr>
          <p:spPr>
            <a:xfrm>
              <a:off x="1979712" y="5229200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/>
            <p:nvPr/>
          </p:nvSpPr>
          <p:spPr>
            <a:xfrm>
              <a:off x="1979712" y="5373216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>
              <a:off x="1979712" y="5517232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/>
            <p:nvPr/>
          </p:nvSpPr>
          <p:spPr>
            <a:xfrm>
              <a:off x="1979712" y="566124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/>
            <p:nvPr/>
          </p:nvSpPr>
          <p:spPr>
            <a:xfrm>
              <a:off x="1979712" y="5805264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/>
            <p:nvPr/>
          </p:nvSpPr>
          <p:spPr>
            <a:xfrm>
              <a:off x="1979712" y="5949280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>
              <a:off x="1979712" y="6093296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/>
            <p:nvPr/>
          </p:nvSpPr>
          <p:spPr>
            <a:xfrm>
              <a:off x="1979712" y="6237312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>
              <a:off x="1979712" y="6381328"/>
              <a:ext cx="72008" cy="7200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5496" y="3861048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Start</a:t>
            </a:r>
            <a:endParaRPr lang="en-U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460432" y="3861048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End</a:t>
            </a:r>
            <a:endParaRPr lang="en-U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6" name="Group 173"/>
          <p:cNvGrpSpPr/>
          <p:nvPr/>
        </p:nvGrpSpPr>
        <p:grpSpPr>
          <a:xfrm>
            <a:off x="78529" y="6237312"/>
            <a:ext cx="8974263" cy="422036"/>
            <a:chOff x="58765" y="3360457"/>
            <a:chExt cx="8974263" cy="422036"/>
          </a:xfrm>
        </p:grpSpPr>
        <p:sp>
          <p:nvSpPr>
            <p:cNvPr id="112" name="Oval 111"/>
            <p:cNvSpPr/>
            <p:nvPr/>
          </p:nvSpPr>
          <p:spPr>
            <a:xfrm>
              <a:off x="1534421" y="3497926"/>
              <a:ext cx="216024" cy="21602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1894461" y="3497926"/>
              <a:ext cx="216024" cy="21602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2254501" y="3497926"/>
              <a:ext cx="216024" cy="21602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2614541" y="3497926"/>
              <a:ext cx="216024" cy="21602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2974581" y="3497926"/>
              <a:ext cx="216024" cy="21602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3334621" y="3497926"/>
              <a:ext cx="216024" cy="21602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3694661" y="3497926"/>
              <a:ext cx="216024" cy="21602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4067944" y="3497926"/>
              <a:ext cx="216024" cy="21602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4414741" y="3497926"/>
              <a:ext cx="216024" cy="21602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4774781" y="3497926"/>
              <a:ext cx="216024" cy="21602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5134821" y="3497926"/>
              <a:ext cx="216024" cy="21602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5494861" y="3497926"/>
              <a:ext cx="216024" cy="21602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5854901" y="3497926"/>
              <a:ext cx="216024" cy="21602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6214941" y="3497926"/>
              <a:ext cx="216024" cy="21602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6574981" y="3497926"/>
              <a:ext cx="216024" cy="21602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6935021" y="3497926"/>
              <a:ext cx="216024" cy="21602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7295061" y="3497926"/>
              <a:ext cx="216024" cy="21602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7655101" y="3497926"/>
              <a:ext cx="216024" cy="21602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8015141" y="3497926"/>
              <a:ext cx="216024" cy="21602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8375181" y="3497926"/>
              <a:ext cx="216024" cy="21602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Isosceles Triangle 131"/>
            <p:cNvSpPr/>
            <p:nvPr/>
          </p:nvSpPr>
          <p:spPr>
            <a:xfrm rot="5238073">
              <a:off x="8677994" y="3427459"/>
              <a:ext cx="422036" cy="288032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58765" y="3497926"/>
              <a:ext cx="216024" cy="21602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418805" y="3497926"/>
              <a:ext cx="216024" cy="21602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778845" y="3497926"/>
              <a:ext cx="216024" cy="21602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1138885" y="3497926"/>
              <a:ext cx="216024" cy="21602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7" name="TextBox 136"/>
          <p:cNvSpPr txBox="1"/>
          <p:nvPr/>
        </p:nvSpPr>
        <p:spPr>
          <a:xfrm>
            <a:off x="35496" y="5909210"/>
            <a:ext cx="1475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3">
                    <a:lumMod val="75000"/>
                  </a:schemeClr>
                </a:solidFill>
              </a:rPr>
              <a:t>Assessment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27" name="Group 174"/>
          <p:cNvGrpSpPr/>
          <p:nvPr/>
        </p:nvGrpSpPr>
        <p:grpSpPr>
          <a:xfrm>
            <a:off x="108193" y="188640"/>
            <a:ext cx="8914935" cy="398073"/>
            <a:chOff x="107504" y="6387888"/>
            <a:chExt cx="8914935" cy="398073"/>
          </a:xfrm>
        </p:grpSpPr>
        <p:sp>
          <p:nvSpPr>
            <p:cNvPr id="138" name="Oval 137"/>
            <p:cNvSpPr/>
            <p:nvPr/>
          </p:nvSpPr>
          <p:spPr>
            <a:xfrm>
              <a:off x="1583160" y="6480720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1943200" y="6480720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2303240" y="6480720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2663280" y="6480720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3023320" y="6480720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3383360" y="6480720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3743400" y="6480720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4116683" y="6480720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4463480" y="6480720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4823520" y="6480720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5183560" y="6480720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5543600" y="6480720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5903640" y="6480720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6263680" y="6480720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6623720" y="6480720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6983760" y="6480720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7343800" y="6480720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/>
            <p:nvPr/>
          </p:nvSpPr>
          <p:spPr>
            <a:xfrm>
              <a:off x="7703840" y="6480720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8063880" y="6480720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8423920" y="6480720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Isosceles Triangle 157"/>
            <p:cNvSpPr/>
            <p:nvPr/>
          </p:nvSpPr>
          <p:spPr>
            <a:xfrm rot="5238073">
              <a:off x="8679386" y="6442909"/>
              <a:ext cx="398073" cy="288032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107504" y="6480720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467544" y="6480720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827584" y="6480720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1187624" y="6480720"/>
              <a:ext cx="216024" cy="21602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3" name="TextBox 162"/>
          <p:cNvSpPr txBox="1"/>
          <p:nvPr/>
        </p:nvSpPr>
        <p:spPr>
          <a:xfrm>
            <a:off x="35496" y="508610"/>
            <a:ext cx="226774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Learning Outcomes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8" name="Picture 167" descr="e_tiv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564904"/>
            <a:ext cx="645153" cy="678886"/>
          </a:xfrm>
          <a:prstGeom prst="rect">
            <a:avLst/>
          </a:prstGeom>
        </p:spPr>
      </p:pic>
      <p:pic>
        <p:nvPicPr>
          <p:cNvPr id="170" name="Picture 169" descr="red_ti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5373216"/>
            <a:ext cx="648072" cy="598643"/>
          </a:xfrm>
          <a:prstGeom prst="rect">
            <a:avLst/>
          </a:prstGeom>
        </p:spPr>
      </p:pic>
      <p:pic>
        <p:nvPicPr>
          <p:cNvPr id="171" name="Picture 170" descr="red_tick_bad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4633" y="5035755"/>
            <a:ext cx="745839" cy="936104"/>
          </a:xfrm>
          <a:prstGeom prst="rect">
            <a:avLst/>
          </a:prstGeom>
        </p:spPr>
      </p:pic>
      <p:pic>
        <p:nvPicPr>
          <p:cNvPr id="177" name="Picture 176" descr="e_tiv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2564904"/>
            <a:ext cx="645153" cy="678886"/>
          </a:xfrm>
          <a:prstGeom prst="rect">
            <a:avLst/>
          </a:prstGeom>
        </p:spPr>
      </p:pic>
      <p:pic>
        <p:nvPicPr>
          <p:cNvPr id="178" name="Picture 177" descr="e_tiv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564904"/>
            <a:ext cx="645153" cy="678886"/>
          </a:xfrm>
          <a:prstGeom prst="rect">
            <a:avLst/>
          </a:prstGeom>
        </p:spPr>
      </p:pic>
      <p:pic>
        <p:nvPicPr>
          <p:cNvPr id="322" name="Picture 321" descr="red_ti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5373216"/>
            <a:ext cx="648072" cy="598643"/>
          </a:xfrm>
          <a:prstGeom prst="rect">
            <a:avLst/>
          </a:prstGeom>
        </p:spPr>
      </p:pic>
      <p:pic>
        <p:nvPicPr>
          <p:cNvPr id="323" name="Picture 322" descr="red_ti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5373216"/>
            <a:ext cx="648072" cy="598643"/>
          </a:xfrm>
          <a:prstGeom prst="rect">
            <a:avLst/>
          </a:prstGeom>
        </p:spPr>
      </p:pic>
      <p:grpSp>
        <p:nvGrpSpPr>
          <p:cNvPr id="29" name="Group 175"/>
          <p:cNvGrpSpPr/>
          <p:nvPr/>
        </p:nvGrpSpPr>
        <p:grpSpPr>
          <a:xfrm>
            <a:off x="86727" y="3501008"/>
            <a:ext cx="8957866" cy="288032"/>
            <a:chOff x="107503" y="123254"/>
            <a:chExt cx="8957866" cy="288032"/>
          </a:xfrm>
        </p:grpSpPr>
        <p:sp>
          <p:nvSpPr>
            <p:cNvPr id="5" name="Oval 4"/>
            <p:cNvSpPr/>
            <p:nvPr/>
          </p:nvSpPr>
          <p:spPr>
            <a:xfrm>
              <a:off x="814340" y="188641"/>
              <a:ext cx="216024" cy="21602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174380" y="188641"/>
              <a:ext cx="216024" cy="21602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534420" y="188641"/>
              <a:ext cx="216024" cy="21602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894460" y="188641"/>
              <a:ext cx="216024" cy="21602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254500" y="188641"/>
              <a:ext cx="216024" cy="21602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614540" y="188641"/>
              <a:ext cx="216024" cy="21602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974580" y="188641"/>
              <a:ext cx="216024" cy="21602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334620" y="188641"/>
              <a:ext cx="216024" cy="21602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694660" y="188641"/>
              <a:ext cx="216024" cy="21602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054700" y="188641"/>
              <a:ext cx="216024" cy="21602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414740" y="188641"/>
              <a:ext cx="216024" cy="21602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774780" y="188641"/>
              <a:ext cx="216024" cy="21602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134820" y="188641"/>
              <a:ext cx="216024" cy="21602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494860" y="188641"/>
              <a:ext cx="216024" cy="21602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854900" y="188641"/>
              <a:ext cx="216024" cy="21602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214940" y="188641"/>
              <a:ext cx="216024" cy="21602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574980" y="188641"/>
              <a:ext cx="216024" cy="21602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935020" y="188641"/>
              <a:ext cx="216024" cy="21602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295060" y="188641"/>
              <a:ext cx="216024" cy="21602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655100" y="188641"/>
              <a:ext cx="216024" cy="21602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Isosceles Triangle 53"/>
            <p:cNvSpPr/>
            <p:nvPr/>
          </p:nvSpPr>
          <p:spPr>
            <a:xfrm rot="5238073">
              <a:off x="8777337" y="123254"/>
              <a:ext cx="288032" cy="288032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107503" y="188641"/>
              <a:ext cx="216024" cy="21602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467543" y="188641"/>
              <a:ext cx="216024" cy="21602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8028383" y="188641"/>
              <a:ext cx="216024" cy="21602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8388423" y="188641"/>
              <a:ext cx="216024" cy="21602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19" name="Straight Arrow Connector 418"/>
          <p:cNvCxnSpPr/>
          <p:nvPr/>
        </p:nvCxnSpPr>
        <p:spPr>
          <a:xfrm>
            <a:off x="6732240" y="2924944"/>
            <a:ext cx="2232248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9" name="Group 368"/>
          <p:cNvGrpSpPr/>
          <p:nvPr/>
        </p:nvGrpSpPr>
        <p:grpSpPr>
          <a:xfrm>
            <a:off x="310108" y="908720"/>
            <a:ext cx="7367853" cy="4577816"/>
            <a:chOff x="310108" y="908720"/>
            <a:chExt cx="7367853" cy="4577816"/>
          </a:xfrm>
        </p:grpSpPr>
        <p:cxnSp>
          <p:nvCxnSpPr>
            <p:cNvPr id="373" name="Elbow Connector 372"/>
            <p:cNvCxnSpPr/>
            <p:nvPr/>
          </p:nvCxnSpPr>
          <p:spPr>
            <a:xfrm>
              <a:off x="683568" y="2348880"/>
              <a:ext cx="720080" cy="576064"/>
            </a:xfrm>
            <a:prstGeom prst="bentConnector3">
              <a:avLst>
                <a:gd name="adj1" fmla="val -2186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Arrow Connector 380"/>
            <p:cNvCxnSpPr/>
            <p:nvPr/>
          </p:nvCxnSpPr>
          <p:spPr>
            <a:xfrm flipV="1">
              <a:off x="1979712" y="1628800"/>
              <a:ext cx="576064" cy="864096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Elbow Connector 384"/>
            <p:cNvCxnSpPr>
              <a:endCxn id="177" idx="1"/>
            </p:cNvCxnSpPr>
            <p:nvPr/>
          </p:nvCxnSpPr>
          <p:spPr>
            <a:xfrm rot="16200000" flipH="1">
              <a:off x="2720389" y="1916831"/>
              <a:ext cx="1182943" cy="792087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Arrow Connector 399"/>
            <p:cNvCxnSpPr/>
            <p:nvPr/>
          </p:nvCxnSpPr>
          <p:spPr>
            <a:xfrm flipH="1">
              <a:off x="4211960" y="1412776"/>
              <a:ext cx="432048" cy="10801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hape 406"/>
            <p:cNvCxnSpPr>
              <a:endCxn id="319" idx="2"/>
            </p:cNvCxnSpPr>
            <p:nvPr/>
          </p:nvCxnSpPr>
          <p:spPr>
            <a:xfrm rot="5400000" flipH="1" flipV="1">
              <a:off x="4413509" y="2291347"/>
              <a:ext cx="648072" cy="619123"/>
            </a:xfrm>
            <a:prstGeom prst="bentConnector3">
              <a:avLst>
                <a:gd name="adj1" fmla="val -253"/>
              </a:avLst>
            </a:prstGeom>
            <a:ln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Elbow Connector 411"/>
            <p:cNvCxnSpPr/>
            <p:nvPr/>
          </p:nvCxnSpPr>
          <p:spPr>
            <a:xfrm rot="5400000">
              <a:off x="6012160" y="1556792"/>
              <a:ext cx="1296144" cy="576064"/>
            </a:xfrm>
            <a:prstGeom prst="bentConnector3">
              <a:avLst>
                <a:gd name="adj1" fmla="val -253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Arrow Connector 416"/>
            <p:cNvCxnSpPr/>
            <p:nvPr/>
          </p:nvCxnSpPr>
          <p:spPr>
            <a:xfrm flipV="1">
              <a:off x="6588224" y="2348880"/>
              <a:ext cx="360040" cy="288032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Arrow Connector 426"/>
            <p:cNvCxnSpPr/>
            <p:nvPr/>
          </p:nvCxnSpPr>
          <p:spPr>
            <a:xfrm>
              <a:off x="5436096" y="2060848"/>
              <a:ext cx="432048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Arrow Connector 274"/>
            <p:cNvCxnSpPr/>
            <p:nvPr/>
          </p:nvCxnSpPr>
          <p:spPr>
            <a:xfrm flipV="1">
              <a:off x="837201" y="4077072"/>
              <a:ext cx="576064" cy="864096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Arrow Connector 317"/>
            <p:cNvCxnSpPr/>
            <p:nvPr/>
          </p:nvCxnSpPr>
          <p:spPr>
            <a:xfrm>
              <a:off x="4321956" y="3933056"/>
              <a:ext cx="432048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8" name="Group 367"/>
            <p:cNvGrpSpPr/>
            <p:nvPr/>
          </p:nvGrpSpPr>
          <p:grpSpPr>
            <a:xfrm>
              <a:off x="310108" y="908720"/>
              <a:ext cx="7367853" cy="4577816"/>
              <a:chOff x="310108" y="908720"/>
              <a:chExt cx="7367853" cy="4577816"/>
            </a:xfrm>
          </p:grpSpPr>
          <p:grpSp>
            <p:nvGrpSpPr>
              <p:cNvPr id="30" name="Group 366"/>
              <p:cNvGrpSpPr/>
              <p:nvPr/>
            </p:nvGrpSpPr>
            <p:grpSpPr>
              <a:xfrm>
                <a:off x="310108" y="908720"/>
                <a:ext cx="7367853" cy="4536504"/>
                <a:chOff x="310108" y="908720"/>
                <a:chExt cx="7367853" cy="4536504"/>
              </a:xfrm>
            </p:grpSpPr>
            <p:pic>
              <p:nvPicPr>
                <p:cNvPr id="167" name="Picture 166" descr="written_doc.jp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453110" y="1556792"/>
                  <a:ext cx="518165" cy="648072"/>
                </a:xfrm>
                <a:prstGeom prst="rect">
                  <a:avLst/>
                </a:prstGeom>
              </p:spPr>
            </p:pic>
            <p:pic>
              <p:nvPicPr>
                <p:cNvPr id="169" name="Picture 168" descr="earphones.jp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2555776" y="908720"/>
                  <a:ext cx="583093" cy="648071"/>
                </a:xfrm>
                <a:prstGeom prst="rect">
                  <a:avLst/>
                </a:prstGeom>
              </p:spPr>
            </p:pic>
            <p:pic>
              <p:nvPicPr>
                <p:cNvPr id="173" name="Picture 172" descr="video_camera.jpg"/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467544" y="908720"/>
                  <a:ext cx="657689" cy="493848"/>
                </a:xfrm>
                <a:prstGeom prst="rect">
                  <a:avLst/>
                </a:prstGeom>
              </p:spPr>
            </p:pic>
            <p:pic>
              <p:nvPicPr>
                <p:cNvPr id="180" name="Picture 179" descr="earphones.jp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4716016" y="908721"/>
                  <a:ext cx="583093" cy="648071"/>
                </a:xfrm>
                <a:prstGeom prst="rect">
                  <a:avLst/>
                </a:prstGeom>
              </p:spPr>
            </p:pic>
            <p:pic>
              <p:nvPicPr>
                <p:cNvPr id="319" name="Picture 318" descr="written_doc.jp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4788024" y="1628800"/>
                  <a:ext cx="518165" cy="648072"/>
                </a:xfrm>
                <a:prstGeom prst="rect">
                  <a:avLst/>
                </a:prstGeom>
              </p:spPr>
            </p:pic>
            <p:pic>
              <p:nvPicPr>
                <p:cNvPr id="320" name="Picture 319" descr="written_doc.jp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7004770" y="1628800"/>
                  <a:ext cx="518165" cy="648072"/>
                </a:xfrm>
                <a:prstGeom prst="rect">
                  <a:avLst/>
                </a:prstGeom>
              </p:spPr>
            </p:pic>
            <p:pic>
              <p:nvPicPr>
                <p:cNvPr id="321" name="Picture 320" descr="video_camera.jpg"/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7020272" y="980728"/>
                  <a:ext cx="657689" cy="493848"/>
                </a:xfrm>
                <a:prstGeom prst="rect">
                  <a:avLst/>
                </a:prstGeom>
              </p:spPr>
            </p:pic>
            <p:pic>
              <p:nvPicPr>
                <p:cNvPr id="317" name="Picture 316" descr="written_doc.jp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310108" y="4797152"/>
                  <a:ext cx="518165" cy="648072"/>
                </a:xfrm>
                <a:prstGeom prst="rect">
                  <a:avLst/>
                </a:prstGeom>
              </p:spPr>
            </p:pic>
            <p:pic>
              <p:nvPicPr>
                <p:cNvPr id="325" name="Picture 324" descr="blog.tiff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 rot="10800000" flipV="1">
                  <a:off x="4731513" y="4616512"/>
                  <a:ext cx="846143" cy="756704"/>
                </a:xfrm>
                <a:prstGeom prst="rect">
                  <a:avLst/>
                </a:prstGeom>
              </p:spPr>
            </p:pic>
          </p:grpSp>
          <p:pic>
            <p:nvPicPr>
              <p:cNvPr id="324" name="Picture 323" descr="Presentation.png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66628" y="4520768"/>
                <a:ext cx="965768" cy="965768"/>
              </a:xfrm>
              <a:prstGeom prst="rect">
                <a:avLst/>
              </a:prstGeom>
            </p:spPr>
          </p:pic>
          <p:cxnSp>
            <p:nvCxnSpPr>
              <p:cNvPr id="367" name="Straight Arrow Connector 366"/>
              <p:cNvCxnSpPr/>
              <p:nvPr/>
            </p:nvCxnSpPr>
            <p:spPr>
              <a:xfrm>
                <a:off x="6408385" y="3933056"/>
                <a:ext cx="432048" cy="57606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25083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53" grpId="0"/>
      <p:bldP spid="137" grpId="0"/>
      <p:bldP spid="16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31712" y="1217239"/>
            <a:ext cx="1905090" cy="688005"/>
          </a:xfrm>
          <a:prstGeom prst="round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Conceptualise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579167" y="2799063"/>
            <a:ext cx="1905090" cy="688005"/>
          </a:xfrm>
          <a:prstGeom prst="round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Communicate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11558" y="2799063"/>
            <a:ext cx="1905090" cy="688005"/>
          </a:xfrm>
          <a:prstGeom prst="round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Capture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714386" y="2799063"/>
            <a:ext cx="1905090" cy="688005"/>
          </a:xfrm>
          <a:prstGeom prst="round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Consider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646776" y="2799063"/>
            <a:ext cx="1905090" cy="688005"/>
          </a:xfrm>
          <a:prstGeom prst="round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Collaborate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531712" y="4579094"/>
            <a:ext cx="1905090" cy="688005"/>
          </a:xfrm>
          <a:prstGeom prst="round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Combine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3531712" y="5929876"/>
            <a:ext cx="1905090" cy="688005"/>
          </a:xfrm>
          <a:prstGeom prst="round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Consolidate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99876" y="2399197"/>
            <a:ext cx="8519994" cy="144657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4" idx="2"/>
          </p:cNvCxnSpPr>
          <p:nvPr/>
        </p:nvCxnSpPr>
        <p:spPr>
          <a:xfrm>
            <a:off x="4484257" y="1905244"/>
            <a:ext cx="0" cy="493953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481662" y="3891090"/>
            <a:ext cx="0" cy="493953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481662" y="5267099"/>
            <a:ext cx="0" cy="493953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57200" y="98228"/>
            <a:ext cx="8229600" cy="1143000"/>
          </a:xfrm>
        </p:spPr>
        <p:txBody>
          <a:bodyPr/>
          <a:lstStyle/>
          <a:p>
            <a:r>
              <a:rPr lang="en-US" dirty="0" smtClean="0"/>
              <a:t>The 7Cs of Learning Design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064185" y="876056"/>
            <a:ext cx="84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Vision</a:t>
            </a:r>
            <a:endParaRPr lang="en-US" sz="20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96095" y="2399197"/>
            <a:ext cx="1176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Activities</a:t>
            </a:r>
            <a:endParaRPr lang="en-US" sz="20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90109" y="4214984"/>
            <a:ext cx="1188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Synthesis</a:t>
            </a:r>
            <a:endParaRPr lang="en-US" sz="20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66992" y="5560997"/>
            <a:ext cx="1908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Implementation</a:t>
            </a:r>
            <a:endParaRPr lang="en-US" sz="20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113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Conceptualise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457199" y="1882456"/>
            <a:ext cx="4922921" cy="4525963"/>
          </a:xfrm>
        </p:spPr>
        <p:txBody>
          <a:bodyPr/>
          <a:lstStyle/>
          <a:p>
            <a:r>
              <a:rPr lang="en-US" dirty="0" smtClean="0"/>
              <a:t>Vision for the course, including:</a:t>
            </a:r>
          </a:p>
          <a:p>
            <a:pPr lvl="1"/>
            <a:r>
              <a:rPr lang="en-US" dirty="0" smtClean="0"/>
              <a:t>Why, who and what you want to design</a:t>
            </a:r>
            <a:endParaRPr lang="en-US" dirty="0"/>
          </a:p>
          <a:p>
            <a:pPr lvl="1"/>
            <a:r>
              <a:rPr lang="en-US" dirty="0" smtClean="0"/>
              <a:t>The key principles and pedagogical approaches</a:t>
            </a:r>
          </a:p>
          <a:p>
            <a:pPr lvl="1"/>
            <a:r>
              <a:rPr lang="en-US" dirty="0" smtClean="0"/>
              <a:t>The nature of the learners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807239" y="2416839"/>
            <a:ext cx="1905090" cy="1675913"/>
            <a:chOff x="3531712" y="1217239"/>
            <a:chExt cx="1905090" cy="1675913"/>
          </a:xfrm>
        </p:grpSpPr>
        <p:sp>
          <p:nvSpPr>
            <p:cNvPr id="4" name="Rounded Rectangle 3"/>
            <p:cNvSpPr/>
            <p:nvPr/>
          </p:nvSpPr>
          <p:spPr>
            <a:xfrm>
              <a:off x="3531712" y="1217239"/>
              <a:ext cx="1905090" cy="688005"/>
            </a:xfrm>
            <a:prstGeom prst="roundRect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Conceptualise</a:t>
              </a:r>
              <a:endParaRPr lang="en-US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531712" y="1905244"/>
              <a:ext cx="1905090" cy="49395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Course Features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531712" y="2416839"/>
              <a:ext cx="1905090" cy="47631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Personas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479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E-Learning timeline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18305" y="5511089"/>
            <a:ext cx="8468495" cy="1984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 rot="16200000">
            <a:off x="-1005511" y="3688021"/>
            <a:ext cx="2915732" cy="507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Multimedia </a:t>
            </a:r>
            <a:r>
              <a:rPr lang="en-US" sz="2400" dirty="0" smtClean="0">
                <a:solidFill>
                  <a:srgbClr val="000090"/>
                </a:solidFill>
              </a:rPr>
              <a:t>resources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901" y="5680167"/>
            <a:ext cx="544966" cy="4401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8</a:t>
            </a:r>
            <a:r>
              <a:rPr lang="en-US" sz="2000" dirty="0" smtClean="0"/>
              <a:t>0s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-627073" y="3432918"/>
            <a:ext cx="3425938" cy="507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The Internet and the Web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0954" y="5680167"/>
            <a:ext cx="444653" cy="4401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93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311187" y="3093357"/>
            <a:ext cx="4105060" cy="507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Learning Management Systems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6866" y="5680167"/>
            <a:ext cx="444653" cy="4401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95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 rot="16200000">
            <a:off x="3441330" y="3273619"/>
            <a:ext cx="3744535" cy="507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Open Educational </a:t>
            </a:r>
            <a:r>
              <a:rPr lang="en-US" sz="2400" dirty="0" smtClean="0">
                <a:solidFill>
                  <a:srgbClr val="000090"/>
                </a:solidFill>
              </a:rPr>
              <a:t>Resources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13705" y="5680167"/>
            <a:ext cx="444653" cy="4401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01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 rot="16200000">
            <a:off x="1965290" y="4113919"/>
            <a:ext cx="2063936" cy="507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Mobile devices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30734" y="5680167"/>
            <a:ext cx="444653" cy="4401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98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 rot="16200000">
            <a:off x="3089506" y="3739417"/>
            <a:ext cx="2812939" cy="507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Gaming technologies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99090" y="5680167"/>
            <a:ext cx="444653" cy="4401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00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 rot="16200000">
            <a:off x="4143534" y="3158203"/>
            <a:ext cx="3975367" cy="507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Social and participatory media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17490" y="5680167"/>
            <a:ext cx="444653" cy="4401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04</a:t>
            </a:r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 rot="16200000">
            <a:off x="5927620" y="4179892"/>
            <a:ext cx="1931989" cy="507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Virtual worlds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76467" y="5680167"/>
            <a:ext cx="444653" cy="4401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05</a:t>
            </a:r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 rot="16200000">
            <a:off x="5902241" y="3392116"/>
            <a:ext cx="3507541" cy="507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E-books and smart devices </a:t>
            </a:r>
          </a:p>
        </p:txBody>
      </p:sp>
      <p:sp>
        <p:nvSpPr>
          <p:cNvPr id="23" name="Rectangle 22"/>
          <p:cNvSpPr/>
          <p:nvPr/>
        </p:nvSpPr>
        <p:spPr>
          <a:xfrm rot="16200000">
            <a:off x="6597904" y="3219608"/>
            <a:ext cx="3898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Massive Open Online Courses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46409" y="5680167"/>
            <a:ext cx="44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07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8337938" y="5680167"/>
            <a:ext cx="44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08</a:t>
            </a:r>
            <a:endParaRPr lang="en-US" sz="2000" dirty="0"/>
          </a:p>
        </p:txBody>
      </p:sp>
      <p:pic>
        <p:nvPicPr>
          <p:cNvPr id="3" name="Picture 2" descr="rihard_Clock_Calend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177" y="42972"/>
            <a:ext cx="1411074" cy="141674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 rot="16200000">
            <a:off x="2581869" y="4048937"/>
            <a:ext cx="2240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Learning  Design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35374" y="5666922"/>
            <a:ext cx="44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99</a:t>
            </a:r>
            <a:endParaRPr lang="en-US" sz="2000" dirty="0"/>
          </a:p>
        </p:txBody>
      </p:sp>
      <p:sp>
        <p:nvSpPr>
          <p:cNvPr id="29" name="Rectangle 28"/>
          <p:cNvSpPr/>
          <p:nvPr/>
        </p:nvSpPr>
        <p:spPr>
          <a:xfrm rot="16200000">
            <a:off x="583118" y="4051567"/>
            <a:ext cx="2234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Learning objects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12498" y="5685327"/>
            <a:ext cx="44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94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6425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6" grpId="0"/>
      <p:bldP spid="18" grpId="0"/>
      <p:bldP spid="20" grpId="0"/>
      <p:bldP spid="22" grpId="0"/>
      <p:bldP spid="23" grpId="0"/>
      <p:bldP spid="26" grpId="0"/>
      <p:bldP spid="2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457199" y="1882456"/>
            <a:ext cx="4922921" cy="4525963"/>
          </a:xfrm>
        </p:spPr>
        <p:txBody>
          <a:bodyPr/>
          <a:lstStyle/>
          <a:p>
            <a:r>
              <a:rPr lang="en-US" dirty="0" smtClean="0"/>
              <a:t>Finding and creating interactive materials</a:t>
            </a:r>
          </a:p>
          <a:p>
            <a:pPr lvl="1"/>
            <a:r>
              <a:rPr lang="en-US" dirty="0" smtClean="0"/>
              <a:t>Undertaking a resource audit of existing OER</a:t>
            </a:r>
          </a:p>
          <a:p>
            <a:pPr lvl="1"/>
            <a:r>
              <a:rPr lang="en-US" dirty="0" smtClean="0"/>
              <a:t>Planning for creation of additional multimedia such as interactive materials, podcasts and videos</a:t>
            </a:r>
          </a:p>
          <a:p>
            <a:pPr lvl="1"/>
            <a:r>
              <a:rPr lang="en-US" dirty="0" smtClean="0"/>
              <a:t>Mechanism  for enabling learners to create their own content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807239" y="2416839"/>
            <a:ext cx="1905090" cy="1675913"/>
            <a:chOff x="3531712" y="1217239"/>
            <a:chExt cx="1905090" cy="1675913"/>
          </a:xfrm>
        </p:grpSpPr>
        <p:sp>
          <p:nvSpPr>
            <p:cNvPr id="4" name="Rounded Rectangle 3"/>
            <p:cNvSpPr/>
            <p:nvPr/>
          </p:nvSpPr>
          <p:spPr>
            <a:xfrm>
              <a:off x="3531712" y="1217239"/>
              <a:ext cx="1905090" cy="688005"/>
            </a:xfrm>
            <a:prstGeom prst="roundRect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Capture</a:t>
              </a:r>
              <a:endParaRPr lang="en-US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531712" y="1905244"/>
              <a:ext cx="1905090" cy="49395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Resource Audit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531712" y="2416839"/>
              <a:ext cx="1905090" cy="47631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Learner Generate Content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439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457199" y="1882456"/>
            <a:ext cx="4922921" cy="4525963"/>
          </a:xfrm>
        </p:spPr>
        <p:txBody>
          <a:bodyPr/>
          <a:lstStyle/>
          <a:p>
            <a:r>
              <a:rPr lang="en-US" dirty="0" smtClean="0"/>
              <a:t>Designing activities that foster communication, such as:</a:t>
            </a:r>
          </a:p>
          <a:p>
            <a:pPr lvl="1"/>
            <a:r>
              <a:rPr lang="en-US" dirty="0" smtClean="0"/>
              <a:t>Looking at the affordances of the use of different tools to promote communication</a:t>
            </a:r>
          </a:p>
          <a:p>
            <a:pPr lvl="1"/>
            <a:r>
              <a:rPr lang="en-US" dirty="0" smtClean="0"/>
              <a:t>Designing for effective online moderating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807239" y="2416839"/>
            <a:ext cx="1905090" cy="1675913"/>
            <a:chOff x="3531712" y="1217239"/>
            <a:chExt cx="1905090" cy="1675913"/>
          </a:xfrm>
        </p:grpSpPr>
        <p:sp>
          <p:nvSpPr>
            <p:cNvPr id="4" name="Rounded Rectangle 3"/>
            <p:cNvSpPr/>
            <p:nvPr/>
          </p:nvSpPr>
          <p:spPr>
            <a:xfrm>
              <a:off x="3531712" y="1217239"/>
              <a:ext cx="1905090" cy="688005"/>
            </a:xfrm>
            <a:prstGeom prst="roundRect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Communicate</a:t>
              </a:r>
              <a:endParaRPr lang="en-US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531712" y="1905244"/>
              <a:ext cx="1905090" cy="49395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Affordances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531712" y="2416839"/>
              <a:ext cx="1905090" cy="47631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E-moderating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030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457199" y="1882456"/>
            <a:ext cx="4922921" cy="4525963"/>
          </a:xfrm>
        </p:spPr>
        <p:txBody>
          <a:bodyPr/>
          <a:lstStyle/>
          <a:p>
            <a:r>
              <a:rPr lang="en-US" dirty="0" smtClean="0"/>
              <a:t>Designing activities that foster collaboration, such as:</a:t>
            </a:r>
          </a:p>
          <a:p>
            <a:pPr lvl="1"/>
            <a:r>
              <a:rPr lang="en-US" dirty="0" smtClean="0"/>
              <a:t>Looking at the affordances of the use of different tools to promote collaboration</a:t>
            </a:r>
          </a:p>
          <a:p>
            <a:pPr lvl="1"/>
            <a:r>
              <a:rPr lang="en-US" dirty="0" smtClean="0"/>
              <a:t>Using CSCL (collaborative) Pedagogical Patterns such as JIGSAW, Pyramid, etc.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807239" y="2416839"/>
            <a:ext cx="1905090" cy="1675913"/>
            <a:chOff x="3531712" y="1217239"/>
            <a:chExt cx="1905090" cy="1675913"/>
          </a:xfrm>
        </p:grpSpPr>
        <p:sp>
          <p:nvSpPr>
            <p:cNvPr id="4" name="Rounded Rectangle 3"/>
            <p:cNvSpPr/>
            <p:nvPr/>
          </p:nvSpPr>
          <p:spPr>
            <a:xfrm>
              <a:off x="3531712" y="1217239"/>
              <a:ext cx="1905090" cy="688005"/>
            </a:xfrm>
            <a:prstGeom prst="roundRect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Collaborate</a:t>
              </a:r>
              <a:endParaRPr lang="en-US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531712" y="1905244"/>
              <a:ext cx="1905090" cy="49395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Affordances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531712" y="2416839"/>
              <a:ext cx="1905090" cy="47631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CSCL </a:t>
              </a:r>
              <a:r>
                <a:rPr lang="en-US" dirty="0" err="1" smtClean="0">
                  <a:solidFill>
                    <a:schemeClr val="tx1"/>
                  </a:solidFill>
                </a:rPr>
                <a:t>Ped</a:t>
              </a:r>
              <a:r>
                <a:rPr lang="en-US" dirty="0" smtClean="0">
                  <a:solidFill>
                    <a:schemeClr val="tx1"/>
                  </a:solidFill>
                </a:rPr>
                <a:t>. Patterns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231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457199" y="1882456"/>
            <a:ext cx="4922921" cy="4525963"/>
          </a:xfrm>
        </p:spPr>
        <p:txBody>
          <a:bodyPr/>
          <a:lstStyle/>
          <a:p>
            <a:r>
              <a:rPr lang="en-US" dirty="0" smtClean="0"/>
              <a:t>Designing activities that foster  reflection</a:t>
            </a:r>
          </a:p>
          <a:p>
            <a:r>
              <a:rPr lang="en-US" dirty="0" smtClean="0"/>
              <a:t>Mapping Learning Outcomes (LOs) to assessment</a:t>
            </a:r>
          </a:p>
          <a:p>
            <a:r>
              <a:rPr lang="en-US" dirty="0" smtClean="0"/>
              <a:t>Designing assessment activities, including</a:t>
            </a:r>
          </a:p>
          <a:p>
            <a:pPr lvl="1"/>
            <a:r>
              <a:rPr lang="en-US" dirty="0" smtClean="0"/>
              <a:t>Diagnostic, formative, summative assessment and peer assessment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807239" y="2416839"/>
            <a:ext cx="1905090" cy="1675913"/>
            <a:chOff x="3531712" y="1217239"/>
            <a:chExt cx="1905090" cy="1675913"/>
          </a:xfrm>
        </p:grpSpPr>
        <p:sp>
          <p:nvSpPr>
            <p:cNvPr id="4" name="Rounded Rectangle 3"/>
            <p:cNvSpPr/>
            <p:nvPr/>
          </p:nvSpPr>
          <p:spPr>
            <a:xfrm>
              <a:off x="3531712" y="1217239"/>
              <a:ext cx="1905090" cy="688005"/>
            </a:xfrm>
            <a:prstGeom prst="roundRect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Collaborate</a:t>
              </a:r>
              <a:endParaRPr lang="en-US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531712" y="1905244"/>
              <a:ext cx="1905090" cy="49395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LOs/Assessment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531712" y="2416839"/>
              <a:ext cx="1905090" cy="47631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Assessment </a:t>
              </a:r>
            </a:p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Ped</a:t>
              </a:r>
              <a:r>
                <a:rPr lang="en-US" dirty="0" smtClean="0">
                  <a:solidFill>
                    <a:schemeClr val="tx1"/>
                  </a:solidFill>
                </a:rPr>
                <a:t>. Patterns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64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457199" y="1882456"/>
            <a:ext cx="4922921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Combining the learning activities into the following:</a:t>
            </a:r>
          </a:p>
          <a:p>
            <a:pPr lvl="1"/>
            <a:r>
              <a:rPr lang="en-US" dirty="0" smtClean="0"/>
              <a:t>Course View which provides a holistic overview of the nature of the course</a:t>
            </a:r>
          </a:p>
          <a:p>
            <a:pPr lvl="1"/>
            <a:r>
              <a:rPr lang="en-US" dirty="0" smtClean="0"/>
              <a:t>Activity profile showing the amount of time learners are spending on different types of activities</a:t>
            </a:r>
          </a:p>
          <a:p>
            <a:pPr lvl="1"/>
            <a:r>
              <a:rPr lang="en-US" dirty="0" smtClean="0"/>
              <a:t>Storyboard: a temporal sequence of activities mapped to resources and tools</a:t>
            </a:r>
          </a:p>
          <a:p>
            <a:pPr lvl="1"/>
            <a:r>
              <a:rPr lang="en-US" dirty="0" smtClean="0"/>
              <a:t>Learning pathway: a temporal sequence of the learning designs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807239" y="2416839"/>
            <a:ext cx="1905090" cy="1675913"/>
            <a:chOff x="3531712" y="1217239"/>
            <a:chExt cx="1905090" cy="1675913"/>
          </a:xfrm>
        </p:grpSpPr>
        <p:sp>
          <p:nvSpPr>
            <p:cNvPr id="4" name="Rounded Rectangle 3"/>
            <p:cNvSpPr/>
            <p:nvPr/>
          </p:nvSpPr>
          <p:spPr>
            <a:xfrm>
              <a:off x="3531712" y="1217239"/>
              <a:ext cx="1905090" cy="688005"/>
            </a:xfrm>
            <a:prstGeom prst="roundRect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Combine</a:t>
              </a:r>
              <a:endParaRPr lang="en-US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531712" y="1905244"/>
              <a:ext cx="1905090" cy="49395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Course View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531712" y="2416839"/>
              <a:ext cx="1905090" cy="47631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Activity Profile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5807239" y="4121666"/>
            <a:ext cx="1905090" cy="4763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Storyboard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807239" y="4609251"/>
            <a:ext cx="1905090" cy="4763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Learning Pathway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48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Consolidate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457199" y="1882456"/>
            <a:ext cx="4922921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Putting the completed design into practice</a:t>
            </a:r>
          </a:p>
          <a:p>
            <a:pPr lvl="1"/>
            <a:r>
              <a:rPr lang="en-US" dirty="0" smtClean="0"/>
              <a:t>Implementation: in the classroom, through a VLE or using a specialised Learning Design tool</a:t>
            </a:r>
          </a:p>
          <a:p>
            <a:pPr lvl="1"/>
            <a:r>
              <a:rPr lang="en-US" dirty="0" smtClean="0"/>
              <a:t>Evaluation of the effectiveness of the design</a:t>
            </a:r>
          </a:p>
          <a:p>
            <a:pPr lvl="1"/>
            <a:r>
              <a:rPr lang="en-US" dirty="0" smtClean="0"/>
              <a:t>Refinement based on the evaluation findings</a:t>
            </a:r>
          </a:p>
          <a:p>
            <a:pPr lvl="1"/>
            <a:r>
              <a:rPr lang="en-US" dirty="0" smtClean="0"/>
              <a:t>Sharing with peers through social media and specialised sites like Cloudworks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807239" y="2416839"/>
            <a:ext cx="1905090" cy="1675913"/>
            <a:chOff x="3531712" y="1217239"/>
            <a:chExt cx="1905090" cy="1675913"/>
          </a:xfrm>
        </p:grpSpPr>
        <p:sp>
          <p:nvSpPr>
            <p:cNvPr id="4" name="Rounded Rectangle 3"/>
            <p:cNvSpPr/>
            <p:nvPr/>
          </p:nvSpPr>
          <p:spPr>
            <a:xfrm>
              <a:off x="3531712" y="1217239"/>
              <a:ext cx="1905090" cy="688005"/>
            </a:xfrm>
            <a:prstGeom prst="roundRect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Combine</a:t>
              </a:r>
              <a:endParaRPr lang="en-US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531712" y="1905244"/>
              <a:ext cx="1905090" cy="49395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Implementation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531712" y="2416839"/>
              <a:ext cx="1905090" cy="476313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evaluation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5807239" y="4121666"/>
            <a:ext cx="1905090" cy="4763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Refinement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807239" y="4609251"/>
            <a:ext cx="1905090" cy="4763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Sharing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oudwork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56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675" y="1600200"/>
            <a:ext cx="4501016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Nature of learning, teaching and research is changing</a:t>
            </a:r>
          </a:p>
          <a:p>
            <a:r>
              <a:rPr lang="en-US" dirty="0" smtClean="0"/>
              <a:t>It’s about</a:t>
            </a:r>
          </a:p>
          <a:p>
            <a:pPr lvl="1"/>
            <a:r>
              <a:rPr lang="en-US" dirty="0" smtClean="0"/>
              <a:t>Harnessing new media</a:t>
            </a:r>
          </a:p>
          <a:p>
            <a:pPr lvl="1"/>
            <a:r>
              <a:rPr lang="en-US" dirty="0" smtClean="0"/>
              <a:t>Adopting open practices</a:t>
            </a:r>
          </a:p>
          <a:p>
            <a:r>
              <a:rPr lang="en-US" dirty="0" smtClean="0"/>
              <a:t>New business models are emerging</a:t>
            </a:r>
            <a:endParaRPr lang="en-US" dirty="0"/>
          </a:p>
        </p:txBody>
      </p:sp>
      <p:pic>
        <p:nvPicPr>
          <p:cNvPr id="4" name="Picture 3" descr="practi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145" y="2147503"/>
            <a:ext cx="4518855" cy="3375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175" y="5110348"/>
            <a:ext cx="901295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hlinkClick r:id="rId2"/>
              </a:rPr>
              <a:t>http://www.slideshare.net/GrainneConole</a:t>
            </a:r>
            <a:endParaRPr lang="en-US" sz="2400" dirty="0" smtClean="0">
              <a:solidFill>
                <a:srgbClr val="0000FF"/>
              </a:solidFill>
            </a:endParaRPr>
          </a:p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http://www2.le.ac.uk/departments/beyond-distance-research-alliance</a:t>
            </a:r>
          </a:p>
          <a:p>
            <a:pPr algn="ctr"/>
            <a:r>
              <a:rPr lang="en-US" sz="2600" dirty="0" smtClean="0">
                <a:solidFill>
                  <a:srgbClr val="0000FF"/>
                </a:solidFill>
                <a:hlinkClick r:id="rId3"/>
              </a:rPr>
              <a:t>grainne.conole@le.ac.uk</a:t>
            </a:r>
            <a:endParaRPr lang="en-US" sz="2600" dirty="0" smtClean="0">
              <a:solidFill>
                <a:srgbClr val="0000FF"/>
              </a:solidFill>
            </a:endParaRPr>
          </a:p>
          <a:p>
            <a:pPr algn="ctr"/>
            <a:r>
              <a:rPr lang="en-US" sz="2600" dirty="0" smtClean="0">
                <a:solidFill>
                  <a:srgbClr val="0000FF"/>
                </a:solidFill>
              </a:rPr>
              <a:t>http://e4innovation.com</a:t>
            </a:r>
            <a:endParaRPr lang="en-US" sz="2600" dirty="0">
              <a:solidFill>
                <a:srgbClr val="0000FF"/>
              </a:solidFill>
            </a:endParaRPr>
          </a:p>
        </p:txBody>
      </p:sp>
      <p:pic>
        <p:nvPicPr>
          <p:cNvPr id="6" name="Picture 5" descr="MSC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52" y="634009"/>
            <a:ext cx="4214148" cy="2654913"/>
          </a:xfrm>
          <a:prstGeom prst="rect">
            <a:avLst/>
          </a:prstGeom>
        </p:spPr>
      </p:pic>
      <p:pic>
        <p:nvPicPr>
          <p:cNvPr id="7" name="Picture 6" descr="LD_boo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5603" y="106548"/>
            <a:ext cx="3289300" cy="5003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9101" y="3685363"/>
            <a:ext cx="38084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90"/>
                </a:solidFill>
                <a:hlinkClick r:id="rId6"/>
              </a:rPr>
              <a:t>http://olds.ac.uk</a:t>
            </a:r>
            <a:endParaRPr lang="en-US" sz="2400" dirty="0" smtClean="0">
              <a:solidFill>
                <a:srgbClr val="000090"/>
              </a:solidFill>
            </a:endParaRPr>
          </a:p>
          <a:p>
            <a:pPr algn="ctr"/>
            <a:r>
              <a:rPr lang="en-US" sz="2400" dirty="0" smtClean="0">
                <a:solidFill>
                  <a:srgbClr val="000090"/>
                </a:solidFill>
              </a:rPr>
              <a:t>OLDS Learning Design MOOC</a:t>
            </a:r>
            <a:endParaRPr 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02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81"/>
            <a:ext cx="8229600" cy="1143000"/>
          </a:xfrm>
        </p:spPr>
        <p:txBody>
          <a:bodyPr/>
          <a:lstStyle/>
          <a:p>
            <a:r>
              <a:rPr lang="en-US" dirty="0" smtClean="0"/>
              <a:t>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92281"/>
            <a:ext cx="5517162" cy="53225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Transforming </a:t>
            </a:r>
            <a:r>
              <a:rPr lang="en-US" dirty="0" smtClean="0"/>
              <a:t>everything we do</a:t>
            </a:r>
          </a:p>
          <a:p>
            <a:r>
              <a:rPr lang="en-US" dirty="0" smtClean="0"/>
              <a:t>New forms of </a:t>
            </a:r>
            <a:r>
              <a:rPr lang="en-US" dirty="0" smtClean="0">
                <a:solidFill>
                  <a:schemeClr val="accent5"/>
                </a:solidFill>
              </a:rPr>
              <a:t>communication and collaboration</a:t>
            </a:r>
          </a:p>
          <a:p>
            <a:r>
              <a:rPr lang="en-US" dirty="0" smtClean="0"/>
              <a:t>Multiple rich </a:t>
            </a:r>
            <a:r>
              <a:rPr lang="en-US" dirty="0" smtClean="0">
                <a:solidFill>
                  <a:srgbClr val="FF0000"/>
                </a:solidFill>
              </a:rPr>
              <a:t>representations</a:t>
            </a:r>
          </a:p>
          <a:p>
            <a:r>
              <a:rPr lang="en-US" dirty="0" smtClean="0"/>
              <a:t>Tools to </a:t>
            </a:r>
            <a:r>
              <a:rPr lang="en-US" dirty="0" smtClean="0">
                <a:solidFill>
                  <a:schemeClr val="accent5"/>
                </a:solidFill>
              </a:rPr>
              <a:t>find, create, manage, share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Networked, distributed, peer reviewed, open</a:t>
            </a:r>
          </a:p>
          <a:p>
            <a:r>
              <a:rPr lang="en-US" dirty="0" smtClean="0">
                <a:solidFill>
                  <a:srgbClr val="4BACC6"/>
                </a:solidFill>
              </a:rPr>
              <a:t>Complex, dynamic and co-evolving</a:t>
            </a:r>
            <a:endParaRPr lang="en-US" dirty="0">
              <a:solidFill>
                <a:srgbClr val="4BACC6"/>
              </a:solidFill>
            </a:endParaRPr>
          </a:p>
        </p:txBody>
      </p:sp>
      <p:pic>
        <p:nvPicPr>
          <p:cNvPr id="4" name="Picture 3" descr="web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261" y="1700415"/>
            <a:ext cx="3568064" cy="44251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5230" y="6299400"/>
            <a:ext cx="66351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90"/>
                </a:solidFill>
              </a:rPr>
              <a:t>http://www.flickr.com/photos/oceanflynn/6638184545/</a:t>
            </a:r>
            <a:endParaRPr lang="en-US" sz="22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cial_Media_Landscape_2012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536" y="0"/>
            <a:ext cx="6480928" cy="6858000"/>
          </a:xfrm>
          <a:prstGeom prst="rect">
            <a:avLst/>
          </a:prstGeom>
        </p:spPr>
      </p:pic>
      <p:sp>
        <p:nvSpPr>
          <p:cNvPr id="4" name="Rectangle 2"/>
          <p:cNvSpPr>
            <a:spLocks/>
          </p:cNvSpPr>
          <p:nvPr/>
        </p:nvSpPr>
        <p:spPr bwMode="auto">
          <a:xfrm>
            <a:off x="141664" y="2816225"/>
            <a:ext cx="18923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400" dirty="0">
                <a:solidFill>
                  <a:srgbClr val="FF0000"/>
                </a:solidFill>
                <a:ea typeface="Gill Sans" pitchFamily="-1" charset="0"/>
                <a:cs typeface="Gill Sans" pitchFamily="-1" charset="0"/>
              </a:rPr>
              <a:t>User generated content</a:t>
            </a:r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141664" y="1130302"/>
            <a:ext cx="1892300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400" dirty="0">
                <a:solidFill>
                  <a:srgbClr val="002D99"/>
                </a:solidFill>
                <a:ea typeface="Gill Sans" pitchFamily="-1" charset="0"/>
                <a:cs typeface="Gill Sans" pitchFamily="-1" charset="0"/>
              </a:rPr>
              <a:t>Peer critiquing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141664" y="5137354"/>
            <a:ext cx="139927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2D99"/>
                </a:solidFill>
                <a:ea typeface="Gill Sans" pitchFamily="-1" charset="0"/>
                <a:cs typeface="Gill Sans" pitchFamily="-1" charset="0"/>
              </a:rPr>
              <a:t>Networked</a:t>
            </a:r>
          </a:p>
        </p:txBody>
      </p:sp>
      <p:sp>
        <p:nvSpPr>
          <p:cNvPr id="7" name="Rectangle 5"/>
          <p:cNvSpPr>
            <a:spLocks/>
          </p:cNvSpPr>
          <p:nvPr/>
        </p:nvSpPr>
        <p:spPr bwMode="auto">
          <a:xfrm>
            <a:off x="7365436" y="1130302"/>
            <a:ext cx="1892300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400" dirty="0">
                <a:solidFill>
                  <a:srgbClr val="002D99"/>
                </a:solidFill>
                <a:ea typeface="Gill Sans" pitchFamily="-1" charset="0"/>
                <a:cs typeface="Gill Sans" pitchFamily="-1" charset="0"/>
              </a:rPr>
              <a:t>Collective aggregation</a:t>
            </a:r>
          </a:p>
        </p:txBody>
      </p:sp>
      <p:sp>
        <p:nvSpPr>
          <p:cNvPr id="8" name="Rectangle 6"/>
          <p:cNvSpPr>
            <a:spLocks/>
          </p:cNvSpPr>
          <p:nvPr/>
        </p:nvSpPr>
        <p:spPr bwMode="auto">
          <a:xfrm>
            <a:off x="7333554" y="5137354"/>
            <a:ext cx="158772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  <a:ea typeface="Gill Sans" pitchFamily="-1" charset="0"/>
                <a:cs typeface="Gill Sans" pitchFamily="-1" charset="0"/>
              </a:rPr>
              <a:t>Personalised</a:t>
            </a:r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7926200" y="3289532"/>
            <a:ext cx="68032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a typeface="Gill Sans" pitchFamily="-1" charset="0"/>
                <a:cs typeface="Gill Sans" pitchFamily="-1" charset="0"/>
              </a:rPr>
              <a:t>Open</a:t>
            </a:r>
          </a:p>
        </p:txBody>
      </p:sp>
    </p:spTree>
    <p:extLst>
      <p:ext uri="{BB962C8B-B14F-4D97-AF65-F5344CB8AC3E}">
        <p14:creationId xmlns:p14="http://schemas.microsoft.com/office/powerpoint/2010/main" val="21456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51840"/>
            <a:ext cx="8229600" cy="765175"/>
          </a:xfrm>
        </p:spPr>
        <p:txBody>
          <a:bodyPr/>
          <a:lstStyle/>
          <a:p>
            <a:pPr eaLnBrk="1" hangingPunct="1"/>
            <a:r>
              <a:rPr lang="en-US" dirty="0" smtClean="0"/>
              <a:t>Technological trends</a:t>
            </a:r>
            <a:endParaRPr lang="en-US" dirty="0"/>
          </a:p>
        </p:txBody>
      </p:sp>
      <p:sp>
        <p:nvSpPr>
          <p:cNvPr id="30003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-588433" y="1679756"/>
            <a:ext cx="5749690" cy="4712575"/>
          </a:xfrm>
        </p:spPr>
        <p:txBody>
          <a:bodyPr>
            <a:normAutofit/>
          </a:bodyPr>
          <a:lstStyle/>
          <a:p>
            <a:pPr marL="889000" eaLnBrk="1" hangingPunct="1"/>
            <a:r>
              <a:rPr lang="en-US" sz="3000" dirty="0" smtClean="0">
                <a:solidFill>
                  <a:srgbClr val="000000"/>
                </a:solidFill>
              </a:rPr>
              <a:t>Mobiles and e-books</a:t>
            </a:r>
          </a:p>
          <a:p>
            <a:pPr marL="889000" eaLnBrk="1" hangingPunct="1"/>
            <a:r>
              <a:rPr lang="en-US" sz="3000" dirty="0" smtClean="0">
                <a:solidFill>
                  <a:srgbClr val="000000"/>
                </a:solidFill>
              </a:rPr>
              <a:t>Personalised </a:t>
            </a:r>
            <a:r>
              <a:rPr lang="en-US" sz="3000" dirty="0">
                <a:solidFill>
                  <a:srgbClr val="000000"/>
                </a:solidFill>
              </a:rPr>
              <a:t>learning</a:t>
            </a:r>
          </a:p>
          <a:p>
            <a:pPr marL="889000" eaLnBrk="1" hangingPunct="1"/>
            <a:r>
              <a:rPr lang="en-US" sz="3000" dirty="0">
                <a:solidFill>
                  <a:srgbClr val="000000"/>
                </a:solidFill>
              </a:rPr>
              <a:t>Cloud computing</a:t>
            </a:r>
          </a:p>
          <a:p>
            <a:pPr marL="889000" eaLnBrk="1" hangingPunct="1"/>
            <a:r>
              <a:rPr lang="en-US" sz="3000" dirty="0">
                <a:solidFill>
                  <a:srgbClr val="000000"/>
                </a:solidFill>
              </a:rPr>
              <a:t>Ubiquitous learning</a:t>
            </a:r>
          </a:p>
          <a:p>
            <a:pPr marL="889000" eaLnBrk="1" hangingPunct="1"/>
            <a:r>
              <a:rPr lang="en-US" sz="3000" dirty="0">
                <a:solidFill>
                  <a:srgbClr val="000000"/>
                </a:solidFill>
              </a:rPr>
              <a:t>BYOD (Bring your own device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marL="889000"/>
            <a:r>
              <a:rPr lang="en-US" dirty="0" smtClean="0">
                <a:solidFill>
                  <a:srgbClr val="000000"/>
                </a:solidFill>
              </a:rPr>
              <a:t>Technology-Enhanced learning spaces</a:t>
            </a:r>
          </a:p>
          <a:p>
            <a:pPr marL="889000"/>
            <a:r>
              <a:rPr lang="en-US" dirty="0" smtClean="0">
                <a:solidFill>
                  <a:srgbClr val="000000"/>
                </a:solidFill>
              </a:rPr>
              <a:t>Learning analytics</a:t>
            </a:r>
          </a:p>
          <a:p>
            <a:pPr marL="889000" eaLnBrk="1" hangingPunct="1"/>
            <a:endParaRPr lang="en-US" dirty="0" smtClean="0">
              <a:solidFill>
                <a:srgbClr val="000000"/>
              </a:solidFill>
            </a:endParaRPr>
          </a:p>
          <a:p>
            <a:pPr marL="889000"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8934" y="6334667"/>
            <a:ext cx="44550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000090"/>
                </a:solidFill>
              </a:rPr>
              <a:t>http://</a:t>
            </a:r>
            <a:r>
              <a:rPr lang="en-US" sz="2200" dirty="0" err="1">
                <a:solidFill>
                  <a:srgbClr val="000090"/>
                </a:solidFill>
              </a:rPr>
              <a:t>www.nmc.org</a:t>
            </a:r>
            <a:r>
              <a:rPr lang="en-US" sz="2200" dirty="0">
                <a:solidFill>
                  <a:srgbClr val="000090"/>
                </a:solidFill>
              </a:rPr>
              <a:t>/horizon-project</a:t>
            </a:r>
          </a:p>
        </p:txBody>
      </p:sp>
      <p:pic>
        <p:nvPicPr>
          <p:cNvPr id="4" name="Picture 3" descr="nmc_HR2012Hi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773" y="1926172"/>
            <a:ext cx="3958167" cy="395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365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0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0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4"/>
            <a:ext cx="8229600" cy="1143000"/>
          </a:xfrm>
        </p:spPr>
        <p:txBody>
          <a:bodyPr/>
          <a:lstStyle/>
          <a:p>
            <a:r>
              <a:rPr lang="en-US" dirty="0" smtClean="0"/>
              <a:t>The MATEL study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5337764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Productivity and creativity</a:t>
            </a:r>
          </a:p>
          <a:p>
            <a:r>
              <a:rPr lang="en-US" dirty="0" smtClean="0"/>
              <a:t>Networked collaboration</a:t>
            </a:r>
          </a:p>
          <a:p>
            <a:r>
              <a:rPr lang="en-US" dirty="0" smtClean="0"/>
              <a:t>Content creation</a:t>
            </a:r>
          </a:p>
          <a:p>
            <a:r>
              <a:rPr lang="en-US" dirty="0" smtClean="0"/>
              <a:t>Visualisation and simulation</a:t>
            </a:r>
          </a:p>
          <a:p>
            <a:r>
              <a:rPr lang="en-US" dirty="0" smtClean="0"/>
              <a:t>Learning Management Systems</a:t>
            </a:r>
          </a:p>
          <a:p>
            <a:r>
              <a:rPr lang="en-US" dirty="0" smtClean="0"/>
              <a:t>Learning environment</a:t>
            </a:r>
          </a:p>
          <a:p>
            <a:r>
              <a:rPr lang="en-US" dirty="0" smtClean="0"/>
              <a:t>Games</a:t>
            </a:r>
          </a:p>
          <a:p>
            <a:r>
              <a:rPr lang="en-US" dirty="0" smtClean="0"/>
              <a:t>Devices, interfaces and connectivity</a:t>
            </a:r>
            <a:endParaRPr lang="en-US" dirty="0"/>
          </a:p>
        </p:txBody>
      </p:sp>
      <p:pic>
        <p:nvPicPr>
          <p:cNvPr id="16" name="Content Placeholder 15" descr="ipts.jpe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3" r="9543"/>
          <a:stretch>
            <a:fillRect/>
          </a:stretch>
        </p:blipFill>
        <p:spPr>
          <a:xfrm>
            <a:off x="5794963" y="1560517"/>
            <a:ext cx="2346414" cy="2629570"/>
          </a:xfrm>
        </p:spPr>
      </p:pic>
      <p:sp>
        <p:nvSpPr>
          <p:cNvPr id="21" name="Rectangle 20"/>
          <p:cNvSpPr/>
          <p:nvPr/>
        </p:nvSpPr>
        <p:spPr>
          <a:xfrm>
            <a:off x="2475474" y="955184"/>
            <a:ext cx="4108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http://</a:t>
            </a:r>
            <a:r>
              <a:rPr lang="en-US" sz="2400" dirty="0" err="1">
                <a:solidFill>
                  <a:srgbClr val="000090"/>
                </a:solidFill>
              </a:rPr>
              <a:t>www.menon.org</a:t>
            </a:r>
            <a:r>
              <a:rPr lang="en-US" sz="2400" dirty="0">
                <a:solidFill>
                  <a:srgbClr val="000090"/>
                </a:solidFill>
              </a:rPr>
              <a:t>/</a:t>
            </a:r>
            <a:r>
              <a:rPr lang="en-US" sz="2400" dirty="0" err="1">
                <a:solidFill>
                  <a:srgbClr val="000090"/>
                </a:solidFill>
              </a:rPr>
              <a:t>matel</a:t>
            </a:r>
            <a:r>
              <a:rPr lang="en-US" sz="2400" dirty="0">
                <a:solidFill>
                  <a:srgbClr val="000090"/>
                </a:solidFill>
              </a:rPr>
              <a:t>/</a:t>
            </a:r>
          </a:p>
        </p:txBody>
      </p:sp>
      <p:pic>
        <p:nvPicPr>
          <p:cNvPr id="8" name="Picture 7" descr="men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33440"/>
            <a:ext cx="9144000" cy="92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0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Pedagogical approaches</a:t>
            </a:r>
            <a:endParaRPr lang="en-US" dirty="0"/>
          </a:p>
        </p:txBody>
      </p:sp>
      <p:pic>
        <p:nvPicPr>
          <p:cNvPr id="4" name="Picture 3" descr="educ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0" y="2107324"/>
            <a:ext cx="3175000" cy="317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6667" y="1525188"/>
            <a:ext cx="26633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Drill &amp; practice</a:t>
            </a:r>
          </a:p>
          <a:p>
            <a:r>
              <a:rPr lang="en-US" sz="3200" dirty="0" smtClean="0">
                <a:solidFill>
                  <a:srgbClr val="000090"/>
                </a:solidFill>
              </a:rPr>
              <a:t>learning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4492" y="1525188"/>
            <a:ext cx="15412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Mobile</a:t>
            </a:r>
          </a:p>
          <a:p>
            <a:r>
              <a:rPr lang="en-US" sz="3200" dirty="0" smtClean="0">
                <a:solidFill>
                  <a:srgbClr val="000090"/>
                </a:solidFill>
              </a:rPr>
              <a:t>learning</a:t>
            </a:r>
            <a:endParaRPr lang="en-US" sz="3200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6667" y="5176329"/>
            <a:ext cx="15742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Situated </a:t>
            </a:r>
          </a:p>
          <a:p>
            <a:r>
              <a:rPr lang="en-US" sz="3200" dirty="0" smtClean="0">
                <a:solidFill>
                  <a:srgbClr val="000090"/>
                </a:solidFill>
              </a:rPr>
              <a:t>learning</a:t>
            </a:r>
            <a:endParaRPr lang="en-US" sz="3200" dirty="0">
              <a:solidFill>
                <a:srgbClr val="00009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4492" y="5176329"/>
            <a:ext cx="19351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Immersive </a:t>
            </a:r>
          </a:p>
          <a:p>
            <a:r>
              <a:rPr lang="en-US" sz="3200" dirty="0" smtClean="0">
                <a:solidFill>
                  <a:srgbClr val="000090"/>
                </a:solidFill>
              </a:rPr>
              <a:t>learning</a:t>
            </a:r>
            <a:endParaRPr lang="en-US" sz="32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4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10998</TotalTime>
  <Words>1067</Words>
  <Application>Microsoft Office PowerPoint</Application>
  <PresentationFormat>On-screen Show (4:3)</PresentationFormat>
  <Paragraphs>370</Paragraphs>
  <Slides>48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Harnessing new media, pedagogical innovation and new approaches to design</vt:lpstr>
      <vt:lpstr>Outline</vt:lpstr>
      <vt:lpstr>Facets of learning </vt:lpstr>
      <vt:lpstr>E-Learning timeline</vt:lpstr>
      <vt:lpstr>Technologies</vt:lpstr>
      <vt:lpstr>PowerPoint Presentation</vt:lpstr>
      <vt:lpstr>Technological trends</vt:lpstr>
      <vt:lpstr>The MATEL study</vt:lpstr>
      <vt:lpstr>Pedagogical approaches</vt:lpstr>
      <vt:lpstr>Drill and practice learning</vt:lpstr>
      <vt:lpstr>Mobile learning</vt:lpstr>
      <vt:lpstr>Situated learning</vt:lpstr>
      <vt:lpstr>Immersive learning</vt:lpstr>
      <vt:lpstr>PowerPoint Presentation</vt:lpstr>
      <vt:lpstr>Resources</vt:lpstr>
      <vt:lpstr>The OPAL metromap</vt:lpstr>
      <vt:lpstr>POERUP outputs</vt:lpstr>
      <vt:lpstr>PowerPoint Presentation</vt:lpstr>
      <vt:lpstr>Learning pathways</vt:lpstr>
      <vt:lpstr>Support</vt:lpstr>
      <vt:lpstr>Accreditation</vt:lpstr>
      <vt:lpstr>PowerPoint Presentation</vt:lpstr>
      <vt:lpstr>Promise and reality</vt:lpstr>
      <vt:lpstr>Learning Design</vt:lpstr>
      <vt:lpstr>PowerPoint Presentation</vt:lpstr>
      <vt:lpstr>PowerPoint Presentation</vt:lpstr>
      <vt:lpstr>The 7Cs of Learning Design</vt:lpstr>
      <vt:lpstr>Course features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Course Map</vt:lpstr>
      <vt:lpstr>Activity profile</vt:lpstr>
      <vt:lpstr>PowerPoint Presentation</vt:lpstr>
      <vt:lpstr>The 7Cs of Learning Design</vt:lpstr>
      <vt:lpstr>Conceptualise</vt:lpstr>
      <vt:lpstr>Capture</vt:lpstr>
      <vt:lpstr>Communicate</vt:lpstr>
      <vt:lpstr>Collaborate</vt:lpstr>
      <vt:lpstr>Consider</vt:lpstr>
      <vt:lpstr>Combine</vt:lpstr>
      <vt:lpstr>Consolidate</vt:lpstr>
      <vt:lpstr>PowerPoint Presentation</vt:lpstr>
      <vt:lpstr>Changing practices</vt:lpstr>
      <vt:lpstr>PowerPoint Presentation</vt:lpstr>
    </vt:vector>
  </TitlesOfParts>
  <Company>UoL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literacies for a modern learning context</dc:title>
  <dc:creator>Grainne Conole</dc:creator>
  <cp:lastModifiedBy>Borthwick K.E.</cp:lastModifiedBy>
  <cp:revision>159</cp:revision>
  <dcterms:created xsi:type="dcterms:W3CDTF">2013-01-25T09:51:13Z</dcterms:created>
  <dcterms:modified xsi:type="dcterms:W3CDTF">2013-01-25T15:34:41Z</dcterms:modified>
</cp:coreProperties>
</file>