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8" r:id="rId2"/>
    <p:sldId id="264" r:id="rId3"/>
    <p:sldId id="265" r:id="rId4"/>
    <p:sldId id="266" r:id="rId5"/>
    <p:sldId id="283" r:id="rId6"/>
    <p:sldId id="284" r:id="rId7"/>
    <p:sldId id="290" r:id="rId8"/>
    <p:sldId id="282" r:id="rId9"/>
    <p:sldId id="267" r:id="rId10"/>
    <p:sldId id="273" r:id="rId11"/>
    <p:sldId id="271" r:id="rId12"/>
    <p:sldId id="281" r:id="rId13"/>
    <p:sldId id="287" r:id="rId14"/>
    <p:sldId id="288" r:id="rId15"/>
  </p:sldIdLst>
  <p:sldSz cx="9144000" cy="6858000" type="screen4x3"/>
  <p:notesSz cx="6662738" cy="98329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5024" autoAdjust="0"/>
  </p:normalViewPr>
  <p:slideViewPr>
    <p:cSldViewPr>
      <p:cViewPr varScale="1">
        <p:scale>
          <a:sx n="43" d="100"/>
          <a:sy n="43" d="100"/>
        </p:scale>
        <p:origin x="-18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ad-wu-wien\data\home\bunterbe\DISSERTATION\6%20Publications\AILA%20Review\Graphs%20&amp;%20Tables\overall%20distribution%20of%20EMPs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ad-wu-wien\data\home\bunterbe\DISSERTATION\3%20Status%20Quo%20Survey\Status%20Quo%20Findings\4%20Status%20Quo_Diagram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AT"/>
  <c:style val="15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</c:v>
                </c:pt>
              </c:strCache>
            </c:strRef>
          </c:tx>
          <c:spPr>
            <a:solidFill>
              <a:schemeClr val="accent1"/>
            </a:solidFill>
          </c:spPr>
          <c:cat>
            <c:strRef>
              <c:f>Sheet1!$A$2:$A$8</c:f>
              <c:strCache>
                <c:ptCount val="7"/>
                <c:pt idx="0">
                  <c:v>University of Innsbruck</c:v>
                </c:pt>
                <c:pt idx="1">
                  <c:v>WU, Vienna University of Economics &amp; Business</c:v>
                </c:pt>
                <c:pt idx="2">
                  <c:v>University of Vienna</c:v>
                </c:pt>
                <c:pt idx="3">
                  <c:v>Johannes Kepler University Linz</c:v>
                </c:pt>
                <c:pt idx="4">
                  <c:v>Alpen Adria University of Klagenfurt</c:v>
                </c:pt>
                <c:pt idx="5">
                  <c:v>Graz University of Technology</c:v>
                </c:pt>
                <c:pt idx="6">
                  <c:v>Vienna University of Technology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PhD</c:v>
                </c:pt>
              </c:strCache>
            </c:strRef>
          </c:tx>
          <c:spPr>
            <a:solidFill>
              <a:schemeClr val="accent3"/>
            </a:solidFill>
          </c:spPr>
          <c:dPt>
            <c:idx val="0"/>
            <c:spPr>
              <a:solidFill>
                <a:schemeClr val="tx2"/>
              </a:solidFill>
            </c:spPr>
          </c:dPt>
          <c:dPt>
            <c:idx val="1"/>
            <c:spPr>
              <a:solidFill>
                <a:schemeClr val="tx2"/>
              </a:solidFill>
            </c:spPr>
          </c:dPt>
          <c:dPt>
            <c:idx val="2"/>
            <c:spPr>
              <a:solidFill>
                <a:schemeClr val="tx2"/>
              </a:solidFill>
            </c:spPr>
          </c:dPt>
          <c:dPt>
            <c:idx val="3"/>
            <c:spPr>
              <a:solidFill>
                <a:schemeClr val="tx2"/>
              </a:solidFill>
            </c:spPr>
          </c:dPt>
          <c:cat>
            <c:strRef>
              <c:f>Sheet1!$A$2:$A$8</c:f>
              <c:strCache>
                <c:ptCount val="7"/>
                <c:pt idx="0">
                  <c:v>University of Innsbruck</c:v>
                </c:pt>
                <c:pt idx="1">
                  <c:v>WU, Vienna University of Economics &amp; Business</c:v>
                </c:pt>
                <c:pt idx="2">
                  <c:v>University of Vienna</c:v>
                </c:pt>
                <c:pt idx="3">
                  <c:v>Johannes Kepler University Linz</c:v>
                </c:pt>
                <c:pt idx="4">
                  <c:v>Alpen Adria University of Klagenfurt</c:v>
                </c:pt>
                <c:pt idx="5">
                  <c:v>Graz University of Technology</c:v>
                </c:pt>
                <c:pt idx="6">
                  <c:v>Vienna University of Technology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axId val="57337344"/>
        <c:axId val="48968064"/>
      </c:barChart>
      <c:catAx>
        <c:axId val="573373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de-DE"/>
          </a:p>
        </c:txPr>
        <c:crossAx val="48968064"/>
        <c:crosses val="autoZero"/>
        <c:auto val="1"/>
        <c:lblAlgn val="ctr"/>
        <c:lblOffset val="100"/>
      </c:catAx>
      <c:valAx>
        <c:axId val="48968064"/>
        <c:scaling>
          <c:orientation val="minMax"/>
          <c:max val="5"/>
        </c:scaling>
        <c:axPos val="l"/>
        <c:majorGridlines/>
        <c:numFmt formatCode="General" sourceLinked="1"/>
        <c:tickLblPos val="nextTo"/>
        <c:crossAx val="57337344"/>
        <c:crosses val="autoZero"/>
        <c:crossBetween val="between"/>
        <c:majorUnit val="1"/>
      </c:valAx>
    </c:plotArea>
    <c:legend>
      <c:legendPos val="r"/>
      <c:legendEntry>
        <c:idx val="0"/>
        <c:txPr>
          <a:bodyPr/>
          <a:lstStyle/>
          <a:p>
            <a:pPr>
              <a:defRPr sz="2000">
                <a:solidFill>
                  <a:schemeClr val="tx2"/>
                </a:solidFill>
              </a:defRPr>
            </a:pPr>
            <a:endParaRPr lang="de-DE"/>
          </a:p>
        </c:txPr>
      </c:legendEntry>
      <c:legendEntry>
        <c:idx val="1"/>
        <c:delete val="1"/>
      </c:legendEntry>
      <c:layout>
        <c:manualLayout>
          <c:xMode val="edge"/>
          <c:yMode val="edge"/>
          <c:x val="0.88351184978005659"/>
          <c:y val="0.39851840878790412"/>
          <c:w val="0.11156608295169036"/>
          <c:h val="0.14534262780964988"/>
        </c:manualLayout>
      </c:layout>
      <c:spPr>
        <a:solidFill>
          <a:schemeClr val="bg1"/>
        </a:solidFill>
      </c:spPr>
      <c:txPr>
        <a:bodyPr/>
        <a:lstStyle/>
        <a:p>
          <a:pPr>
            <a:defRPr sz="2000"/>
          </a:pPr>
          <a:endParaRPr lang="de-DE"/>
        </a:p>
      </c:txPr>
    </c:legend>
    <c:plotVisOnly val="1"/>
    <c:dispBlanksAs val="gap"/>
  </c:chart>
  <c:spPr>
    <a:solidFill>
      <a:sysClr val="window" lastClr="FFFFFF"/>
    </a:solidFill>
    <a:ln>
      <a:solidFill>
        <a:srgbClr val="0096D3"/>
      </a:solidFill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AT"/>
  <c:chart>
    <c:plotArea>
      <c:layout/>
      <c:barChart>
        <c:barDir val="bar"/>
        <c:grouping val="clustered"/>
        <c:ser>
          <c:idx val="0"/>
          <c:order val="0"/>
          <c:tx>
            <c:strRef>
              <c:f>Sheet1!$B$50</c:f>
              <c:strCache>
                <c:ptCount val="1"/>
                <c:pt idx="0">
                  <c:v>MA</c:v>
                </c:pt>
              </c:strCache>
            </c:strRef>
          </c:tx>
          <c:cat>
            <c:strRef>
              <c:f>Sheet1!$A$51:$A$56</c:f>
              <c:strCache>
                <c:ptCount val="6"/>
                <c:pt idx="0">
                  <c:v>2005/06</c:v>
                </c:pt>
                <c:pt idx="1">
                  <c:v>2007/08</c:v>
                </c:pt>
                <c:pt idx="2">
                  <c:v>2008/09</c:v>
                </c:pt>
                <c:pt idx="3">
                  <c:v>2009/10</c:v>
                </c:pt>
                <c:pt idx="4">
                  <c:v>2010/11</c:v>
                </c:pt>
                <c:pt idx="5">
                  <c:v>2011/12</c:v>
                </c:pt>
              </c:strCache>
            </c:strRef>
          </c:cat>
          <c:val>
            <c:numRef>
              <c:f>Sheet1!$B$51:$B$56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Sheet1!$C$50</c:f>
              <c:strCache>
                <c:ptCount val="1"/>
                <c:pt idx="0">
                  <c:v>PhD</c:v>
                </c:pt>
              </c:strCache>
            </c:strRef>
          </c:tx>
          <c:cat>
            <c:strRef>
              <c:f>Sheet1!$A$51:$A$56</c:f>
              <c:strCache>
                <c:ptCount val="6"/>
                <c:pt idx="0">
                  <c:v>2005/06</c:v>
                </c:pt>
                <c:pt idx="1">
                  <c:v>2007/08</c:v>
                </c:pt>
                <c:pt idx="2">
                  <c:v>2008/09</c:v>
                </c:pt>
                <c:pt idx="3">
                  <c:v>2009/10</c:v>
                </c:pt>
                <c:pt idx="4">
                  <c:v>2010/11</c:v>
                </c:pt>
                <c:pt idx="5">
                  <c:v>2011/12</c:v>
                </c:pt>
              </c:strCache>
            </c:strRef>
          </c:cat>
          <c:val>
            <c:numRef>
              <c:f>Sheet1!$C$51:$C$56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axId val="48621056"/>
        <c:axId val="48622592"/>
      </c:barChart>
      <c:catAx>
        <c:axId val="48621056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 b="1">
                <a:solidFill>
                  <a:schemeClr val="tx2"/>
                </a:solidFill>
              </a:defRPr>
            </a:pPr>
            <a:endParaRPr lang="de-DE"/>
          </a:p>
        </c:txPr>
        <c:crossAx val="48622592"/>
        <c:crosses val="autoZero"/>
        <c:auto val="1"/>
        <c:lblAlgn val="ctr"/>
        <c:lblOffset val="100"/>
      </c:catAx>
      <c:valAx>
        <c:axId val="48622592"/>
        <c:scaling>
          <c:orientation val="minMax"/>
          <c:max val="5"/>
        </c:scaling>
        <c:axPos val="b"/>
        <c:majorGridlines/>
        <c:numFmt formatCode="General" sourceLinked="1"/>
        <c:tickLblPos val="nextTo"/>
        <c:crossAx val="48621056"/>
        <c:crosses val="autoZero"/>
        <c:crossBetween val="between"/>
        <c:majorUnit val="1"/>
      </c:valAx>
    </c:plotArea>
    <c:legend>
      <c:legendPos val="r"/>
      <c:layout/>
      <c:txPr>
        <a:bodyPr/>
        <a:lstStyle/>
        <a:p>
          <a:pPr>
            <a:defRPr sz="2000">
              <a:solidFill>
                <a:schemeClr val="tx2"/>
              </a:solidFill>
            </a:defRPr>
          </a:pPr>
          <a:endParaRPr lang="de-DE"/>
        </a:p>
      </c:txPr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</cdr:x>
      <cdr:y>0.54281</cdr:y>
    </cdr:from>
    <cdr:to>
      <cdr:x>1</cdr:x>
      <cdr:y>0.6979</cdr:y>
    </cdr:to>
    <cdr:sp macro="" textlink="">
      <cdr:nvSpPr>
        <cdr:cNvPr id="4" name="Textfeld 3"/>
        <cdr:cNvSpPr txBox="1"/>
      </cdr:nvSpPr>
      <cdr:spPr>
        <a:xfrm xmlns:a="http://schemas.openxmlformats.org/drawingml/2006/main">
          <a:off x="6858000" y="2133600"/>
          <a:ext cx="7620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100" dirty="0" smtClean="0"/>
            <a:t>   </a:t>
          </a:r>
          <a:r>
            <a:rPr lang="en-GB" sz="2000" dirty="0" smtClean="0">
              <a:solidFill>
                <a:schemeClr val="tx2"/>
              </a:solidFill>
            </a:rPr>
            <a:t>PhD </a:t>
          </a:r>
          <a:endParaRPr lang="en-GB" sz="2000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0.91</cdr:x>
      <cdr:y>0.58158</cdr:y>
    </cdr:from>
    <cdr:to>
      <cdr:x>0.92</cdr:x>
      <cdr:y>0.62036</cdr:y>
    </cdr:to>
    <cdr:sp macro="" textlink="">
      <cdr:nvSpPr>
        <cdr:cNvPr id="6" name="Rechteck 5"/>
        <cdr:cNvSpPr/>
      </cdr:nvSpPr>
      <cdr:spPr>
        <a:xfrm xmlns:a="http://schemas.openxmlformats.org/drawingml/2006/main">
          <a:off x="6934200" y="2286000"/>
          <a:ext cx="76200" cy="1524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/>
        </a:solidFill>
        <a:ln xmlns:a="http://schemas.openxmlformats.org/drawingml/2006/main">
          <a:solidFill>
            <a:schemeClr val="tx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0.9</cdr:x>
      <cdr:y>0.31018</cdr:y>
    </cdr:from>
    <cdr:to>
      <cdr:x>1</cdr:x>
      <cdr:y>0.40711</cdr:y>
    </cdr:to>
    <cdr:sp macro="" textlink="">
      <cdr:nvSpPr>
        <cdr:cNvPr id="7" name="Textfeld 6"/>
        <cdr:cNvSpPr txBox="1"/>
      </cdr:nvSpPr>
      <cdr:spPr>
        <a:xfrm xmlns:a="http://schemas.openxmlformats.org/drawingml/2006/main">
          <a:off x="6858000" y="1219200"/>
          <a:ext cx="762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0.88</cdr:x>
      <cdr:y>0.25202</cdr:y>
    </cdr:from>
    <cdr:to>
      <cdr:x>1</cdr:x>
      <cdr:y>0.40711</cdr:y>
    </cdr:to>
    <cdr:sp macro="" textlink="">
      <cdr:nvSpPr>
        <cdr:cNvPr id="8" name="Textfeld 7"/>
        <cdr:cNvSpPr txBox="1"/>
      </cdr:nvSpPr>
      <cdr:spPr>
        <a:xfrm xmlns:a="http://schemas.openxmlformats.org/drawingml/2006/main">
          <a:off x="6705600" y="990600"/>
          <a:ext cx="914400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0.78448</cdr:x>
      <cdr:y>0</cdr:y>
    </cdr:from>
    <cdr:to>
      <cdr:x>1</cdr:x>
      <cdr:y>0.32996</cdr:y>
    </cdr:to>
    <cdr:sp macro="" textlink="">
      <cdr:nvSpPr>
        <cdr:cNvPr id="2" name="Abgerundete rechteckige Legende 1"/>
        <cdr:cNvSpPr/>
      </cdr:nvSpPr>
      <cdr:spPr>
        <a:xfrm xmlns:a="http://schemas.openxmlformats.org/drawingml/2006/main">
          <a:off x="6934200" y="0"/>
          <a:ext cx="1905000" cy="1447800"/>
        </a:xfrm>
        <a:prstGeom xmlns:a="http://schemas.openxmlformats.org/drawingml/2006/main" prst="wedgeRoundRectCallout">
          <a:avLst>
            <a:gd name="adj1" fmla="val -72208"/>
            <a:gd name="adj2" fmla="val 73259"/>
            <a:gd name="adj3" fmla="val 16667"/>
          </a:avLst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en-GB" sz="1900" b="1" dirty="0" smtClean="0"/>
            <a:t>2010: official launch of EHEA</a:t>
          </a:r>
          <a:endParaRPr lang="en-GB" sz="19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663" cy="49212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3488" y="1"/>
            <a:ext cx="2887662" cy="49212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9D8D47B4-9CD1-419A-AC93-670D981A8643}" type="datetimeFigureOut">
              <a:rPr lang="en-GB" smtClean="0"/>
              <a:pPr/>
              <a:t>02/07/2012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39264"/>
            <a:ext cx="2887663" cy="49212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3488" y="9339264"/>
            <a:ext cx="2887662" cy="49212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11062C49-1BFE-4106-B977-F62394B7E5F0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7186" cy="491649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4011" y="1"/>
            <a:ext cx="2887186" cy="491649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2B9E012F-1344-4D7E-9F01-2DD90F74F2A4}" type="datetimeFigureOut">
              <a:rPr lang="de-AT" smtClean="0"/>
              <a:pPr/>
              <a:t>02.07.2012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74713" y="738188"/>
            <a:ext cx="4914900" cy="3686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274" y="4670664"/>
            <a:ext cx="5330190" cy="4424839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339620"/>
            <a:ext cx="2887186" cy="491649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4011" y="9339620"/>
            <a:ext cx="2887186" cy="491649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9B016180-32C8-47AB-A837-D62209CFC1DB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1589967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14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1</a:t>
            </a:fld>
            <a:endParaRPr lang="de-A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err="1" smtClean="0"/>
              <a:t>When</a:t>
            </a:r>
            <a:r>
              <a:rPr lang="de-AT" dirty="0" smtClean="0"/>
              <a:t> I </a:t>
            </a:r>
            <a:r>
              <a:rPr lang="de-AT" dirty="0" err="1" smtClean="0"/>
              <a:t>analysed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admission</a:t>
            </a:r>
            <a:r>
              <a:rPr lang="de-AT" dirty="0" smtClean="0"/>
              <a:t> </a:t>
            </a:r>
            <a:r>
              <a:rPr lang="de-AT" dirty="0" err="1" smtClean="0"/>
              <a:t>policies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all English-medium </a:t>
            </a:r>
            <a:r>
              <a:rPr lang="de-AT" dirty="0" err="1" smtClean="0"/>
              <a:t>programmes</a:t>
            </a:r>
            <a:r>
              <a:rPr lang="de-AT" dirty="0" smtClean="0"/>
              <a:t> </a:t>
            </a:r>
            <a:r>
              <a:rPr lang="de-AT" dirty="0" err="1" smtClean="0"/>
              <a:t>at</a:t>
            </a:r>
            <a:r>
              <a:rPr lang="de-AT" dirty="0" smtClean="0"/>
              <a:t> Austrian </a:t>
            </a:r>
            <a:r>
              <a:rPr lang="de-AT" dirty="0" err="1" smtClean="0"/>
              <a:t>business</a:t>
            </a:r>
            <a:r>
              <a:rPr lang="de-AT" dirty="0" smtClean="0"/>
              <a:t> </a:t>
            </a:r>
            <a:r>
              <a:rPr lang="de-AT" dirty="0" err="1" smtClean="0"/>
              <a:t>faculties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I </a:t>
            </a:r>
            <a:r>
              <a:rPr lang="de-AT" dirty="0" err="1" smtClean="0"/>
              <a:t>found</a:t>
            </a:r>
            <a:r>
              <a:rPr lang="de-AT" dirty="0" smtClean="0"/>
              <a:t> </a:t>
            </a:r>
            <a:r>
              <a:rPr lang="de-AT" dirty="0" err="1" smtClean="0"/>
              <a:t>that</a:t>
            </a:r>
            <a:r>
              <a:rPr lang="de-AT" dirty="0" smtClean="0"/>
              <a:t> </a:t>
            </a:r>
            <a:r>
              <a:rPr lang="en-GB" dirty="0" smtClean="0"/>
              <a:t>for about 11% of the programmes IELTS or TOEFL certificates are </a:t>
            </a:r>
            <a:r>
              <a:rPr lang="en-GB" b="1" dirty="0" smtClean="0"/>
              <a:t>only mandatory for students from outside the European Economic Area</a:t>
            </a:r>
            <a:r>
              <a:rPr lang="en-GB" dirty="0" smtClean="0"/>
              <a:t>. </a:t>
            </a:r>
          </a:p>
          <a:p>
            <a:endParaRPr lang="de-AT" dirty="0" smtClean="0"/>
          </a:p>
          <a:p>
            <a:r>
              <a:rPr lang="en-GB" dirty="0" smtClean="0"/>
              <a:t>This reflects the common assumption that </a:t>
            </a:r>
            <a:r>
              <a:rPr lang="en-GB" b="1" dirty="0" smtClean="0"/>
              <a:t>students from EU or EAA states possess the necessary English language skills to cope with </a:t>
            </a:r>
            <a:r>
              <a:rPr lang="en-GB" dirty="0" smtClean="0"/>
              <a:t>the demands of </a:t>
            </a:r>
            <a:r>
              <a:rPr lang="en-GB" b="1" dirty="0" smtClean="0"/>
              <a:t>English-medium instruction.</a:t>
            </a:r>
          </a:p>
          <a:p>
            <a:endParaRPr lang="de-AT" dirty="0" smtClean="0"/>
          </a:p>
          <a:p>
            <a:r>
              <a:rPr lang="en-GB" dirty="0" smtClean="0"/>
              <a:t>However, </a:t>
            </a:r>
            <a:r>
              <a:rPr lang="en-GB" b="1" dirty="0" err="1" smtClean="0"/>
              <a:t>Hellekjaer</a:t>
            </a:r>
            <a:r>
              <a:rPr lang="en-GB" b="1" dirty="0" smtClean="0"/>
              <a:t> compared the lecture comprehension of Norwegian and exchange students</a:t>
            </a:r>
            <a:r>
              <a:rPr lang="en-GB" dirty="0" smtClean="0"/>
              <a:t> and found that both groups were experiencing difficulties in English-medium lectures. </a:t>
            </a:r>
          </a:p>
          <a:p>
            <a:r>
              <a:rPr lang="en-GB" dirty="0" smtClean="0"/>
              <a:t> </a:t>
            </a:r>
            <a:endParaRPr lang="de-AT" dirty="0" smtClean="0"/>
          </a:p>
          <a:p>
            <a:r>
              <a:rPr lang="en-GB" b="1" dirty="0" smtClean="0"/>
              <a:t>In a related study he found that two-thirds of Norwegian students did not reach band 6</a:t>
            </a:r>
            <a:r>
              <a:rPr lang="en-GB" dirty="0" smtClean="0"/>
              <a:t> of the IELTS academic reading module. </a:t>
            </a:r>
          </a:p>
          <a:p>
            <a:endParaRPr lang="de-AT" dirty="0" smtClean="0"/>
          </a:p>
          <a:p>
            <a:r>
              <a:rPr lang="en-GB" dirty="0" smtClean="0"/>
              <a:t>You might recall that the </a:t>
            </a:r>
            <a:r>
              <a:rPr lang="en-GB" b="1" dirty="0" smtClean="0"/>
              <a:t>minimum IELTS score required for nearly 80% of EMPs at Austrian business faculties is 7</a:t>
            </a:r>
            <a:r>
              <a:rPr lang="en-GB" dirty="0" smtClean="0"/>
              <a:t>. </a:t>
            </a:r>
          </a:p>
          <a:p>
            <a:endParaRPr lang="de-AT" dirty="0" smtClean="0"/>
          </a:p>
          <a:p>
            <a:r>
              <a:rPr lang="en-GB" b="1" dirty="0" smtClean="0"/>
              <a:t>Norwegian students enjoy a reputation for their fluency in English</a:t>
            </a:r>
          </a:p>
          <a:p>
            <a:endParaRPr lang="en-GB" b="1" dirty="0" smtClean="0"/>
          </a:p>
          <a:p>
            <a:r>
              <a:rPr lang="en-GB" dirty="0" smtClean="0"/>
              <a:t>The results indicate that</a:t>
            </a:r>
            <a:r>
              <a:rPr lang="en-GB" b="1" dirty="0" smtClean="0"/>
              <a:t> it might be necessary to test all applicants' English skills, including those of domestic students. </a:t>
            </a:r>
            <a:endParaRPr lang="de-AT" dirty="0" smtClean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16180-32C8-47AB-A837-D62209CFC1DB}" type="slidenum">
              <a:rPr lang="de-AT" smtClean="0"/>
              <a:pPr/>
              <a:t>10</a:t>
            </a:fld>
            <a:endParaRPr lang="de-A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chemeClr val="tx1"/>
                </a:solidFill>
              </a:rPr>
              <a:t>So </a:t>
            </a:r>
            <a:r>
              <a:rPr lang="de-DE" dirty="0" err="1" smtClean="0">
                <a:solidFill>
                  <a:schemeClr val="tx1"/>
                </a:solidFill>
              </a:rPr>
              <a:t>to</a:t>
            </a:r>
            <a:r>
              <a:rPr lang="de-DE" baseline="0" dirty="0" smtClean="0">
                <a:solidFill>
                  <a:schemeClr val="tx1"/>
                </a:solidFill>
              </a:rPr>
              <a:t> </a:t>
            </a:r>
            <a:r>
              <a:rPr lang="de-DE" baseline="0" dirty="0" err="1" smtClean="0">
                <a:solidFill>
                  <a:schemeClr val="tx1"/>
                </a:solidFill>
              </a:rPr>
              <a:t>conclude</a:t>
            </a:r>
            <a:endParaRPr lang="de-DE" baseline="0" dirty="0" smtClean="0">
              <a:solidFill>
                <a:schemeClr val="tx1"/>
              </a:solidFill>
            </a:endParaRPr>
          </a:p>
          <a:p>
            <a:endParaRPr lang="de-DE" baseline="0" dirty="0" smtClean="0">
              <a:solidFill>
                <a:schemeClr val="tx1"/>
              </a:solidFill>
            </a:endParaRPr>
          </a:p>
          <a:p>
            <a:r>
              <a:rPr lang="de-DE" baseline="0" dirty="0" smtClean="0">
                <a:solidFill>
                  <a:schemeClr val="tx1"/>
                </a:solidFill>
              </a:rPr>
              <a:t>The </a:t>
            </a:r>
            <a:r>
              <a:rPr lang="de-DE" baseline="0" dirty="0" err="1" smtClean="0">
                <a:solidFill>
                  <a:schemeClr val="tx1"/>
                </a:solidFill>
              </a:rPr>
              <a:t>first</a:t>
            </a:r>
            <a:r>
              <a:rPr lang="de-DE" baseline="0" dirty="0" smtClean="0">
                <a:solidFill>
                  <a:schemeClr val="tx1"/>
                </a:solidFill>
              </a:rPr>
              <a:t> </a:t>
            </a:r>
            <a:r>
              <a:rPr lang="de-DE" baseline="0" dirty="0" err="1" smtClean="0">
                <a:solidFill>
                  <a:schemeClr val="tx1"/>
                </a:solidFill>
              </a:rPr>
              <a:t>findings</a:t>
            </a:r>
            <a:r>
              <a:rPr lang="de-DE" baseline="0" dirty="0" smtClean="0">
                <a:solidFill>
                  <a:schemeClr val="tx1"/>
                </a:solidFill>
              </a:rPr>
              <a:t> </a:t>
            </a:r>
            <a:r>
              <a:rPr lang="de-DE" baseline="0" dirty="0" err="1" smtClean="0">
                <a:solidFill>
                  <a:schemeClr val="tx1"/>
                </a:solidFill>
              </a:rPr>
              <a:t>of</a:t>
            </a:r>
            <a:r>
              <a:rPr lang="de-DE" baseline="0" dirty="0" smtClean="0">
                <a:solidFill>
                  <a:schemeClr val="tx1"/>
                </a:solidFill>
              </a:rPr>
              <a:t> </a:t>
            </a:r>
            <a:r>
              <a:rPr lang="de-DE" baseline="0" dirty="0" err="1" smtClean="0">
                <a:solidFill>
                  <a:schemeClr val="tx1"/>
                </a:solidFill>
              </a:rPr>
              <a:t>my</a:t>
            </a:r>
            <a:r>
              <a:rPr lang="de-DE" baseline="0" dirty="0" smtClean="0">
                <a:solidFill>
                  <a:schemeClr val="tx1"/>
                </a:solidFill>
              </a:rPr>
              <a:t> </a:t>
            </a:r>
            <a:r>
              <a:rPr lang="de-DE" baseline="0" dirty="0" err="1" smtClean="0">
                <a:solidFill>
                  <a:schemeClr val="tx1"/>
                </a:solidFill>
              </a:rPr>
              <a:t>study</a:t>
            </a:r>
            <a:r>
              <a:rPr lang="de-DE" baseline="0" dirty="0" smtClean="0">
                <a:solidFill>
                  <a:schemeClr val="tx1"/>
                </a:solidFill>
              </a:rPr>
              <a:t> </a:t>
            </a:r>
            <a:r>
              <a:rPr lang="de-DE" baseline="0" dirty="0" err="1" smtClean="0">
                <a:solidFill>
                  <a:schemeClr val="tx1"/>
                </a:solidFill>
              </a:rPr>
              <a:t>indicate</a:t>
            </a:r>
            <a:r>
              <a:rPr lang="de-DE" baseline="0" dirty="0" smtClean="0">
                <a:solidFill>
                  <a:schemeClr val="tx1"/>
                </a:solidFill>
              </a:rPr>
              <a:t> </a:t>
            </a:r>
            <a:r>
              <a:rPr lang="de-DE" baseline="0" dirty="0" err="1" smtClean="0">
                <a:solidFill>
                  <a:schemeClr val="tx1"/>
                </a:solidFill>
              </a:rPr>
              <a:t>that</a:t>
            </a:r>
            <a:r>
              <a:rPr lang="de-DE" baseline="0" dirty="0" smtClean="0">
                <a:solidFill>
                  <a:schemeClr val="tx1"/>
                </a:solidFill>
              </a:rPr>
              <a:t> </a:t>
            </a:r>
            <a:r>
              <a:rPr lang="de-DE" baseline="0" dirty="0" err="1" smtClean="0">
                <a:solidFill>
                  <a:schemeClr val="tx1"/>
                </a:solidFill>
              </a:rPr>
              <a:t>universities</a:t>
            </a:r>
            <a:r>
              <a:rPr lang="de-DE" baseline="0" dirty="0" smtClean="0">
                <a:solidFill>
                  <a:schemeClr val="tx1"/>
                </a:solidFill>
              </a:rPr>
              <a:t> </a:t>
            </a:r>
            <a:r>
              <a:rPr lang="de-DE" baseline="0" dirty="0" err="1" smtClean="0">
                <a:solidFill>
                  <a:schemeClr val="tx1"/>
                </a:solidFill>
              </a:rPr>
              <a:t>should</a:t>
            </a:r>
            <a:endParaRPr lang="de-DE" baseline="0" dirty="0" smtClean="0">
              <a:solidFill>
                <a:schemeClr val="tx1"/>
              </a:solidFill>
            </a:endParaRPr>
          </a:p>
          <a:p>
            <a:endParaRPr lang="de-DE" baseline="0" dirty="0" smtClean="0">
              <a:solidFill>
                <a:schemeClr val="tx1"/>
              </a:solidFill>
            </a:endParaRPr>
          </a:p>
          <a:p>
            <a:pPr marL="457159" indent="-457159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consider</a:t>
            </a:r>
            <a:r>
              <a:rPr lang="en-GB" b="1" dirty="0" smtClean="0">
                <a:solidFill>
                  <a:schemeClr val="tx1"/>
                </a:solidFill>
                <a:sym typeface="Wingdings" pitchFamily="2" charset="2"/>
              </a:rPr>
              <a:t> testing teaching staff’s English </a:t>
            </a: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proficiency</a:t>
            </a:r>
          </a:p>
          <a:p>
            <a:pPr marL="457159" indent="-457159"/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	 voluntary</a:t>
            </a:r>
            <a:endParaRPr lang="en-GB" baseline="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159" indent="-457159"/>
            <a:r>
              <a:rPr lang="en-GB" baseline="0" dirty="0" smtClean="0">
                <a:solidFill>
                  <a:schemeClr val="tx1"/>
                </a:solidFill>
                <a:sym typeface="Wingdings" pitchFamily="2" charset="2"/>
              </a:rPr>
              <a:t>	 basis for further training</a:t>
            </a:r>
            <a:endParaRPr lang="en-GB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159" indent="-457159">
              <a:buFont typeface="Arial" charset="0"/>
              <a:buChar char="•"/>
            </a:pPr>
            <a:endParaRPr lang="en-GB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159" indent="-457159" defTabSz="914319">
              <a:buFont typeface="Arial" charset="0"/>
              <a:buChar char="•"/>
              <a:defRPr/>
            </a:pP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raise programme designers’ awareness for the </a:t>
            </a:r>
            <a:r>
              <a:rPr lang="en-GB" b="1" dirty="0" smtClean="0">
                <a:solidFill>
                  <a:schemeClr val="tx1"/>
                </a:solidFill>
                <a:sym typeface="Wingdings" pitchFamily="2" charset="2"/>
              </a:rPr>
              <a:t>ESP element in </a:t>
            </a:r>
            <a:r>
              <a:rPr lang="en-GB" b="1" dirty="0" smtClean="0">
                <a:solidFill>
                  <a:schemeClr val="tx1"/>
                </a:solidFill>
                <a:sym typeface="Wingdings" pitchFamily="2" charset="2"/>
              </a:rPr>
              <a:t>EMPs</a:t>
            </a:r>
          </a:p>
          <a:p>
            <a:pPr marL="457159" indent="-457159" defTabSz="914319">
              <a:defRPr/>
            </a:pPr>
            <a:endParaRPr lang="en-GB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159" indent="-457159" defTabSz="914319">
              <a:defRPr/>
            </a:pPr>
            <a:endParaRPr lang="en-GB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159" indent="-457159" defTabSz="901873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standardise</a:t>
            </a:r>
            <a:r>
              <a:rPr lang="en-GB" b="1" dirty="0" smtClean="0">
                <a:solidFill>
                  <a:schemeClr val="tx1"/>
                </a:solidFill>
                <a:sym typeface="Wingdings" pitchFamily="2" charset="2"/>
              </a:rPr>
              <a:t> entry requirements </a:t>
            </a: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but do not rely on them</a:t>
            </a:r>
          </a:p>
          <a:p>
            <a:pPr marL="457159" indent="-457159" defTabSz="901873"/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	 cannot</a:t>
            </a:r>
            <a:r>
              <a:rPr lang="en-GB" baseline="0" dirty="0" smtClean="0">
                <a:solidFill>
                  <a:schemeClr val="tx1"/>
                </a:solidFill>
                <a:sym typeface="Wingdings" pitchFamily="2" charset="2"/>
              </a:rPr>
              <a:t> assume that domestic students have sufficient English skills, standards vary within the country</a:t>
            </a:r>
            <a:endParaRPr lang="en-GB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159" indent="-457159" defTabSz="901873"/>
            <a:endParaRPr lang="en-GB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159" indent="-457159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develop</a:t>
            </a:r>
            <a:r>
              <a:rPr lang="en-GB" b="1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GB" b="1" dirty="0" smtClean="0">
                <a:solidFill>
                  <a:schemeClr val="tx1"/>
                </a:solidFill>
                <a:sym typeface="Wingdings" pitchFamily="2" charset="2"/>
              </a:rPr>
              <a:t>students’ discipline-specific English </a:t>
            </a:r>
            <a:r>
              <a:rPr lang="en-GB" b="1" dirty="0" smtClean="0">
                <a:solidFill>
                  <a:schemeClr val="tx1"/>
                </a:solidFill>
                <a:sym typeface="Wingdings" pitchFamily="2" charset="2"/>
              </a:rPr>
              <a:t>skills</a:t>
            </a:r>
          </a:p>
          <a:p>
            <a:pPr marL="908095" lvl="1" indent="-457159"/>
            <a:r>
              <a:rPr lang="en-GB" b="1" dirty="0" smtClean="0">
                <a:solidFill>
                  <a:schemeClr val="tx1"/>
                </a:solidFill>
                <a:sym typeface="Wingdings" pitchFamily="2" charset="2"/>
              </a:rPr>
              <a:t> Teach the</a:t>
            </a:r>
            <a:r>
              <a:rPr lang="en-GB" b="1" baseline="0" dirty="0" smtClean="0">
                <a:solidFill>
                  <a:schemeClr val="tx1"/>
                </a:solidFill>
                <a:sym typeface="Wingdings" pitchFamily="2" charset="2"/>
              </a:rPr>
              <a:t> language of the discipline</a:t>
            </a:r>
            <a:endParaRPr lang="en-GB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159" indent="-457159">
              <a:buFont typeface="Arial" charset="0"/>
              <a:buChar char="•"/>
            </a:pPr>
            <a:endParaRPr lang="en-GB" b="1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159" indent="-457159">
              <a:buFont typeface="Arial" charset="0"/>
              <a:buChar char="•"/>
            </a:pP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If there is a language</a:t>
            </a:r>
            <a:r>
              <a:rPr lang="en-GB" baseline="0" dirty="0" smtClean="0">
                <a:solidFill>
                  <a:schemeClr val="tx1"/>
                </a:solidFill>
                <a:sym typeface="Wingdings" pitchFamily="2" charset="2"/>
              </a:rPr>
              <a:t> department in the institution:</a:t>
            </a:r>
          </a:p>
          <a:p>
            <a:pPr marL="457159" indent="-457159"/>
            <a:r>
              <a:rPr lang="en-GB" baseline="0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strive </a:t>
            </a: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for </a:t>
            </a:r>
            <a:r>
              <a:rPr lang="en-GB" b="1" dirty="0" smtClean="0">
                <a:solidFill>
                  <a:schemeClr val="tx1"/>
                </a:solidFill>
                <a:sym typeface="Wingdings" pitchFamily="2" charset="2"/>
              </a:rPr>
              <a:t>more collaboration</a:t>
            </a:r>
            <a:r>
              <a:rPr lang="en-GB" dirty="0" smtClean="0">
                <a:solidFill>
                  <a:schemeClr val="tx1"/>
                </a:solidFill>
                <a:sym typeface="Wingdings" pitchFamily="2" charset="2"/>
              </a:rPr>
              <a:t> between language &amp; subject specialists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16180-32C8-47AB-A837-D62209CFC1DB}" type="slidenum">
              <a:rPr lang="de-AT" smtClean="0"/>
              <a:pPr/>
              <a:t>11</a:t>
            </a:fld>
            <a:endParaRPr lang="de-A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FB593-90D8-42EF-B042-3F5628C06FFC}" type="slidenum">
              <a:rPr lang="de-AT" smtClean="0"/>
              <a:pPr/>
              <a:t>12</a:t>
            </a:fld>
            <a:endParaRPr lang="de-AT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16180-32C8-47AB-A837-D62209CFC1DB}" type="slidenum">
              <a:rPr lang="de-AT" smtClean="0"/>
              <a:pPr/>
              <a:t>13</a:t>
            </a:fld>
            <a:endParaRPr lang="de-AT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Study profoundly influenced by the work of </a:t>
            </a:r>
            <a:r>
              <a:rPr lang="en-GB" b="1" dirty="0" err="1" smtClean="0"/>
              <a:t>Wächter</a:t>
            </a:r>
            <a:r>
              <a:rPr lang="en-GB" b="1" dirty="0" smtClean="0"/>
              <a:t> and </a:t>
            </a:r>
            <a:r>
              <a:rPr lang="en-GB" b="1" dirty="0" err="1" smtClean="0"/>
              <a:t>Maiworm</a:t>
            </a:r>
            <a:r>
              <a:rPr lang="en-GB" dirty="0" smtClean="0"/>
              <a:t>, who conducted two large-scale studies on the spread of English-taught degree programmes in all disciplines at European higher education institutions. </a:t>
            </a:r>
          </a:p>
          <a:p>
            <a:r>
              <a:rPr lang="en-GB" dirty="0" smtClean="0"/>
              <a:t>research questions are largely based on their work and therefore most of the topics explored in the status quo survey and the interviews were triggered by their results. </a:t>
            </a:r>
            <a:endParaRPr lang="de-AT" dirty="0" smtClean="0"/>
          </a:p>
          <a:p>
            <a:r>
              <a:rPr lang="en-GB" b="1" dirty="0" smtClean="0"/>
              <a:t>Bob Wilkinson's publications were a major inspiration</a:t>
            </a:r>
            <a:r>
              <a:rPr lang="en-GB" dirty="0" smtClean="0"/>
              <a:t>, especially his examples of good practice and potential pitfalls drawn from over 25 years of English-medium education at Maastricht University. </a:t>
            </a:r>
          </a:p>
          <a:p>
            <a:r>
              <a:rPr lang="en-GB" dirty="0" smtClean="0"/>
              <a:t>ICLHE &amp; </a:t>
            </a:r>
            <a:r>
              <a:rPr lang="en-GB" b="1" dirty="0" smtClean="0"/>
              <a:t>impact of the language of instruction on content teachers</a:t>
            </a:r>
            <a:r>
              <a:rPr lang="en-GB" dirty="0" smtClean="0"/>
              <a:t> particularly for the interviews</a:t>
            </a:r>
            <a:endParaRPr lang="de-AT" dirty="0" smtClean="0"/>
          </a:p>
          <a:p>
            <a:r>
              <a:rPr lang="en-GB" dirty="0" smtClean="0"/>
              <a:t>Course description analysis, </a:t>
            </a:r>
            <a:r>
              <a:rPr lang="en-GB" b="1" dirty="0" err="1" smtClean="0"/>
              <a:t>Räisänen's</a:t>
            </a:r>
            <a:r>
              <a:rPr lang="en-GB" b="1" dirty="0" smtClean="0"/>
              <a:t> and </a:t>
            </a:r>
            <a:r>
              <a:rPr lang="en-GB" b="1" dirty="0" err="1" smtClean="0"/>
              <a:t>Fortanet-Gómez</a:t>
            </a:r>
            <a:r>
              <a:rPr lang="en-GB" b="1" dirty="0" smtClean="0"/>
              <a:t>' survey on ESP practices</a:t>
            </a:r>
            <a:r>
              <a:rPr lang="en-GB" dirty="0" smtClean="0"/>
              <a:t> at universities in 8 European countries was also influential.</a:t>
            </a:r>
            <a:endParaRPr lang="de-AT" dirty="0" smtClean="0"/>
          </a:p>
          <a:p>
            <a:r>
              <a:rPr lang="en-GB" b="1" dirty="0" err="1" smtClean="0"/>
              <a:t>Greere</a:t>
            </a:r>
            <a:r>
              <a:rPr lang="en-GB" b="1" dirty="0" smtClean="0"/>
              <a:t> &amp; Räsänen's conceptual considerations</a:t>
            </a:r>
            <a:r>
              <a:rPr lang="en-GB" dirty="0" smtClean="0"/>
              <a:t> regarding the different types of English-medium teaching in higher education.</a:t>
            </a:r>
            <a:endParaRPr lang="de-AT" dirty="0" smtClean="0"/>
          </a:p>
          <a:p>
            <a:r>
              <a:rPr lang="en-GB" b="1" dirty="0" err="1" smtClean="0"/>
              <a:t>Hellekjaer's</a:t>
            </a:r>
            <a:r>
              <a:rPr lang="en-GB" b="1" dirty="0" smtClean="0"/>
              <a:t>, </a:t>
            </a:r>
            <a:r>
              <a:rPr lang="en-GB" b="1" dirty="0" err="1" smtClean="0"/>
              <a:t>Klaassen's</a:t>
            </a:r>
            <a:r>
              <a:rPr lang="en-GB" b="1" dirty="0" smtClean="0"/>
              <a:t> &amp; Kling &amp; </a:t>
            </a:r>
            <a:r>
              <a:rPr lang="en-GB" b="1" dirty="0" err="1" smtClean="0"/>
              <a:t>Staehr's</a:t>
            </a:r>
            <a:r>
              <a:rPr lang="en-GB" b="1" dirty="0" smtClean="0"/>
              <a:t> </a:t>
            </a:r>
            <a:r>
              <a:rPr lang="en-GB" dirty="0" smtClean="0"/>
              <a:t>studies regarding the English proficiency of staff and students in English-medium settings were also eye opening and triggered several interview questions.</a:t>
            </a:r>
            <a:endParaRPr lang="de-AT" dirty="0" smtClean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16180-32C8-47AB-A837-D62209CFC1DB}" type="slidenum">
              <a:rPr lang="de-AT" smtClean="0"/>
              <a:pPr/>
              <a:t>14</a:t>
            </a:fld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Research</a:t>
            </a:r>
            <a:r>
              <a:rPr lang="en-GB" b="1" baseline="0" dirty="0" smtClean="0"/>
              <a:t> design: project has 3 phases of data collection</a:t>
            </a:r>
          </a:p>
          <a:p>
            <a:endParaRPr lang="en-GB" sz="500" b="1" dirty="0" smtClean="0"/>
          </a:p>
          <a:p>
            <a:r>
              <a:rPr lang="en-GB" b="1" baseline="0" dirty="0" smtClean="0"/>
              <a:t>1</a:t>
            </a:r>
            <a:r>
              <a:rPr lang="en-GB" b="1" baseline="30000" dirty="0" smtClean="0"/>
              <a:t>st</a:t>
            </a:r>
            <a:r>
              <a:rPr lang="en-GB" b="1" baseline="0" dirty="0" smtClean="0"/>
              <a:t> phase: status quo survey</a:t>
            </a:r>
            <a:r>
              <a:rPr lang="en-GB" baseline="0" dirty="0" smtClean="0"/>
              <a:t>, determine </a:t>
            </a:r>
            <a:r>
              <a:rPr lang="en-GB" b="1" baseline="0" dirty="0" smtClean="0"/>
              <a:t>exact number </a:t>
            </a:r>
            <a:r>
              <a:rPr lang="en-GB" baseline="0" dirty="0" smtClean="0"/>
              <a:t>of EMPs &amp; overall </a:t>
            </a:r>
            <a:r>
              <a:rPr lang="en-GB" b="1" baseline="0" dirty="0" smtClean="0"/>
              <a:t>distribution pattern</a:t>
            </a:r>
            <a:r>
              <a:rPr lang="en-GB" baseline="0" dirty="0" smtClean="0"/>
              <a:t>: which degrees taught at which institutions</a:t>
            </a:r>
          </a:p>
          <a:p>
            <a:r>
              <a:rPr lang="en-GB" baseline="0" dirty="0" smtClean="0"/>
              <a:t>Also: </a:t>
            </a:r>
            <a:r>
              <a:rPr lang="en-GB" b="1" baseline="0" dirty="0" smtClean="0"/>
              <a:t>entry requirements </a:t>
            </a:r>
            <a:r>
              <a:rPr lang="en-GB" baseline="0" dirty="0" smtClean="0"/>
              <a:t>for each </a:t>
            </a:r>
            <a:r>
              <a:rPr lang="en-GB" baseline="0" dirty="0" smtClean="0"/>
              <a:t>programme</a:t>
            </a:r>
            <a:endParaRPr lang="en-GB" baseline="0" dirty="0" smtClean="0"/>
          </a:p>
          <a:p>
            <a:endParaRPr lang="en-GB" sz="500" dirty="0" smtClean="0"/>
          </a:p>
          <a:p>
            <a:r>
              <a:rPr lang="en-GB" b="1" baseline="0" dirty="0" smtClean="0"/>
              <a:t>2</a:t>
            </a:r>
            <a:r>
              <a:rPr lang="en-GB" b="1" baseline="30000" dirty="0" smtClean="0"/>
              <a:t>nd</a:t>
            </a:r>
            <a:r>
              <a:rPr lang="en-GB" b="1" baseline="0" dirty="0" smtClean="0"/>
              <a:t> phase: course description analysis </a:t>
            </a:r>
            <a:r>
              <a:rPr lang="en-GB" baseline="0" dirty="0" smtClean="0"/>
              <a:t>of all MA programmes taught at WU; currently also analysing the course descriptions of PhD programmes</a:t>
            </a:r>
          </a:p>
          <a:p>
            <a:r>
              <a:rPr lang="en-GB" baseline="0" dirty="0" smtClean="0"/>
              <a:t>Here the aim was to reveal whether </a:t>
            </a:r>
            <a:r>
              <a:rPr lang="en-GB" b="1" baseline="0" dirty="0" smtClean="0"/>
              <a:t>language learning aims are explicitly mentioned in the course descriptions</a:t>
            </a:r>
            <a:r>
              <a:rPr lang="en-GB" baseline="0" dirty="0" smtClean="0"/>
              <a:t>. </a:t>
            </a:r>
          </a:p>
          <a:p>
            <a:r>
              <a:rPr lang="en-GB" baseline="0" dirty="0" smtClean="0"/>
              <a:t>And  I also wanted to </a:t>
            </a:r>
            <a:r>
              <a:rPr lang="en-GB" b="1" baseline="0" dirty="0" smtClean="0"/>
              <a:t>shed light on programme design </a:t>
            </a:r>
            <a:r>
              <a:rPr lang="en-GB" baseline="0" dirty="0" smtClean="0"/>
              <a:t>and see how high the </a:t>
            </a:r>
            <a:r>
              <a:rPr lang="en-GB" b="1" baseline="0" dirty="0" smtClean="0"/>
              <a:t>percentage of ESP classes and pre-sessional </a:t>
            </a:r>
            <a:r>
              <a:rPr lang="en-GB" baseline="0" dirty="0" smtClean="0"/>
              <a:t>courses is. </a:t>
            </a:r>
          </a:p>
          <a:p>
            <a:r>
              <a:rPr lang="en-GB" baseline="0" dirty="0" smtClean="0"/>
              <a:t>Pre-sessional </a:t>
            </a:r>
            <a:r>
              <a:rPr lang="en-GB" baseline="0" dirty="0" smtClean="0"/>
              <a:t>are </a:t>
            </a:r>
            <a:r>
              <a:rPr lang="en-GB" baseline="0" dirty="0" smtClean="0"/>
              <a:t>meant to prepare students for future content learning and are offered before students actually start the programme. </a:t>
            </a:r>
          </a:p>
          <a:p>
            <a:endParaRPr lang="en-GB" sz="500" dirty="0" smtClean="0"/>
          </a:p>
          <a:p>
            <a:r>
              <a:rPr lang="en-GB" b="1" baseline="0" dirty="0" smtClean="0"/>
              <a:t>Status quo survey &amp; course description analysis served as a basis for interviews programme </a:t>
            </a:r>
            <a:r>
              <a:rPr lang="en-GB" b="1" baseline="0" dirty="0" smtClean="0"/>
              <a:t>managers </a:t>
            </a:r>
            <a:r>
              <a:rPr lang="en-GB" baseline="0" dirty="0" smtClean="0"/>
              <a:t>of all English-medium programmes at WU. </a:t>
            </a:r>
          </a:p>
          <a:p>
            <a:r>
              <a:rPr lang="en-US" dirty="0" smtClean="0">
                <a:latin typeface="Arial"/>
              </a:rPr>
              <a:t>These interviews covered a wide range of topics, for instance </a:t>
            </a:r>
          </a:p>
          <a:p>
            <a:pPr>
              <a:buFont typeface="Wingdings"/>
              <a:buChar char="§"/>
            </a:pPr>
            <a:r>
              <a:rPr lang="en-GB" b="1" dirty="0" smtClean="0">
                <a:latin typeface="Times New Roman"/>
              </a:rPr>
              <a:t> organisational difficulties</a:t>
            </a:r>
            <a:r>
              <a:rPr lang="de-AT" b="1" dirty="0" smtClean="0">
                <a:latin typeface="Times New Roman"/>
              </a:rPr>
              <a:t> </a:t>
            </a:r>
          </a:p>
          <a:p>
            <a:pPr rtl="0">
              <a:buFont typeface="Wingdings"/>
              <a:buChar char="§"/>
            </a:pPr>
            <a:r>
              <a:rPr lang="en-US" b="1" dirty="0" smtClean="0">
                <a:latin typeface="Times New Roman"/>
              </a:rPr>
              <a:t> target groups &amp; recruitment of students &amp; marketing </a:t>
            </a:r>
            <a:r>
              <a:rPr lang="en-US" dirty="0" smtClean="0">
                <a:latin typeface="Times New Roman"/>
              </a:rPr>
              <a:t>issues</a:t>
            </a:r>
          </a:p>
          <a:p>
            <a:pPr rtl="0">
              <a:buFont typeface="Wingdings"/>
              <a:buChar char="§"/>
            </a:pPr>
            <a:r>
              <a:rPr lang="en-GB" b="1" dirty="0" smtClean="0">
                <a:latin typeface="Times New Roman"/>
              </a:rPr>
              <a:t> entry requirements</a:t>
            </a:r>
            <a:endParaRPr lang="de-AT" b="1" dirty="0" smtClean="0">
              <a:latin typeface="Times New Roman"/>
            </a:endParaRPr>
          </a:p>
          <a:p>
            <a:pPr rtl="0">
              <a:buFont typeface="Wingdings"/>
              <a:buChar char="§"/>
            </a:pPr>
            <a:r>
              <a:rPr lang="en-US" dirty="0" smtClean="0">
                <a:latin typeface="Times New Roman"/>
              </a:rPr>
              <a:t> and also some </a:t>
            </a:r>
            <a:r>
              <a:rPr lang="en-US" b="1" dirty="0" smtClean="0">
                <a:latin typeface="Times New Roman"/>
              </a:rPr>
              <a:t>delicate subjects such as the English language proficiency of the teaching staff</a:t>
            </a:r>
          </a:p>
          <a:p>
            <a:pPr rtl="0">
              <a:buFont typeface="Wingdings"/>
              <a:buChar char="§"/>
            </a:pPr>
            <a:r>
              <a:rPr lang="en-US" b="1" dirty="0" smtClean="0">
                <a:latin typeface="Times New Roman"/>
              </a:rPr>
              <a:t>collaboration </a:t>
            </a:r>
            <a:r>
              <a:rPr lang="en-US" b="1" dirty="0" smtClean="0">
                <a:latin typeface="Times New Roman"/>
              </a:rPr>
              <a:t>between discipline experts &amp; language specialists</a:t>
            </a:r>
          </a:p>
          <a:p>
            <a:pPr rtl="0">
              <a:buFont typeface="Wingdings"/>
              <a:buChar char="§"/>
            </a:pPr>
            <a:r>
              <a:rPr lang="en-US" b="1" dirty="0" smtClean="0">
                <a:latin typeface="Times New Roman"/>
              </a:rPr>
              <a:t> </a:t>
            </a:r>
            <a:r>
              <a:rPr lang="en-US" dirty="0" smtClean="0">
                <a:latin typeface="Times New Roman"/>
              </a:rPr>
              <a:t>or if there is </a:t>
            </a:r>
            <a:r>
              <a:rPr lang="en-US" b="1" dirty="0" smtClean="0">
                <a:latin typeface="Times New Roman"/>
              </a:rPr>
              <a:t>the need for language support classes for staff and </a:t>
            </a:r>
            <a:r>
              <a:rPr lang="en-US" b="1" dirty="0" smtClean="0">
                <a:latin typeface="Times New Roman"/>
              </a:rPr>
              <a:t>students</a:t>
            </a:r>
            <a:endParaRPr lang="en-US" b="1" dirty="0" smtClean="0">
              <a:latin typeface="Times New Roman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16180-32C8-47AB-A837-D62209CFC1DB}" type="slidenum">
              <a:rPr lang="de-AT" smtClean="0"/>
              <a:pPr/>
              <a:t>2</a:t>
            </a:fld>
            <a:endParaRPr lang="de-A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Before we have a look at the implications of English-medium programmes </a:t>
            </a:r>
            <a:r>
              <a:rPr lang="en-GB" b="1" dirty="0" smtClean="0">
                <a:sym typeface="Wingdings" pitchFamily="2" charset="2"/>
              </a:rPr>
              <a:t> macro data derived from the status quo survey</a:t>
            </a:r>
            <a:endParaRPr lang="en-GB" b="1" dirty="0" smtClean="0"/>
          </a:p>
          <a:p>
            <a:endParaRPr lang="en-GB" dirty="0" smtClean="0"/>
          </a:p>
          <a:p>
            <a:r>
              <a:rPr lang="en-GB" dirty="0" smtClean="0"/>
              <a:t>This bar chart shows the </a:t>
            </a:r>
            <a:r>
              <a:rPr lang="en-GB" b="1" dirty="0" smtClean="0"/>
              <a:t>overall distribution pattern</a:t>
            </a:r>
          </a:p>
          <a:p>
            <a:endParaRPr lang="en-GB" dirty="0" smtClean="0"/>
          </a:p>
          <a:p>
            <a:r>
              <a:rPr lang="en-GB" dirty="0" smtClean="0"/>
              <a:t>In the academic year of 2011/12, </a:t>
            </a:r>
            <a:r>
              <a:rPr lang="en-GB" b="1" dirty="0" smtClean="0"/>
              <a:t>26 English-medium degree programmes</a:t>
            </a:r>
            <a:r>
              <a:rPr lang="en-GB" dirty="0" smtClean="0"/>
              <a:t> were offered at Austrian business faculties. </a:t>
            </a:r>
            <a:endParaRPr lang="de-AT" dirty="0" smtClean="0"/>
          </a:p>
          <a:p>
            <a:r>
              <a:rPr lang="en-GB" dirty="0" smtClean="0"/>
              <a:t>EMPs can be found exclusively in the </a:t>
            </a:r>
            <a:r>
              <a:rPr lang="en-GB" b="1" dirty="0" smtClean="0"/>
              <a:t>second and third cycle of the degree structure</a:t>
            </a:r>
            <a:r>
              <a:rPr lang="en-GB" dirty="0" smtClean="0"/>
              <a:t>. </a:t>
            </a:r>
            <a:endParaRPr lang="de-AT" dirty="0" smtClean="0"/>
          </a:p>
          <a:p>
            <a:r>
              <a:rPr lang="en-GB" dirty="0" smtClean="0"/>
              <a:t> </a:t>
            </a:r>
            <a:endParaRPr lang="de-AT" dirty="0" smtClean="0"/>
          </a:p>
          <a:p>
            <a:r>
              <a:rPr lang="en-GB" dirty="0" smtClean="0"/>
              <a:t>15 master's programmes and 11 PhD programmes, </a:t>
            </a:r>
            <a:r>
              <a:rPr lang="en-GB" b="1" dirty="0" smtClean="0"/>
              <a:t>no bachelor's programmes</a:t>
            </a:r>
            <a:r>
              <a:rPr lang="en-GB" dirty="0" smtClean="0"/>
              <a:t> have yet been implemented. </a:t>
            </a:r>
            <a:endParaRPr lang="de-AT" dirty="0" smtClean="0"/>
          </a:p>
          <a:p>
            <a:r>
              <a:rPr lang="en-GB" dirty="0" smtClean="0"/>
              <a:t>striking : </a:t>
            </a:r>
            <a:r>
              <a:rPr lang="en-GB" b="1" dirty="0" smtClean="0"/>
              <a:t>42% of the EMPs are doctoral or PhD programmes</a:t>
            </a:r>
            <a:r>
              <a:rPr lang="en-GB" dirty="0" smtClean="0"/>
              <a:t>. </a:t>
            </a:r>
          </a:p>
          <a:p>
            <a:r>
              <a:rPr lang="en-GB" dirty="0" smtClean="0"/>
              <a:t>The fact that institutions are internationalising their third cycle programmes probably reflects their aim to be considered in </a:t>
            </a:r>
            <a:r>
              <a:rPr lang="en-GB" b="1" dirty="0" smtClean="0"/>
              <a:t>business school rankings</a:t>
            </a:r>
            <a:r>
              <a:rPr lang="en-GB" dirty="0" smtClean="0"/>
              <a:t> and consequently </a:t>
            </a:r>
            <a:r>
              <a:rPr lang="en-GB" b="1" dirty="0" smtClean="0"/>
              <a:t>boost the university's international reputation.</a:t>
            </a:r>
            <a:endParaRPr lang="de-AT" b="1" dirty="0" smtClean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16180-32C8-47AB-A837-D62209CFC1DB}" type="slidenum">
              <a:rPr lang="de-AT" smtClean="0"/>
              <a:pPr/>
              <a:t>3</a:t>
            </a:fld>
            <a:endParaRPr lang="de-A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implementation years</a:t>
            </a:r>
          </a:p>
          <a:p>
            <a:r>
              <a:rPr lang="en-GB" dirty="0" smtClean="0"/>
              <a:t>the most striking finding here is that </a:t>
            </a:r>
            <a:r>
              <a:rPr lang="en-GB" b="1" dirty="0" smtClean="0"/>
              <a:t>30% of all programmes which currently exist were implemented in the year of 2009/10</a:t>
            </a:r>
            <a:r>
              <a:rPr lang="en-GB" dirty="0" smtClean="0"/>
              <a:t>.</a:t>
            </a:r>
          </a:p>
          <a:p>
            <a:r>
              <a:rPr lang="en-GB" dirty="0" smtClean="0"/>
              <a:t>not a coincidence that the </a:t>
            </a:r>
            <a:r>
              <a:rPr lang="en-GB" b="1" dirty="0" smtClean="0"/>
              <a:t>year 2010 marked the official launch of the European Higher Education Area</a:t>
            </a:r>
            <a:r>
              <a:rPr lang="en-GB" dirty="0" smtClean="0"/>
              <a:t>. </a:t>
            </a:r>
          </a:p>
          <a:p>
            <a:endParaRPr lang="de-AT" dirty="0" smtClean="0"/>
          </a:p>
          <a:p>
            <a:r>
              <a:rPr lang="en-GB" dirty="0" smtClean="0"/>
              <a:t>While the results for the academic year of 2011/12 </a:t>
            </a:r>
            <a:r>
              <a:rPr lang="en-GB" b="1" dirty="0" smtClean="0"/>
              <a:t>might suggest a period of stagnation</a:t>
            </a:r>
            <a:r>
              <a:rPr lang="en-GB" dirty="0" smtClean="0"/>
              <a:t>, the launch of several programmes in 2012/13 has already been announced. </a:t>
            </a:r>
            <a:endParaRPr lang="de-AT" dirty="0" smtClean="0"/>
          </a:p>
          <a:p>
            <a:r>
              <a:rPr lang="en-GB" dirty="0" smtClean="0"/>
              <a:t>As a point of reference, </a:t>
            </a:r>
            <a:r>
              <a:rPr lang="en-GB" b="1" dirty="0" smtClean="0"/>
              <a:t>4 MA programmes and 1 PhD programme</a:t>
            </a:r>
            <a:r>
              <a:rPr lang="en-GB" dirty="0" smtClean="0"/>
              <a:t> are about to be introduced in the academic year of 2012/13 at WU alone.</a:t>
            </a:r>
            <a:endParaRPr lang="de-AT" dirty="0" smtClean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16180-32C8-47AB-A837-D62209CFC1DB}" type="slidenum">
              <a:rPr lang="de-AT" smtClean="0"/>
              <a:pPr/>
              <a:t>4</a:t>
            </a:fld>
            <a:endParaRPr lang="de-A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1100" b="1" dirty="0" smtClean="0"/>
              <a:t>Implications of English-medium instruction for the university management</a:t>
            </a:r>
          </a:p>
          <a:p>
            <a:endParaRPr lang="en-GB" sz="500" dirty="0" smtClean="0"/>
          </a:p>
          <a:p>
            <a:r>
              <a:rPr lang="en-GB" sz="1100" b="1" dirty="0" smtClean="0"/>
              <a:t>internationalisation</a:t>
            </a:r>
            <a:r>
              <a:rPr lang="en-GB" sz="1100" dirty="0" smtClean="0"/>
              <a:t> processes in the past decade led to an </a:t>
            </a:r>
            <a:r>
              <a:rPr lang="en-GB" sz="1100" b="1" dirty="0" smtClean="0"/>
              <a:t>increase</a:t>
            </a:r>
            <a:r>
              <a:rPr lang="en-GB" sz="1100" dirty="0" smtClean="0"/>
              <a:t> in E-medium instruction at universities.</a:t>
            </a:r>
          </a:p>
          <a:p>
            <a:r>
              <a:rPr lang="en-GB" sz="1100" dirty="0" smtClean="0"/>
              <a:t>The </a:t>
            </a:r>
            <a:r>
              <a:rPr lang="en-GB" sz="1100" b="1" dirty="0" smtClean="0"/>
              <a:t>discipline of business and mgmt studies </a:t>
            </a:r>
            <a:r>
              <a:rPr lang="en-GB" sz="1100" dirty="0" smtClean="0"/>
              <a:t>has been particularly affected by this trend </a:t>
            </a:r>
          </a:p>
          <a:p>
            <a:pPr>
              <a:buFont typeface="Wingdings"/>
              <a:buChar char="à"/>
            </a:pPr>
            <a:r>
              <a:rPr lang="en-GB" sz="1100" dirty="0" smtClean="0">
                <a:sym typeface="Wingdings" pitchFamily="2" charset="2"/>
              </a:rPr>
              <a:t>Reflected by </a:t>
            </a:r>
            <a:r>
              <a:rPr lang="en-GB" sz="1100" b="1" dirty="0" smtClean="0">
                <a:sym typeface="Wingdings" pitchFamily="2" charset="2"/>
              </a:rPr>
              <a:t>increasing number of EMPs </a:t>
            </a:r>
            <a:r>
              <a:rPr lang="en-GB" sz="1100" dirty="0" smtClean="0">
                <a:sym typeface="Wingdings" pitchFamily="2" charset="2"/>
              </a:rPr>
              <a:t>that are implemented each year.</a:t>
            </a:r>
          </a:p>
          <a:p>
            <a:pPr>
              <a:buFont typeface="Wingdings"/>
              <a:buNone/>
            </a:pPr>
            <a:r>
              <a:rPr lang="en-GB" sz="1100" dirty="0" smtClean="0">
                <a:sym typeface="Wingdings" pitchFamily="2" charset="2"/>
              </a:rPr>
              <a:t>Despite growth trend: </a:t>
            </a:r>
            <a:r>
              <a:rPr lang="en-GB" sz="1100" b="1" dirty="0" smtClean="0">
                <a:sym typeface="Wingdings" pitchFamily="2" charset="2"/>
              </a:rPr>
              <a:t>lack of awareness what the implementation of EMPs actually entails</a:t>
            </a:r>
            <a:r>
              <a:rPr lang="en-GB" sz="1100" dirty="0" smtClean="0">
                <a:sym typeface="Wingdings" pitchFamily="2" charset="2"/>
              </a:rPr>
              <a:t>, on org. and </a:t>
            </a:r>
            <a:r>
              <a:rPr lang="en-GB" sz="1100" dirty="0" err="1" smtClean="0">
                <a:sym typeface="Wingdings" pitchFamily="2" charset="2"/>
              </a:rPr>
              <a:t>ped.levels</a:t>
            </a:r>
            <a:r>
              <a:rPr lang="en-GB" sz="1100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None/>
            </a:pPr>
            <a:endParaRPr lang="en-GB" sz="500" dirty="0" smtClean="0">
              <a:sym typeface="Wingdings" pitchFamily="2" charset="2"/>
            </a:endParaRPr>
          </a:p>
          <a:p>
            <a:pPr>
              <a:buFont typeface="Wingdings"/>
              <a:buNone/>
            </a:pPr>
            <a:r>
              <a:rPr lang="en-GB" sz="1100" dirty="0" smtClean="0">
                <a:sym typeface="Wingdings" pitchFamily="2" charset="2"/>
              </a:rPr>
              <a:t>e.g. The </a:t>
            </a:r>
            <a:r>
              <a:rPr lang="en-GB" sz="1100" b="1" dirty="0" smtClean="0">
                <a:sym typeface="Wingdings" pitchFamily="2" charset="2"/>
              </a:rPr>
              <a:t>Interviews with programme managers revealed</a:t>
            </a:r>
            <a:r>
              <a:rPr lang="en-GB" sz="1100" dirty="0" smtClean="0">
                <a:sym typeface="Wingdings" pitchFamily="2" charset="2"/>
              </a:rPr>
              <a:t>: challenge to provide incoming students with the necessary </a:t>
            </a:r>
            <a:r>
              <a:rPr lang="en-GB" sz="1100" b="1" dirty="0" smtClean="0">
                <a:sym typeface="Wingdings" pitchFamily="2" charset="2"/>
              </a:rPr>
              <a:t>infrastructure</a:t>
            </a:r>
          </a:p>
          <a:p>
            <a:pPr>
              <a:buFont typeface="Wingdings"/>
              <a:buNone/>
            </a:pPr>
            <a:r>
              <a:rPr lang="en-GB" sz="1100" dirty="0" smtClean="0">
                <a:sym typeface="Wingdings" pitchFamily="2" charset="2"/>
              </a:rPr>
              <a:t>Not talking about Erasmus students for whom everything is organised in advance</a:t>
            </a:r>
          </a:p>
          <a:p>
            <a:pPr>
              <a:buFont typeface="Wingdings"/>
              <a:buNone/>
            </a:pPr>
            <a:r>
              <a:rPr lang="en-GB" sz="1100" dirty="0" smtClean="0">
                <a:sym typeface="Wingdings" pitchFamily="2" charset="2"/>
              </a:rPr>
              <a:t>Students who apply for an English-medium programme &amp; come to Austria then often face </a:t>
            </a:r>
            <a:r>
              <a:rPr lang="en-GB" sz="1100" b="1" dirty="0" smtClean="0">
                <a:sym typeface="Wingdings" pitchFamily="2" charset="2"/>
              </a:rPr>
              <a:t>administrative and organisational issues. </a:t>
            </a:r>
          </a:p>
          <a:p>
            <a:pPr>
              <a:buFont typeface="Wingdings"/>
              <a:buNone/>
            </a:pPr>
            <a:endParaRPr lang="en-GB" sz="500" dirty="0" smtClean="0">
              <a:sym typeface="Wingdings" pitchFamily="2" charset="2"/>
            </a:endParaRPr>
          </a:p>
          <a:p>
            <a:pPr>
              <a:buFont typeface="Wingdings"/>
              <a:buNone/>
            </a:pPr>
            <a:r>
              <a:rPr lang="en-GB" sz="1100" dirty="0" err="1" smtClean="0">
                <a:sym typeface="Wingdings" pitchFamily="2" charset="2"/>
              </a:rPr>
              <a:t>Maiworm</a:t>
            </a:r>
            <a:r>
              <a:rPr lang="en-GB" sz="1100" dirty="0" smtClean="0">
                <a:sym typeface="Wingdings" pitchFamily="2" charset="2"/>
              </a:rPr>
              <a:t> &amp; </a:t>
            </a:r>
            <a:r>
              <a:rPr lang="en-GB" sz="1100" dirty="0" err="1" smtClean="0">
                <a:sym typeface="Wingdings" pitchFamily="2" charset="2"/>
              </a:rPr>
              <a:t>Wächter</a:t>
            </a:r>
            <a:r>
              <a:rPr lang="en-GB" sz="1100" dirty="0" smtClean="0">
                <a:sym typeface="Wingdings" pitchFamily="2" charset="2"/>
              </a:rPr>
              <a:t>: When EMPs are newly introduced, institutions need to be flexible and willing to change.</a:t>
            </a:r>
          </a:p>
          <a:p>
            <a:pPr>
              <a:buFont typeface="Wingdings"/>
              <a:buNone/>
            </a:pPr>
            <a:r>
              <a:rPr lang="en-GB" sz="1100" dirty="0" smtClean="0">
                <a:sym typeface="Wingdings" pitchFamily="2" charset="2"/>
              </a:rPr>
              <a:t>e.g. Establishing a </a:t>
            </a:r>
            <a:r>
              <a:rPr lang="en-GB" sz="1100" b="1" dirty="0" smtClean="0">
                <a:sym typeface="Wingdings" pitchFamily="2" charset="2"/>
              </a:rPr>
              <a:t>truly bilingual university </a:t>
            </a:r>
            <a:r>
              <a:rPr lang="en-GB" sz="1100" dirty="0" smtClean="0">
                <a:sym typeface="Wingdings" pitchFamily="2" charset="2"/>
              </a:rPr>
              <a:t>not as straightforward as it might appear at first sight: important </a:t>
            </a:r>
            <a:r>
              <a:rPr lang="en-GB" sz="1100" b="1" dirty="0" smtClean="0">
                <a:sym typeface="Wingdings" pitchFamily="2" charset="2"/>
              </a:rPr>
              <a:t>documents</a:t>
            </a:r>
            <a:r>
              <a:rPr lang="en-GB" sz="1100" dirty="0" smtClean="0">
                <a:sym typeface="Wingdings" pitchFamily="2" charset="2"/>
              </a:rPr>
              <a:t>, </a:t>
            </a:r>
            <a:r>
              <a:rPr lang="en-GB" sz="1100" b="1" dirty="0" smtClean="0">
                <a:sym typeface="Wingdings" pitchFamily="2" charset="2"/>
              </a:rPr>
              <a:t>websites</a:t>
            </a:r>
            <a:r>
              <a:rPr lang="en-GB" sz="1100" dirty="0" smtClean="0">
                <a:sym typeface="Wingdings" pitchFamily="2" charset="2"/>
              </a:rPr>
              <a:t> and info </a:t>
            </a:r>
            <a:r>
              <a:rPr lang="en-GB" sz="1100" b="1" dirty="0" smtClean="0">
                <a:sym typeface="Wingdings" pitchFamily="2" charset="2"/>
              </a:rPr>
              <a:t>materials</a:t>
            </a:r>
            <a:r>
              <a:rPr lang="en-GB" sz="1100" dirty="0" smtClean="0">
                <a:sym typeface="Wingdings" pitchFamily="2" charset="2"/>
              </a:rPr>
              <a:t> need to be published in English and all </a:t>
            </a:r>
            <a:r>
              <a:rPr lang="en-GB" sz="1100" b="1" dirty="0" smtClean="0">
                <a:sym typeface="Wingdings" pitchFamily="2" charset="2"/>
              </a:rPr>
              <a:t>staff</a:t>
            </a:r>
            <a:r>
              <a:rPr lang="en-GB" sz="1100" dirty="0" smtClean="0">
                <a:sym typeface="Wingdings" pitchFamily="2" charset="2"/>
              </a:rPr>
              <a:t> need to be sufficiently fluent in E.</a:t>
            </a:r>
          </a:p>
          <a:p>
            <a:pPr>
              <a:buFont typeface="Wingdings"/>
              <a:buNone/>
            </a:pPr>
            <a:r>
              <a:rPr lang="en-GB" sz="1100" dirty="0" smtClean="0">
                <a:sym typeface="Wingdings" pitchFamily="2" charset="2"/>
              </a:rPr>
              <a:t>Also:  necessary to establish an </a:t>
            </a:r>
            <a:r>
              <a:rPr lang="en-GB" sz="1100" b="1" dirty="0" smtClean="0">
                <a:sym typeface="Wingdings" pitchFamily="2" charset="2"/>
              </a:rPr>
              <a:t>admission office </a:t>
            </a:r>
            <a:r>
              <a:rPr lang="en-GB" sz="1100" dirty="0" smtClean="0">
                <a:sym typeface="Wingdings" pitchFamily="2" charset="2"/>
              </a:rPr>
              <a:t>and </a:t>
            </a:r>
            <a:r>
              <a:rPr lang="en-GB" sz="1100" b="1" dirty="0" smtClean="0">
                <a:sym typeface="Wingdings" pitchFamily="2" charset="2"/>
              </a:rPr>
              <a:t>a unit which functions as a contact point </a:t>
            </a:r>
            <a:r>
              <a:rPr lang="en-GB" sz="1100" dirty="0" smtClean="0">
                <a:sym typeface="Wingdings" pitchFamily="2" charset="2"/>
              </a:rPr>
              <a:t>if students encounter housing problems or need to be introduced to the particularities of the host university. </a:t>
            </a:r>
            <a:r>
              <a:rPr lang="en-GB" sz="1100" b="1" dirty="0" smtClean="0">
                <a:sym typeface="Wingdings" pitchFamily="2" charset="2"/>
              </a:rPr>
              <a:t>Erasmus</a:t>
            </a:r>
            <a:r>
              <a:rPr lang="en-GB" sz="1100" dirty="0" smtClean="0">
                <a:sym typeface="Wingdings" pitchFamily="2" charset="2"/>
              </a:rPr>
              <a:t> students are very well taken care of but there is usually no service facility for incoming students of the EMI programmes</a:t>
            </a:r>
          </a:p>
          <a:p>
            <a:pPr>
              <a:buFont typeface="Wingdings"/>
              <a:buNone/>
            </a:pPr>
            <a:endParaRPr lang="en-GB" sz="500" dirty="0" smtClean="0">
              <a:sym typeface="Wingdings" pitchFamily="2" charset="2"/>
            </a:endParaRPr>
          </a:p>
          <a:p>
            <a:pPr>
              <a:buFont typeface="Wingdings"/>
              <a:buNone/>
            </a:pPr>
            <a:r>
              <a:rPr lang="en-GB" sz="1100" dirty="0" smtClean="0">
                <a:sym typeface="Wingdings" pitchFamily="2" charset="2"/>
              </a:rPr>
              <a:t>Important decision for </a:t>
            </a:r>
            <a:r>
              <a:rPr lang="en-GB" sz="1100" dirty="0" err="1" smtClean="0">
                <a:sym typeface="Wingdings" pitchFamily="2" charset="2"/>
              </a:rPr>
              <a:t>uni</a:t>
            </a:r>
            <a:r>
              <a:rPr lang="en-GB" sz="1100" dirty="0" smtClean="0">
                <a:sym typeface="Wingdings" pitchFamily="2" charset="2"/>
              </a:rPr>
              <a:t> mgmt to take: decide if they want to </a:t>
            </a:r>
            <a:r>
              <a:rPr lang="en-GB" sz="1100" b="1" dirty="0" smtClean="0">
                <a:sym typeface="Wingdings" pitchFamily="2" charset="2"/>
              </a:rPr>
              <a:t>test the English proficiency of teaching staff. </a:t>
            </a:r>
          </a:p>
          <a:p>
            <a:pPr>
              <a:buFont typeface="Wingdings"/>
              <a:buNone/>
            </a:pPr>
            <a:r>
              <a:rPr lang="en-GB" sz="1100" b="1" dirty="0" smtClean="0">
                <a:sym typeface="Wingdings" pitchFamily="2" charset="2"/>
              </a:rPr>
              <a:t>common practice </a:t>
            </a:r>
            <a:r>
              <a:rPr lang="en-GB" sz="1100" dirty="0" smtClean="0">
                <a:sym typeface="Wingdings" pitchFamily="2" charset="2"/>
              </a:rPr>
              <a:t>at other </a:t>
            </a:r>
            <a:r>
              <a:rPr lang="en-GB" sz="1100" dirty="0" err="1" smtClean="0">
                <a:sym typeface="Wingdings" pitchFamily="2" charset="2"/>
              </a:rPr>
              <a:t>Europ</a:t>
            </a:r>
            <a:r>
              <a:rPr lang="en-GB" sz="1100" dirty="0" smtClean="0">
                <a:sym typeface="Wingdings" pitchFamily="2" charset="2"/>
              </a:rPr>
              <a:t>. </a:t>
            </a:r>
            <a:r>
              <a:rPr lang="en-GB" sz="1100" dirty="0" err="1" smtClean="0">
                <a:sym typeface="Wingdings" pitchFamily="2" charset="2"/>
              </a:rPr>
              <a:t>unis</a:t>
            </a:r>
            <a:r>
              <a:rPr lang="en-GB" sz="1100" dirty="0" smtClean="0">
                <a:sym typeface="Wingdings" pitchFamily="2" charset="2"/>
              </a:rPr>
              <a:t> such as </a:t>
            </a:r>
            <a:r>
              <a:rPr lang="en-GB" sz="1100" dirty="0" err="1" smtClean="0">
                <a:sym typeface="Wingdings" pitchFamily="2" charset="2"/>
              </a:rPr>
              <a:t>Uni</a:t>
            </a:r>
            <a:r>
              <a:rPr lang="en-GB" sz="1100" dirty="0" smtClean="0">
                <a:sym typeface="Wingdings" pitchFamily="2" charset="2"/>
              </a:rPr>
              <a:t> of Copenhagen or Delft </a:t>
            </a:r>
            <a:r>
              <a:rPr lang="en-GB" sz="1100" dirty="0" err="1" smtClean="0">
                <a:sym typeface="Wingdings" pitchFamily="2" charset="2"/>
              </a:rPr>
              <a:t>Uni</a:t>
            </a:r>
            <a:r>
              <a:rPr lang="en-GB" sz="1100" dirty="0" smtClean="0">
                <a:sym typeface="Wingdings" pitchFamily="2" charset="2"/>
              </a:rPr>
              <a:t> of Technology, </a:t>
            </a:r>
          </a:p>
          <a:p>
            <a:pPr>
              <a:buFont typeface="Wingdings"/>
              <a:buNone/>
            </a:pPr>
            <a:r>
              <a:rPr lang="en-GB" sz="1100" dirty="0" smtClean="0">
                <a:sym typeface="Wingdings" pitchFamily="2" charset="2"/>
              </a:rPr>
              <a:t>the programme managers I’ve interviewed found it </a:t>
            </a:r>
            <a:r>
              <a:rPr lang="en-GB" sz="1100" b="1" dirty="0" smtClean="0">
                <a:sym typeface="Wingdings" pitchFamily="2" charset="2"/>
              </a:rPr>
              <a:t>absurd</a:t>
            </a:r>
            <a:r>
              <a:rPr lang="en-GB" sz="1100" dirty="0" smtClean="0">
                <a:sym typeface="Wingdings" pitchFamily="2" charset="2"/>
              </a:rPr>
              <a:t> to test the E proficiency of the teaching staff since these are normally high-ranked experts in their field and considered to have fairly good E.</a:t>
            </a:r>
          </a:p>
          <a:p>
            <a:pPr>
              <a:buFont typeface="Wingdings"/>
              <a:buNone/>
            </a:pPr>
            <a:r>
              <a:rPr lang="en-GB" sz="1100" dirty="0" err="1" smtClean="0">
                <a:sym typeface="Wingdings" pitchFamily="2" charset="2"/>
              </a:rPr>
              <a:t>Uni</a:t>
            </a:r>
            <a:r>
              <a:rPr lang="en-GB" sz="1100" dirty="0" smtClean="0">
                <a:sym typeface="Wingdings" pitchFamily="2" charset="2"/>
              </a:rPr>
              <a:t> Copenhagen: </a:t>
            </a:r>
            <a:r>
              <a:rPr lang="en-GB" sz="1100" b="1" dirty="0" smtClean="0">
                <a:sym typeface="Wingdings" pitchFamily="2" charset="2"/>
              </a:rPr>
              <a:t>proficiency test can then also be used to create tailor-made training course</a:t>
            </a:r>
            <a:r>
              <a:rPr lang="en-GB" sz="1100" dirty="0" smtClean="0">
                <a:sym typeface="Wingdings" pitchFamily="2" charset="2"/>
              </a:rPr>
              <a:t>s for lecturers.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16180-32C8-47AB-A837-D62209CFC1DB}" type="slidenum">
              <a:rPr lang="de-AT" smtClean="0"/>
              <a:pPr/>
              <a:t>5</a:t>
            </a:fld>
            <a:endParaRPr lang="de-A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Implications for teaching staff: </a:t>
            </a:r>
          </a:p>
          <a:p>
            <a:r>
              <a:rPr lang="en-GB" dirty="0" smtClean="0"/>
              <a:t>All of my </a:t>
            </a:r>
            <a:r>
              <a:rPr lang="en-GB" b="1" dirty="0" smtClean="0"/>
              <a:t>interviewees are also teaching in the programmes </a:t>
            </a:r>
            <a:r>
              <a:rPr lang="en-GB" dirty="0" smtClean="0"/>
              <a:t>and are German native speakers.</a:t>
            </a:r>
          </a:p>
          <a:p>
            <a:r>
              <a:rPr lang="en-GB" dirty="0" smtClean="0"/>
              <a:t>They all argued that </a:t>
            </a:r>
            <a:r>
              <a:rPr lang="en-GB" b="1" dirty="0" smtClean="0"/>
              <a:t>English is a natural choice </a:t>
            </a:r>
            <a:r>
              <a:rPr lang="en-GB" dirty="0" smtClean="0"/>
              <a:t>for them, because it’s the </a:t>
            </a:r>
            <a:r>
              <a:rPr lang="en-GB" b="1" dirty="0" err="1" smtClean="0"/>
              <a:t>lg</a:t>
            </a:r>
            <a:r>
              <a:rPr lang="en-GB" b="1" dirty="0" smtClean="0"/>
              <a:t> they use in publications and conference talks.</a:t>
            </a:r>
          </a:p>
          <a:p>
            <a:endParaRPr lang="en-GB" sz="500" dirty="0" smtClean="0"/>
          </a:p>
          <a:p>
            <a:pPr defTabSz="914319">
              <a:defRPr/>
            </a:pPr>
            <a:r>
              <a:rPr lang="en-GB" b="1" dirty="0" smtClean="0"/>
              <a:t>Workload for lecturers: </a:t>
            </a:r>
            <a:r>
              <a:rPr lang="en-GB" dirty="0" smtClean="0"/>
              <a:t>While </a:t>
            </a:r>
            <a:r>
              <a:rPr lang="en-GB" b="1" dirty="0" smtClean="0"/>
              <a:t>several studies found that E-medium teaching increases the workload of instructors</a:t>
            </a:r>
            <a:r>
              <a:rPr lang="en-GB" dirty="0" smtClean="0"/>
              <a:t>, this was firmly </a:t>
            </a:r>
            <a:r>
              <a:rPr lang="en-GB" b="1" dirty="0" smtClean="0"/>
              <a:t>rejected</a:t>
            </a:r>
            <a:r>
              <a:rPr lang="en-GB" dirty="0" smtClean="0"/>
              <a:t> by all interviewees.</a:t>
            </a:r>
          </a:p>
          <a:p>
            <a:r>
              <a:rPr lang="en-GB" dirty="0" smtClean="0"/>
              <a:t>They indicated that the </a:t>
            </a:r>
            <a:r>
              <a:rPr lang="en-GB" b="1" dirty="0" smtClean="0"/>
              <a:t>main body of lit </a:t>
            </a:r>
            <a:r>
              <a:rPr lang="en-GB" dirty="0" smtClean="0"/>
              <a:t>on their subjects is published in E and it </a:t>
            </a:r>
            <a:r>
              <a:rPr lang="en-GB" b="1" dirty="0" smtClean="0"/>
              <a:t>would thus increase their workload </a:t>
            </a:r>
            <a:r>
              <a:rPr lang="en-GB" dirty="0" smtClean="0"/>
              <a:t>if they had to teach it </a:t>
            </a:r>
            <a:r>
              <a:rPr lang="en-GB" b="1" dirty="0" smtClean="0"/>
              <a:t>in German. </a:t>
            </a:r>
          </a:p>
          <a:p>
            <a:r>
              <a:rPr lang="en-GB" dirty="0" smtClean="0"/>
              <a:t>When they teach in German, they find themselves struggling to find the correct terminology and expressions.</a:t>
            </a:r>
          </a:p>
          <a:p>
            <a:endParaRPr lang="en-GB" dirty="0" smtClean="0"/>
          </a:p>
          <a:p>
            <a:r>
              <a:rPr lang="en-GB" dirty="0" smtClean="0"/>
              <a:t>However, some of the interviewees have indicated that when teaching in E, </a:t>
            </a:r>
            <a:r>
              <a:rPr lang="en-GB" b="1" dirty="0" smtClean="0"/>
              <a:t>their </a:t>
            </a:r>
            <a:r>
              <a:rPr lang="en-GB" b="1" dirty="0" err="1" smtClean="0"/>
              <a:t>lg</a:t>
            </a:r>
            <a:r>
              <a:rPr lang="en-GB" b="1" dirty="0" smtClean="0"/>
              <a:t> is less nuanced and jokes and anecdotes occasionally might come across a bit clumsily.</a:t>
            </a:r>
          </a:p>
          <a:p>
            <a:r>
              <a:rPr lang="en-GB" dirty="0" smtClean="0"/>
              <a:t>This finding is in line with those of Wilkinson and Dafouz and Nunez. They also found </a:t>
            </a:r>
            <a:r>
              <a:rPr lang="en-GB" b="1" dirty="0" smtClean="0"/>
              <a:t>a lack of nuance and a reduction in </a:t>
            </a:r>
            <a:r>
              <a:rPr lang="en-GB" b="1" dirty="0" err="1" smtClean="0"/>
              <a:t>idomatic</a:t>
            </a:r>
            <a:r>
              <a:rPr lang="en-GB" b="1" dirty="0" smtClean="0"/>
              <a:t> expressions </a:t>
            </a:r>
            <a:r>
              <a:rPr lang="en-GB" dirty="0" smtClean="0"/>
              <a:t>in the teaching of non-native speakers in EMPs.</a:t>
            </a:r>
          </a:p>
          <a:p>
            <a:endParaRPr lang="en-GB" sz="500" dirty="0" smtClean="0"/>
          </a:p>
          <a:p>
            <a:r>
              <a:rPr lang="en-GB" dirty="0" smtClean="0"/>
              <a:t>One interviewee said that this actually </a:t>
            </a:r>
            <a:r>
              <a:rPr lang="en-GB" b="1" dirty="0" smtClean="0"/>
              <a:t>establishes rapport with the students </a:t>
            </a:r>
            <a:r>
              <a:rPr lang="en-GB" dirty="0" smtClean="0"/>
              <a:t>and the </a:t>
            </a:r>
            <a:r>
              <a:rPr lang="en-GB" b="1" dirty="0" smtClean="0"/>
              <a:t>“we are all in the same boat” notion</a:t>
            </a:r>
            <a:r>
              <a:rPr lang="en-GB" dirty="0" smtClean="0"/>
              <a:t> turned out to be beneficial for the </a:t>
            </a:r>
            <a:r>
              <a:rPr lang="en-GB" b="1" dirty="0" smtClean="0"/>
              <a:t>student-teacher relationship</a:t>
            </a:r>
            <a:r>
              <a:rPr lang="en-GB" dirty="0" smtClean="0"/>
              <a:t>. </a:t>
            </a:r>
          </a:p>
          <a:p>
            <a:endParaRPr lang="en-GB" dirty="0" smtClean="0"/>
          </a:p>
          <a:p>
            <a:r>
              <a:rPr lang="en-GB" dirty="0" smtClean="0"/>
              <a:t>When I asked them </a:t>
            </a:r>
            <a:r>
              <a:rPr lang="en-GB" b="1" dirty="0" smtClean="0"/>
              <a:t>whether they actively pursue language learning aims</a:t>
            </a:r>
            <a:r>
              <a:rPr lang="en-GB" dirty="0" smtClean="0"/>
              <a:t>: all agreed that </a:t>
            </a:r>
            <a:r>
              <a:rPr lang="en-GB" b="1" dirty="0" smtClean="0"/>
              <a:t>terminology knowledge is an explicit aim </a:t>
            </a:r>
            <a:r>
              <a:rPr lang="en-GB" dirty="0" smtClean="0"/>
              <a:t>and that </a:t>
            </a:r>
            <a:r>
              <a:rPr lang="en-GB" b="1" dirty="0" smtClean="0"/>
              <a:t>presentation and negotiation skills</a:t>
            </a:r>
            <a:r>
              <a:rPr lang="en-GB" dirty="0" smtClean="0"/>
              <a:t> are (for all but one programme) considered to be </a:t>
            </a:r>
            <a:r>
              <a:rPr lang="en-GB" b="1" dirty="0" smtClean="0"/>
              <a:t>implicit</a:t>
            </a:r>
            <a:r>
              <a:rPr lang="en-GB" dirty="0" smtClean="0"/>
              <a:t> learning aims. </a:t>
            </a:r>
          </a:p>
          <a:p>
            <a:endParaRPr lang="en-GB" dirty="0" smtClean="0"/>
          </a:p>
          <a:p>
            <a:r>
              <a:rPr lang="en-GB" dirty="0" smtClean="0"/>
              <a:t>But what about </a:t>
            </a:r>
            <a:r>
              <a:rPr lang="en-GB" b="1" dirty="0" smtClean="0"/>
              <a:t>genre knowledge?</a:t>
            </a:r>
            <a:r>
              <a:rPr lang="en-GB" dirty="0" smtClean="0"/>
              <a:t> The question here is </a:t>
            </a:r>
            <a:r>
              <a:rPr lang="en-GB" b="1" dirty="0" smtClean="0"/>
              <a:t>whether students should be trained in understanding and producing</a:t>
            </a:r>
            <a:r>
              <a:rPr lang="en-GB" dirty="0" smtClean="0"/>
              <a:t> business reports, contracts, recommendations and forecasts etc.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16180-32C8-47AB-A837-D62209CFC1DB}" type="slidenum">
              <a:rPr lang="de-AT" smtClean="0"/>
              <a:pPr/>
              <a:t>6</a:t>
            </a:fld>
            <a:endParaRPr lang="de-A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Implications for programme design of EMPs</a:t>
            </a:r>
            <a:r>
              <a:rPr lang="en-GB" dirty="0" smtClean="0"/>
              <a:t>, </a:t>
            </a:r>
          </a:p>
          <a:p>
            <a:endParaRPr lang="en-GB" dirty="0" smtClean="0"/>
          </a:p>
          <a:p>
            <a:r>
              <a:rPr lang="en-GB" dirty="0" smtClean="0"/>
              <a:t>this table shows the overall course composition of the four English-medium MA programmes investigated at WU. </a:t>
            </a:r>
            <a:endParaRPr lang="de-AT" dirty="0" smtClean="0"/>
          </a:p>
          <a:p>
            <a:r>
              <a:rPr lang="en-GB" dirty="0" smtClean="0"/>
              <a:t> </a:t>
            </a:r>
            <a:endParaRPr lang="de-AT" dirty="0" smtClean="0"/>
          </a:p>
          <a:p>
            <a:r>
              <a:rPr lang="en-GB" dirty="0" smtClean="0"/>
              <a:t>The majority of the courses are </a:t>
            </a:r>
            <a:r>
              <a:rPr lang="en-GB" b="1" dirty="0" smtClean="0"/>
              <a:t>content classes in which English is used as the medium of instruction, here labelled as E.M.I.</a:t>
            </a:r>
            <a:r>
              <a:rPr lang="en-GB" dirty="0" smtClean="0"/>
              <a:t> – that's  89% of all compulsory courses.</a:t>
            </a:r>
          </a:p>
          <a:p>
            <a:endParaRPr lang="de-AT" dirty="0" smtClean="0"/>
          </a:p>
          <a:p>
            <a:endParaRPr lang="en-GB" dirty="0" smtClean="0"/>
          </a:p>
          <a:p>
            <a:r>
              <a:rPr lang="en-GB" dirty="0" smtClean="0"/>
              <a:t>Given the fact that WU has its </a:t>
            </a:r>
            <a:r>
              <a:rPr lang="en-GB" b="1" dirty="0" smtClean="0"/>
              <a:t>own Foreign Language Business Communication Department</a:t>
            </a:r>
            <a:r>
              <a:rPr lang="en-GB" dirty="0" smtClean="0"/>
              <a:t>,</a:t>
            </a:r>
          </a:p>
          <a:p>
            <a:r>
              <a:rPr lang="en-GB" dirty="0" smtClean="0"/>
              <a:t>it is rather surprising that there are </a:t>
            </a:r>
            <a:r>
              <a:rPr lang="en-GB" b="1" dirty="0" smtClean="0"/>
              <a:t>only 8 ESP courses in 4 business degree programmes</a:t>
            </a:r>
            <a:r>
              <a:rPr lang="en-GB" dirty="0" smtClean="0"/>
              <a:t>. </a:t>
            </a:r>
            <a:endParaRPr lang="de-AT" dirty="0" smtClean="0"/>
          </a:p>
          <a:p>
            <a:endParaRPr lang="en-GB" b="1" dirty="0" smtClean="0"/>
          </a:p>
          <a:p>
            <a:r>
              <a:rPr lang="en-GB" b="1" dirty="0" smtClean="0"/>
              <a:t>One is offered as a pre-</a:t>
            </a:r>
            <a:r>
              <a:rPr lang="en-GB" b="1" dirty="0" err="1" smtClean="0"/>
              <a:t>sessional</a:t>
            </a:r>
            <a:r>
              <a:rPr lang="en-GB" b="1" dirty="0" smtClean="0"/>
              <a:t> course </a:t>
            </a:r>
            <a:r>
              <a:rPr lang="en-GB" dirty="0" smtClean="0"/>
              <a:t>to equip students with the necessary language, in this case its </a:t>
            </a:r>
            <a:r>
              <a:rPr lang="en-GB" b="1" dirty="0" smtClean="0"/>
              <a:t>Financial English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One programme without any ESP courses.</a:t>
            </a:r>
          </a:p>
          <a:p>
            <a:endParaRPr lang="en-GB" b="1" dirty="0" smtClean="0"/>
          </a:p>
          <a:p>
            <a:r>
              <a:rPr lang="en-GB" b="1" dirty="0" smtClean="0"/>
              <a:t>One is an ESP class which was designed in collaboration</a:t>
            </a:r>
            <a:r>
              <a:rPr lang="en-GB" dirty="0" smtClean="0"/>
              <a:t> between language and discipline experts. </a:t>
            </a:r>
            <a:endParaRPr lang="de-AT" dirty="0" smtClean="0"/>
          </a:p>
          <a:p>
            <a:r>
              <a:rPr lang="en-GB" b="1" dirty="0" smtClean="0"/>
              <a:t>This tailor-made course </a:t>
            </a:r>
            <a:r>
              <a:rPr lang="en-GB" dirty="0" smtClean="0"/>
              <a:t>should serve as a model in future, since it actually represents the </a:t>
            </a:r>
            <a:r>
              <a:rPr lang="en-GB" b="1" dirty="0" smtClean="0"/>
              <a:t>ideal context for ESP teaching in EMPs.</a:t>
            </a:r>
            <a:endParaRPr lang="de-AT" dirty="0" smtClean="0"/>
          </a:p>
          <a:p>
            <a:r>
              <a:rPr lang="en-GB" dirty="0" smtClean="0"/>
              <a:t>Because here the language specialists hone students' discipline-specific language skills with tasks and materials closely related to their content classes. </a:t>
            </a:r>
            <a:endParaRPr lang="de-AT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16180-32C8-47AB-A837-D62209CFC1DB}" type="slidenum">
              <a:rPr lang="de-AT" smtClean="0"/>
              <a:pPr/>
              <a:t>7</a:t>
            </a:fld>
            <a:endParaRPr lang="de-A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Analysis </a:t>
            </a:r>
            <a:r>
              <a:rPr lang="en-GB" b="1" dirty="0" smtClean="0">
                <a:solidFill>
                  <a:schemeClr val="tx1"/>
                </a:solidFill>
              </a:rPr>
              <a:t>of programme design:</a:t>
            </a:r>
          </a:p>
          <a:p>
            <a:pPr>
              <a:buNone/>
            </a:pPr>
            <a:r>
              <a:rPr lang="en-GB" b="1" dirty="0" smtClean="0">
                <a:solidFill>
                  <a:schemeClr val="tx1"/>
                </a:solidFill>
              </a:rPr>
              <a:t>explicit focus on development of subject-specific language skills </a:t>
            </a:r>
            <a:r>
              <a:rPr lang="en-GB" b="0" dirty="0" smtClean="0">
                <a:solidFill>
                  <a:schemeClr val="tx1"/>
                </a:solidFill>
              </a:rPr>
              <a:t>is rather rare.</a:t>
            </a:r>
            <a:endParaRPr lang="en-GB" b="1" dirty="0" smtClean="0">
              <a:solidFill>
                <a:schemeClr val="tx1"/>
              </a:solidFill>
            </a:endParaRPr>
          </a:p>
          <a:p>
            <a:pPr>
              <a:tabLst>
                <a:tab pos="628594" algn="l"/>
              </a:tabLst>
            </a:pPr>
            <a:r>
              <a:rPr lang="en-GB" b="0" dirty="0" smtClean="0">
                <a:solidFill>
                  <a:schemeClr val="tx1"/>
                </a:solidFill>
                <a:sym typeface="Wingdings" pitchFamily="2" charset="2"/>
              </a:rPr>
              <a:t>And</a:t>
            </a:r>
            <a:r>
              <a:rPr lang="en-GB" b="0" baseline="0" dirty="0" smtClean="0">
                <a:solidFill>
                  <a:schemeClr val="tx1"/>
                </a:solidFill>
                <a:sym typeface="Wingdings" pitchFamily="2" charset="2"/>
              </a:rPr>
              <a:t> since only 8 </a:t>
            </a:r>
            <a:r>
              <a:rPr lang="en-GB" b="1" dirty="0" smtClean="0">
                <a:solidFill>
                  <a:schemeClr val="tx1"/>
                </a:solidFill>
              </a:rPr>
              <a:t>ESP</a:t>
            </a:r>
            <a:r>
              <a:rPr lang="en-GB" dirty="0" smtClean="0">
                <a:solidFill>
                  <a:schemeClr val="tx1"/>
                </a:solidFill>
              </a:rPr>
              <a:t> courses</a:t>
            </a:r>
            <a:r>
              <a:rPr lang="en-GB" baseline="0" dirty="0" smtClean="0">
                <a:solidFill>
                  <a:schemeClr val="tx1"/>
                </a:solidFill>
              </a:rPr>
              <a:t> could be identified in the </a:t>
            </a:r>
            <a:r>
              <a:rPr lang="en-GB" baseline="0" dirty="0" smtClean="0">
                <a:solidFill>
                  <a:schemeClr val="tx1"/>
                </a:solidFill>
              </a:rPr>
              <a:t>programmes this </a:t>
            </a:r>
            <a:r>
              <a:rPr lang="en-GB" baseline="0" dirty="0" smtClean="0">
                <a:solidFill>
                  <a:schemeClr val="tx1"/>
                </a:solidFill>
              </a:rPr>
              <a:t>might be considered a </a:t>
            </a:r>
            <a:r>
              <a:rPr lang="en-GB" b="1" dirty="0" smtClean="0">
                <a:solidFill>
                  <a:schemeClr val="tx1"/>
                </a:solidFill>
              </a:rPr>
              <a:t>neglected area.</a:t>
            </a:r>
            <a:r>
              <a:rPr lang="en-GB" b="1" baseline="0" dirty="0" smtClean="0">
                <a:solidFill>
                  <a:schemeClr val="tx1"/>
                </a:solidFill>
              </a:rPr>
              <a:t> </a:t>
            </a:r>
          </a:p>
          <a:p>
            <a:pPr>
              <a:tabLst>
                <a:tab pos="628594" algn="l"/>
              </a:tabLst>
            </a:pPr>
            <a:endParaRPr lang="en-GB" b="1" baseline="0" dirty="0" smtClean="0">
              <a:solidFill>
                <a:schemeClr val="tx1"/>
              </a:solidFill>
            </a:endParaRPr>
          </a:p>
          <a:p>
            <a:pPr>
              <a:tabLst>
                <a:tab pos="628594" algn="l"/>
              </a:tabLst>
            </a:pPr>
            <a:r>
              <a:rPr lang="en-GB" b="1" baseline="0" dirty="0" smtClean="0">
                <a:solidFill>
                  <a:schemeClr val="tx1"/>
                </a:solidFill>
              </a:rPr>
              <a:t>Training of discipline-specific English skills </a:t>
            </a:r>
            <a:r>
              <a:rPr lang="en-GB" b="0" baseline="0" dirty="0" smtClean="0">
                <a:solidFill>
                  <a:schemeClr val="tx1"/>
                </a:solidFill>
              </a:rPr>
              <a:t>is generally considered a side effect. </a:t>
            </a:r>
            <a:r>
              <a:rPr lang="en-GB" b="1" baseline="0" dirty="0" smtClean="0">
                <a:solidFill>
                  <a:schemeClr val="tx1"/>
                </a:solidFill>
              </a:rPr>
              <a:t>Language learning is rather incidental.</a:t>
            </a:r>
          </a:p>
          <a:p>
            <a:pPr>
              <a:tabLst>
                <a:tab pos="628594" algn="l"/>
              </a:tabLst>
            </a:pPr>
            <a:endParaRPr lang="en-GB" b="0" baseline="0" dirty="0" smtClean="0">
              <a:solidFill>
                <a:schemeClr val="tx1"/>
              </a:solidFill>
            </a:endParaRPr>
          </a:p>
          <a:p>
            <a:pPr>
              <a:tabLst>
                <a:tab pos="628594" algn="l"/>
              </a:tabLst>
            </a:pPr>
            <a:r>
              <a:rPr lang="en-GB" b="0" baseline="0" dirty="0" smtClean="0">
                <a:solidFill>
                  <a:schemeClr val="tx1"/>
                </a:solidFill>
              </a:rPr>
              <a:t>Wilkinson observed that at Maastricht university the reduction in ESP classes was an unforeseen consequence of the Bologna reforms. Before the implementation of the BA and MA structure, Maastricht had a strong emphasis on the ESP element in English-medium programmes.</a:t>
            </a:r>
          </a:p>
          <a:p>
            <a:pPr>
              <a:tabLst>
                <a:tab pos="628594" algn="l"/>
              </a:tabLst>
            </a:pPr>
            <a:endParaRPr lang="en-GB" b="0" baseline="0" dirty="0" smtClean="0">
              <a:solidFill>
                <a:schemeClr val="tx1"/>
              </a:solidFill>
            </a:endParaRPr>
          </a:p>
          <a:p>
            <a:pPr>
              <a:buFont typeface="Wingdings"/>
              <a:buChar char="à"/>
              <a:tabLst>
                <a:tab pos="628594" algn="l"/>
              </a:tabLst>
            </a:pPr>
            <a:r>
              <a:rPr lang="en-GB" b="0" baseline="0" dirty="0" smtClean="0">
                <a:solidFill>
                  <a:schemeClr val="tx1"/>
                </a:solidFill>
                <a:sym typeface="Wingdings" pitchFamily="2" charset="2"/>
              </a:rPr>
              <a:t>The </a:t>
            </a:r>
            <a:r>
              <a:rPr lang="en-GB" b="1" baseline="0" dirty="0" smtClean="0">
                <a:solidFill>
                  <a:schemeClr val="tx1"/>
                </a:solidFill>
                <a:sym typeface="Wingdings" pitchFamily="2" charset="2"/>
              </a:rPr>
              <a:t>restructuring into the three-cycle degree structure often means </a:t>
            </a:r>
            <a:r>
              <a:rPr lang="en-GB" b="0" baseline="0" dirty="0" smtClean="0">
                <a:solidFill>
                  <a:schemeClr val="tx1"/>
                </a:solidFill>
                <a:sym typeface="Wingdings" pitchFamily="2" charset="2"/>
              </a:rPr>
              <a:t>that elements included in the previous structure could no longer be integrated in the new Bachelors and Masters programmes. </a:t>
            </a:r>
          </a:p>
          <a:p>
            <a:pPr>
              <a:tabLst>
                <a:tab pos="628594" algn="l"/>
              </a:tabLst>
            </a:pPr>
            <a:endParaRPr lang="en-GB" b="0" baseline="0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tabLst>
                <a:tab pos="628594" algn="l"/>
              </a:tabLst>
            </a:pPr>
            <a:r>
              <a:rPr lang="en-GB" b="0" baseline="0" dirty="0" smtClean="0">
                <a:solidFill>
                  <a:schemeClr val="tx1"/>
                </a:solidFill>
                <a:sym typeface="Wingdings" pitchFamily="2" charset="2"/>
              </a:rPr>
              <a:t>This is something that I also want to check and see whether there were more ESP classes in the longer diploma degrees before WU switched to the BA / MA structure.</a:t>
            </a:r>
          </a:p>
          <a:p>
            <a:pPr>
              <a:tabLst>
                <a:tab pos="628594" algn="l"/>
              </a:tabLst>
            </a:pPr>
            <a:endParaRPr lang="en-GB" b="0" baseline="0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tabLst>
                <a:tab pos="628594" algn="l"/>
              </a:tabLst>
            </a:pPr>
            <a:r>
              <a:rPr lang="en-GB" b="0" baseline="0" dirty="0" smtClean="0">
                <a:solidFill>
                  <a:schemeClr val="tx1"/>
                </a:solidFill>
                <a:sym typeface="Wingdings" pitchFamily="2" charset="2"/>
              </a:rPr>
              <a:t>Instead: Universities </a:t>
            </a:r>
            <a:r>
              <a:rPr lang="en-GB" b="1" baseline="0" dirty="0" smtClean="0">
                <a:solidFill>
                  <a:schemeClr val="tx1"/>
                </a:solidFill>
                <a:sym typeface="Wingdings" pitchFamily="2" charset="2"/>
              </a:rPr>
              <a:t>try to ensure a high standard via entry requirements</a:t>
            </a:r>
            <a:r>
              <a:rPr lang="en-GB" b="0" baseline="0" dirty="0" smtClean="0">
                <a:solidFill>
                  <a:schemeClr val="tx1"/>
                </a:solidFill>
                <a:sym typeface="Wingdings" pitchFamily="2" charset="2"/>
              </a:rPr>
              <a:t>. They want the students to already have a very good command of E when they enter the programmes. </a:t>
            </a:r>
          </a:p>
          <a:p>
            <a:pPr>
              <a:tabLst>
                <a:tab pos="628594" algn="l"/>
              </a:tabLst>
            </a:pPr>
            <a:r>
              <a:rPr lang="en-GB" b="0" baseline="0" dirty="0" smtClean="0">
                <a:solidFill>
                  <a:schemeClr val="tx1"/>
                </a:solidFill>
                <a:sym typeface="Wingdings" pitchFamily="2" charset="2"/>
              </a:rPr>
              <a:t>However, these </a:t>
            </a:r>
            <a:r>
              <a:rPr lang="en-GB" b="1" baseline="0" dirty="0" smtClean="0">
                <a:solidFill>
                  <a:schemeClr val="tx1"/>
                </a:solidFill>
                <a:sym typeface="Wingdings" pitchFamily="2" charset="2"/>
              </a:rPr>
              <a:t>entry requirements primarily concern general English </a:t>
            </a:r>
            <a:r>
              <a:rPr lang="en-GB" b="0" baseline="0" dirty="0" smtClean="0">
                <a:solidFill>
                  <a:schemeClr val="tx1"/>
                </a:solidFill>
                <a:sym typeface="Wingdings" pitchFamily="2" charset="2"/>
              </a:rPr>
              <a:t>and – as Wilkinson rightly puts it - </a:t>
            </a:r>
          </a:p>
          <a:p>
            <a:pPr>
              <a:tabLst>
                <a:tab pos="628594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“students are not merely learning a discipline but also </a:t>
            </a:r>
            <a:r>
              <a:rPr lang="en-GB" sz="1100" dirty="0" smtClean="0"/>
              <a:t>[...]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the specific language of the discipline</a:t>
            </a:r>
            <a:r>
              <a:rPr lang="en-GB" dirty="0" smtClean="0">
                <a:solidFill>
                  <a:schemeClr val="tx1"/>
                </a:solidFill>
              </a:rPr>
              <a:t>” .</a:t>
            </a:r>
            <a:endParaRPr lang="en-GB" b="0" baseline="0" dirty="0" smtClean="0">
              <a:solidFill>
                <a:schemeClr val="tx1"/>
              </a:solidFill>
              <a:sym typeface="Wingdings" pitchFamily="2" charset="2"/>
            </a:endParaRPr>
          </a:p>
          <a:p>
            <a:pPr>
              <a:tabLst>
                <a:tab pos="628594" algn="l"/>
              </a:tabLst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16180-32C8-47AB-A837-D62209CFC1DB}" type="slidenum">
              <a:rPr lang="de-AT" smtClean="0"/>
              <a:pPr/>
              <a:t>8</a:t>
            </a:fld>
            <a:endParaRPr lang="de-A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19">
              <a:defRPr/>
            </a:pPr>
            <a:r>
              <a:rPr lang="en-GB" dirty="0" smtClean="0"/>
              <a:t>On the whole, the </a:t>
            </a:r>
            <a:r>
              <a:rPr lang="en-GB" b="1" dirty="0" smtClean="0"/>
              <a:t>majority of applicants is obliged to hand in a IELTS or TOEFL score</a:t>
            </a:r>
            <a:r>
              <a:rPr lang="en-GB" dirty="0" smtClean="0"/>
              <a:t>. </a:t>
            </a:r>
          </a:p>
          <a:p>
            <a:pPr defTabSz="914319">
              <a:defRPr/>
            </a:pPr>
            <a:endParaRPr lang="en-GB" dirty="0" smtClean="0"/>
          </a:p>
          <a:p>
            <a:pPr defTabSz="914319">
              <a:defRPr/>
            </a:pPr>
            <a:r>
              <a:rPr lang="en-GB" b="1" dirty="0" smtClean="0"/>
              <a:t>57% of all the English-taught programmes </a:t>
            </a:r>
            <a:r>
              <a:rPr lang="en-GB" dirty="0" smtClean="0"/>
              <a:t>require prospective students to have an </a:t>
            </a:r>
            <a:r>
              <a:rPr lang="en-GB" b="1" dirty="0" smtClean="0"/>
              <a:t>IELTS score of 7 or the corresponding TOEFL scores </a:t>
            </a:r>
          </a:p>
          <a:p>
            <a:pPr defTabSz="914319">
              <a:defRPr/>
            </a:pPr>
            <a:r>
              <a:rPr lang="en-GB" dirty="0" smtClean="0"/>
              <a:t>Basically translates into a </a:t>
            </a:r>
            <a:r>
              <a:rPr lang="en-GB" b="1" dirty="0" smtClean="0"/>
              <a:t>C1 level</a:t>
            </a:r>
            <a:r>
              <a:rPr lang="en-GB" dirty="0" smtClean="0"/>
              <a:t>.</a:t>
            </a:r>
          </a:p>
          <a:p>
            <a:pPr defTabSz="914319">
              <a:defRPr/>
            </a:pPr>
            <a:endParaRPr lang="en-GB" dirty="0" smtClean="0"/>
          </a:p>
          <a:p>
            <a:pPr defTabSz="914319">
              <a:defRPr/>
            </a:pPr>
            <a:r>
              <a:rPr lang="en-GB" dirty="0" smtClean="0"/>
              <a:t>However, one has to bear in mind that the </a:t>
            </a:r>
            <a:r>
              <a:rPr lang="en-GB" b="1" dirty="0" smtClean="0"/>
              <a:t>IELTS &amp; TOEFL </a:t>
            </a:r>
            <a:r>
              <a:rPr lang="en-GB" b="1" dirty="0" smtClean="0"/>
              <a:t>tests </a:t>
            </a:r>
            <a:r>
              <a:rPr lang="en-GB" b="1" dirty="0" smtClean="0"/>
              <a:t>were originally developed for institutions in English-speaking countries</a:t>
            </a:r>
          </a:p>
          <a:p>
            <a:pPr defTabSz="914319">
              <a:defRPr/>
            </a:pPr>
            <a:endParaRPr lang="en-GB" dirty="0" smtClean="0"/>
          </a:p>
          <a:p>
            <a:pPr defTabSz="914319">
              <a:defRPr/>
            </a:pPr>
            <a:r>
              <a:rPr lang="en-GB" dirty="0" smtClean="0"/>
              <a:t>Therefore </a:t>
            </a:r>
            <a:r>
              <a:rPr lang="en-GB" b="1" dirty="0" smtClean="0"/>
              <a:t>questionable whether appropriate for English-medium programmes </a:t>
            </a:r>
            <a:r>
              <a:rPr lang="en-GB" dirty="0" smtClean="0"/>
              <a:t>in non-English-speaking settings</a:t>
            </a:r>
          </a:p>
          <a:p>
            <a:pPr defTabSz="914319">
              <a:defRPr/>
            </a:pPr>
            <a:endParaRPr lang="en-GB" dirty="0" smtClean="0"/>
          </a:p>
          <a:p>
            <a:pPr defTabSz="914319">
              <a:defRPr/>
            </a:pPr>
            <a:r>
              <a:rPr lang="en-GB" dirty="0" smtClean="0"/>
              <a:t>Wilkinson argued that </a:t>
            </a:r>
            <a:r>
              <a:rPr lang="en-GB" b="1" dirty="0" smtClean="0"/>
              <a:t>more coherent admission policie</a:t>
            </a:r>
            <a:r>
              <a:rPr lang="en-GB" dirty="0" smtClean="0"/>
              <a:t>s are needed as the </a:t>
            </a:r>
            <a:r>
              <a:rPr lang="en-GB" b="1" dirty="0" smtClean="0"/>
              <a:t>standards regarding English proficiency vary across and within </a:t>
            </a:r>
            <a:r>
              <a:rPr lang="en-GB" dirty="0" smtClean="0"/>
              <a:t>countries</a:t>
            </a:r>
          </a:p>
          <a:p>
            <a:pPr defTabSz="914319">
              <a:defRPr/>
            </a:pPr>
            <a:endParaRPr lang="en-GB" dirty="0" smtClean="0"/>
          </a:p>
          <a:p>
            <a:pPr defTabSz="914319">
              <a:defRPr/>
            </a:pPr>
            <a:endParaRPr lang="en-GB" dirty="0" smtClean="0"/>
          </a:p>
          <a:p>
            <a:endParaRPr lang="en-GB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16180-32C8-47AB-A837-D62209CFC1DB}" type="slidenum">
              <a:rPr lang="de-AT" smtClean="0"/>
              <a:pPr/>
              <a:t>9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462406" y="3654044"/>
            <a:ext cx="7073457" cy="1141422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algn="l">
              <a:lnSpc>
                <a:spcPct val="100000"/>
              </a:lnSpc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Hier Titel der Präsentation eingeben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62406" y="4804610"/>
            <a:ext cx="7073457" cy="11412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Hier Untertitel der Präsentation eingeben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8312" y="2357430"/>
            <a:ext cx="510382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7" name="Grafik 6" descr="Logo-für-V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8975" y="2552695"/>
            <a:ext cx="488281" cy="2233627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928818" y="3071811"/>
            <a:ext cx="3260322" cy="217354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354557" y="6341555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462407" y="6341555"/>
            <a:ext cx="89215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Datumsplatzhalter 6"/>
          <p:cNvSpPr>
            <a:spLocks noGrp="1"/>
          </p:cNvSpPr>
          <p:nvPr>
            <p:ph type="dt" sz="half" idx="2"/>
          </p:nvPr>
        </p:nvSpPr>
        <p:spPr>
          <a:xfrm>
            <a:off x="7215205" y="6348413"/>
            <a:ext cx="98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mit kurzem Titel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465547" y="3661602"/>
            <a:ext cx="8210141" cy="828000"/>
          </a:xfrm>
          <a:prstGeom prst="rect">
            <a:avLst/>
          </a:prstGeom>
        </p:spPr>
        <p:txBody>
          <a:bodyPr tIns="0" anchor="t" anchorCtr="0">
            <a:noAutofit/>
          </a:bodyPr>
          <a:lstStyle>
            <a:lvl1pPr algn="l">
              <a:lnSpc>
                <a:spcPct val="100000"/>
              </a:lnSpc>
              <a:defRPr sz="48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Titelfolie kurzer Titel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465547" y="4517126"/>
            <a:ext cx="8210141" cy="8280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270227" cy="1143000"/>
          </a:xfrm>
          <a:prstGeom prst="rect">
            <a:avLst/>
          </a:prstGeom>
        </p:spPr>
        <p:txBody>
          <a:bodyPr lIns="0" rIns="0"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9" y="1839258"/>
            <a:ext cx="7740594" cy="4387988"/>
          </a:xfrm>
        </p:spPr>
        <p:txBody>
          <a:bodyPr lIns="0" rIns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7215205" y="6348413"/>
            <a:ext cx="98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5172" y="430318"/>
            <a:ext cx="6280165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3" y="1857375"/>
            <a:ext cx="8485187" cy="479742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überschrift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6" y="2009384"/>
            <a:ext cx="7073457" cy="1132150"/>
          </a:xfrm>
          <a:prstGeom prst="rect">
            <a:avLst/>
          </a:prstGeom>
        </p:spPr>
        <p:txBody>
          <a:bodyPr tIns="0" anchor="t" anchorCtr="0">
            <a:normAutofit/>
          </a:bodyPr>
          <a:lstStyle>
            <a:lvl1pPr algn="l">
              <a:lnSpc>
                <a:spcPct val="100000"/>
              </a:lnSpc>
              <a:defRPr sz="36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cap="none" baseline="0" dirty="0" smtClean="0"/>
              <a:t>Hier Kapitelüberschrift eingeben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 bwMode="white">
          <a:xfrm>
            <a:off x="462406" y="3161536"/>
            <a:ext cx="7073457" cy="100013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10000"/>
              </a:lnSpc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Hier optional Untertitel für Kapitel eingeben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folie mit kurzem Text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62407" y="1956234"/>
            <a:ext cx="8213282" cy="828000"/>
          </a:xfrm>
          <a:prstGeom prst="rect">
            <a:avLst/>
          </a:prstGeom>
        </p:spPr>
        <p:txBody>
          <a:bodyPr tIns="0" anchor="t" anchorCtr="0">
            <a:normAutofit/>
          </a:bodyPr>
          <a:lstStyle>
            <a:lvl1pPr algn="l">
              <a:lnSpc>
                <a:spcPct val="110000"/>
              </a:lnSpc>
              <a:defRPr sz="48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cap="none" baseline="0" dirty="0" smtClean="0"/>
              <a:t>Kapitel kurzer Titel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62407" y="2786058"/>
            <a:ext cx="8213282" cy="82800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10000"/>
              </a:lnSpc>
              <a:buNone/>
              <a:defRPr sz="4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Untertitel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1846262"/>
            <a:ext cx="3960000" cy="439102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1846262"/>
            <a:ext cx="3960000" cy="439102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Datumsplatzhalter 6"/>
          <p:cNvSpPr>
            <a:spLocks noGrp="1"/>
          </p:cNvSpPr>
          <p:nvPr>
            <p:ph type="dt" sz="half" idx="13"/>
          </p:nvPr>
        </p:nvSpPr>
        <p:spPr>
          <a:xfrm>
            <a:off x="7215205" y="6348413"/>
            <a:ext cx="98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2571745"/>
            <a:ext cx="3960000" cy="368618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2571745"/>
            <a:ext cx="3960000" cy="368618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>
          <a:xfrm>
            <a:off x="468313" y="1844675"/>
            <a:ext cx="3960811" cy="639762"/>
          </a:xfr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75" indent="0">
              <a:buNone/>
              <a:tabLst/>
              <a:defRPr sz="24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 hier einfügen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12284" y="1844675"/>
            <a:ext cx="3960000" cy="639762"/>
          </a:xfr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75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 hier einfügen</a:t>
            </a:r>
          </a:p>
        </p:txBody>
      </p:sp>
      <p:sp>
        <p:nvSpPr>
          <p:cNvPr id="10" name="Datumsplatzhalter 6"/>
          <p:cNvSpPr>
            <a:spLocks noGrp="1"/>
          </p:cNvSpPr>
          <p:nvPr>
            <p:ph type="dt" sz="half" idx="14"/>
          </p:nvPr>
        </p:nvSpPr>
        <p:spPr>
          <a:xfrm>
            <a:off x="7215205" y="6348413"/>
            <a:ext cx="98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e 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2406" y="1857365"/>
            <a:ext cx="7740207" cy="437884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54556" y="6341555"/>
            <a:ext cx="32174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2407" y="6341555"/>
            <a:ext cx="892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5" name="Titelplatzhalter 14"/>
          <p:cNvSpPr>
            <a:spLocks noGrp="1"/>
          </p:cNvSpPr>
          <p:nvPr>
            <p:ph type="title"/>
          </p:nvPr>
        </p:nvSpPr>
        <p:spPr bwMode="gray">
          <a:xfrm>
            <a:off x="462406" y="432000"/>
            <a:ext cx="6280165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7215205" y="6348413"/>
            <a:ext cx="9874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3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8575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7463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4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5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4613" indent="-265113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533400" y="1981200"/>
            <a:ext cx="7668769" cy="2133600"/>
          </a:xfrm>
        </p:spPr>
        <p:txBody>
          <a:bodyPr>
            <a:normAutofit fontScale="90000"/>
          </a:bodyPr>
          <a:lstStyle/>
          <a:p>
            <a:pPr>
              <a:tabLst>
                <a:tab pos="895350" algn="l"/>
              </a:tabLst>
            </a:pPr>
            <a:r>
              <a:rPr lang="en-GB" sz="3000" dirty="0" smtClean="0"/>
              <a:t/>
            </a:r>
            <a:br>
              <a:rPr lang="en-GB" sz="3000" dirty="0" smtClean="0"/>
            </a:br>
            <a:r>
              <a:rPr lang="en-GB" sz="3000" dirty="0" smtClean="0"/>
              <a:t>English-medium programmes (EMPs)</a:t>
            </a:r>
            <a:br>
              <a:rPr lang="en-GB" sz="3000" dirty="0" smtClean="0"/>
            </a:br>
            <a:r>
              <a:rPr lang="en-GB" sz="3000" dirty="0" smtClean="0"/>
              <a:t>in business education: </a:t>
            </a:r>
            <a:br>
              <a:rPr lang="en-GB" sz="3000" dirty="0" smtClean="0"/>
            </a:br>
            <a:r>
              <a:rPr lang="en-GB" sz="2600" b="0" dirty="0" smtClean="0"/>
              <a:t>Developments at Austrian business faculties and</a:t>
            </a:r>
            <a:br>
              <a:rPr lang="en-GB" sz="2600" b="0" dirty="0" smtClean="0"/>
            </a:br>
            <a:r>
              <a:rPr lang="en-GB" sz="2600" b="0" dirty="0" smtClean="0"/>
              <a:t>implications for programme </a:t>
            </a:r>
            <a:r>
              <a:rPr lang="en-GB" sz="2600" b="0" dirty="0" smtClean="0"/>
              <a:t>design</a:t>
            </a:r>
            <a:r>
              <a:rPr lang="en-GB" sz="3000" dirty="0" smtClean="0"/>
              <a:t/>
            </a:r>
            <a:br>
              <a:rPr lang="en-GB" sz="3000" dirty="0" smtClean="0"/>
            </a:br>
            <a:r>
              <a:rPr lang="de-AT" sz="3000" b="0" dirty="0" smtClean="0"/>
              <a:t/>
            </a:r>
            <a:br>
              <a:rPr lang="de-AT" sz="3000" b="0" dirty="0" smtClean="0"/>
            </a:br>
            <a:r>
              <a:rPr lang="de-AT" sz="3000" b="0" dirty="0" smtClean="0"/>
              <a:t/>
            </a:r>
            <a:br>
              <a:rPr lang="de-AT" sz="3000" b="0" dirty="0" smtClean="0"/>
            </a:br>
            <a:r>
              <a:rPr lang="de-AT" sz="3000" dirty="0" smtClean="0"/>
              <a:t>Barbara Unterberger </a:t>
            </a:r>
            <a:r>
              <a:rPr lang="de-AT" sz="3000" b="0" dirty="0" smtClean="0"/>
              <a:t/>
            </a:r>
            <a:br>
              <a:rPr lang="de-AT" sz="3000" b="0" dirty="0" smtClean="0"/>
            </a:br>
            <a:r>
              <a:rPr lang="en-GB" sz="2600" b="0" dirty="0" smtClean="0"/>
              <a:t>WU, Vienna University of Economics and Business</a:t>
            </a:r>
            <a:br>
              <a:rPr lang="en-GB" sz="2600" b="0" dirty="0" smtClean="0"/>
            </a:br>
            <a:endParaRPr lang="en-GB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EMI implications:</a:t>
            </a:r>
            <a:br>
              <a:rPr lang="en-GB" dirty="0" smtClean="0"/>
            </a:br>
            <a:r>
              <a:rPr lang="en-GB" dirty="0" smtClean="0"/>
              <a:t>Admission policies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200" dirty="0" smtClean="0">
                <a:solidFill>
                  <a:schemeClr val="tx2"/>
                </a:solidFill>
              </a:rPr>
              <a:t>11% of the EMPs: only mandatory for </a:t>
            </a:r>
            <a:r>
              <a:rPr lang="en-GB" sz="2200" b="1" dirty="0" smtClean="0">
                <a:solidFill>
                  <a:schemeClr val="tx2"/>
                </a:solidFill>
              </a:rPr>
              <a:t>students from outside the EAA</a:t>
            </a:r>
            <a:endParaRPr lang="en-GB" sz="2200" b="1" dirty="0" smtClean="0">
              <a:solidFill>
                <a:schemeClr val="accent3"/>
              </a:solidFill>
            </a:endParaRPr>
          </a:p>
          <a:p>
            <a:r>
              <a:rPr lang="en-GB" sz="2200" dirty="0" smtClean="0">
                <a:solidFill>
                  <a:schemeClr val="accent2"/>
                </a:solidFill>
              </a:rPr>
              <a:t>common assumption: students from EU / EAA states </a:t>
            </a:r>
            <a:r>
              <a:rPr lang="en-GB" sz="2200" b="1" dirty="0" smtClean="0">
                <a:solidFill>
                  <a:schemeClr val="accent2"/>
                </a:solidFill>
              </a:rPr>
              <a:t>posses the necessary English skills </a:t>
            </a:r>
            <a:r>
              <a:rPr lang="en-GB" sz="2200" dirty="0" smtClean="0">
                <a:solidFill>
                  <a:schemeClr val="accent2"/>
                </a:solidFill>
              </a:rPr>
              <a:t>to cope with English medium instruction </a:t>
            </a:r>
          </a:p>
          <a:p>
            <a:pPr>
              <a:buNone/>
            </a:pPr>
            <a:r>
              <a:rPr lang="en-GB" sz="2200" dirty="0" smtClean="0">
                <a:solidFill>
                  <a:schemeClr val="accent2"/>
                </a:solidFill>
              </a:rPr>
              <a:t>	</a:t>
            </a:r>
            <a:r>
              <a:rPr lang="en-GB" sz="1800" dirty="0" smtClean="0">
                <a:solidFill>
                  <a:schemeClr val="accent2"/>
                </a:solidFill>
              </a:rPr>
              <a:t>(cf. </a:t>
            </a:r>
            <a:r>
              <a:rPr lang="en-GB" sz="1800" dirty="0" err="1" smtClean="0">
                <a:solidFill>
                  <a:schemeClr val="accent2"/>
                </a:solidFill>
              </a:rPr>
              <a:t>Räsisänen</a:t>
            </a:r>
            <a:r>
              <a:rPr lang="en-GB" sz="1800" dirty="0" smtClean="0">
                <a:solidFill>
                  <a:schemeClr val="accent2"/>
                </a:solidFill>
              </a:rPr>
              <a:t> &amp; </a:t>
            </a:r>
            <a:r>
              <a:rPr lang="en-GB" sz="1800" dirty="0" err="1" smtClean="0">
                <a:solidFill>
                  <a:schemeClr val="accent2"/>
                </a:solidFill>
              </a:rPr>
              <a:t>Fortanet-Gómez</a:t>
            </a:r>
            <a:r>
              <a:rPr lang="en-GB" sz="1800" dirty="0" smtClean="0">
                <a:solidFill>
                  <a:schemeClr val="accent2"/>
                </a:solidFill>
              </a:rPr>
              <a:t> 2008; Wilkinson 2008)</a:t>
            </a:r>
          </a:p>
          <a:p>
            <a:r>
              <a:rPr lang="en-GB" sz="2200" dirty="0" smtClean="0">
                <a:solidFill>
                  <a:schemeClr val="accent2"/>
                </a:solidFill>
              </a:rPr>
              <a:t>Study on </a:t>
            </a:r>
            <a:r>
              <a:rPr lang="en-GB" sz="2200" b="1" dirty="0" smtClean="0">
                <a:solidFill>
                  <a:schemeClr val="accent2"/>
                </a:solidFill>
              </a:rPr>
              <a:t>lecture comprehension of Norwegian students and exchange students</a:t>
            </a:r>
            <a:r>
              <a:rPr lang="en-GB" sz="2200" dirty="0" smtClean="0">
                <a:solidFill>
                  <a:schemeClr val="accent2"/>
                </a:solidFill>
              </a:rPr>
              <a:t>: both have difficulties in English-medium lectures </a:t>
            </a:r>
            <a:r>
              <a:rPr lang="en-GB" sz="1800" dirty="0" smtClean="0">
                <a:solidFill>
                  <a:schemeClr val="accent2"/>
                </a:solidFill>
              </a:rPr>
              <a:t>(</a:t>
            </a:r>
            <a:r>
              <a:rPr lang="en-GB" sz="1800" dirty="0" err="1" smtClean="0">
                <a:solidFill>
                  <a:schemeClr val="accent2"/>
                </a:solidFill>
              </a:rPr>
              <a:t>Hellekjaer</a:t>
            </a:r>
            <a:r>
              <a:rPr lang="en-GB" sz="1800" dirty="0" smtClean="0">
                <a:solidFill>
                  <a:schemeClr val="accent2"/>
                </a:solidFill>
              </a:rPr>
              <a:t> 2010)</a:t>
            </a:r>
          </a:p>
          <a:p>
            <a:r>
              <a:rPr lang="en-GB" sz="2200" b="1" dirty="0" smtClean="0">
                <a:solidFill>
                  <a:schemeClr val="accent2"/>
                </a:solidFill>
              </a:rPr>
              <a:t>Norwegian students did not reach band 6</a:t>
            </a:r>
            <a:r>
              <a:rPr lang="en-GB" sz="2200" dirty="0" smtClean="0">
                <a:solidFill>
                  <a:schemeClr val="accent2"/>
                </a:solidFill>
              </a:rPr>
              <a:t> in IELTS academic reading section </a:t>
            </a:r>
            <a:r>
              <a:rPr lang="en-GB" sz="1800" dirty="0" smtClean="0">
                <a:solidFill>
                  <a:schemeClr val="accent2"/>
                </a:solidFill>
              </a:rPr>
              <a:t>(</a:t>
            </a:r>
            <a:r>
              <a:rPr lang="en-GB" sz="1800" dirty="0" err="1" smtClean="0">
                <a:solidFill>
                  <a:schemeClr val="accent2"/>
                </a:solidFill>
              </a:rPr>
              <a:t>Hellekjaer</a:t>
            </a:r>
            <a:r>
              <a:rPr lang="en-GB" sz="1800" dirty="0" smtClean="0">
                <a:solidFill>
                  <a:schemeClr val="accent2"/>
                </a:solidFill>
              </a:rPr>
              <a:t> 2009)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Conclusions:</a:t>
            </a:r>
            <a:br>
              <a:rPr lang="en-GB" dirty="0" smtClean="0"/>
            </a:br>
            <a:r>
              <a:rPr lang="en-GB" dirty="0" smtClean="0"/>
              <a:t>Universities should...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GB" b="1" dirty="0" smtClean="0">
                <a:solidFill>
                  <a:schemeClr val="accent3"/>
                </a:solidFill>
                <a:sym typeface="Wingdings" pitchFamily="2" charset="2"/>
              </a:rPr>
              <a:t>...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 consider</a:t>
            </a:r>
            <a:r>
              <a:rPr lang="en-GB" b="1" dirty="0" smtClean="0">
                <a:solidFill>
                  <a:schemeClr val="tx2"/>
                </a:solidFill>
                <a:sym typeface="Wingdings" pitchFamily="2" charset="2"/>
              </a:rPr>
              <a:t> testing teaching staff’s English 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proficiency</a:t>
            </a:r>
          </a:p>
          <a:p>
            <a:pPr marL="457200" indent="-457200">
              <a:buNone/>
            </a:pPr>
            <a:r>
              <a:rPr lang="en-GB" b="1" dirty="0" smtClean="0">
                <a:solidFill>
                  <a:schemeClr val="accent3"/>
                </a:solidFill>
                <a:sym typeface="Wingdings" pitchFamily="2" charset="2"/>
              </a:rPr>
              <a:t>...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 raise programme designers’ awareness for the </a:t>
            </a:r>
            <a:r>
              <a:rPr lang="en-GB" b="1" dirty="0" smtClean="0">
                <a:solidFill>
                  <a:schemeClr val="tx2"/>
                </a:solidFill>
                <a:sym typeface="Wingdings" pitchFamily="2" charset="2"/>
              </a:rPr>
              <a:t>ESP element in EMPs</a:t>
            </a:r>
            <a:endParaRPr lang="en-GB" dirty="0" smtClean="0">
              <a:solidFill>
                <a:schemeClr val="tx2"/>
              </a:solidFill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GB" b="1" dirty="0" smtClean="0">
                <a:solidFill>
                  <a:schemeClr val="accent3"/>
                </a:solidFill>
                <a:sym typeface="Wingdings" pitchFamily="2" charset="2"/>
              </a:rPr>
              <a:t>...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standardise</a:t>
            </a:r>
            <a:r>
              <a:rPr lang="en-GB" b="1" dirty="0" smtClean="0">
                <a:solidFill>
                  <a:schemeClr val="tx2"/>
                </a:solidFill>
                <a:sym typeface="Wingdings" pitchFamily="2" charset="2"/>
              </a:rPr>
              <a:t> entry requirements 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but do not rely on 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them</a:t>
            </a:r>
          </a:p>
          <a:p>
            <a:pPr marL="457200" indent="-457200">
              <a:buNone/>
            </a:pPr>
            <a:r>
              <a:rPr lang="en-GB" b="1" dirty="0" smtClean="0">
                <a:solidFill>
                  <a:schemeClr val="tx2"/>
                </a:solidFill>
                <a:sym typeface="Wingdings" pitchFamily="2" charset="2"/>
              </a:rPr>
              <a:t>...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 develop</a:t>
            </a:r>
            <a:r>
              <a:rPr lang="en-GB" b="1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en-GB" b="1" dirty="0" smtClean="0">
                <a:solidFill>
                  <a:schemeClr val="tx2"/>
                </a:solidFill>
                <a:sym typeface="Wingdings" pitchFamily="2" charset="2"/>
              </a:rPr>
              <a:t>students’ discipline-specific English skills</a:t>
            </a:r>
            <a:endParaRPr lang="en-GB" sz="900" b="1" dirty="0" smtClean="0">
              <a:solidFill>
                <a:schemeClr val="accent3"/>
              </a:solidFill>
              <a:sym typeface="Wingdings" pitchFamily="2" charset="2"/>
            </a:endParaRPr>
          </a:p>
          <a:p>
            <a:pPr marL="457200" indent="-457200">
              <a:buNone/>
            </a:pPr>
            <a:r>
              <a:rPr lang="en-GB" b="1" dirty="0" smtClean="0">
                <a:solidFill>
                  <a:schemeClr val="accent3"/>
                </a:solidFill>
                <a:sym typeface="Wingdings" pitchFamily="2" charset="2"/>
              </a:rPr>
              <a:t>...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 strive for </a:t>
            </a:r>
            <a:r>
              <a:rPr lang="en-GB" b="1" dirty="0" smtClean="0">
                <a:solidFill>
                  <a:schemeClr val="tx2"/>
                </a:solidFill>
                <a:sym typeface="Wingdings" pitchFamily="2" charset="2"/>
              </a:rPr>
              <a:t>more collaboration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 between language &amp; 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subject specialists </a:t>
            </a:r>
            <a:endParaRPr lang="en-GB" b="1" dirty="0" smtClean="0">
              <a:solidFill>
                <a:schemeClr val="tx2"/>
              </a:solidFill>
              <a:sym typeface="Wingdings" pitchFamily="2" charset="2"/>
            </a:endParaRPr>
          </a:p>
          <a:p>
            <a:pPr marL="457200" indent="-457200">
              <a:buNone/>
            </a:pPr>
            <a:endParaRPr lang="en-GB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2406" y="2420888"/>
            <a:ext cx="7668769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Thank you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b="0" dirty="0" smtClean="0"/>
              <a:t/>
            </a:r>
            <a:br>
              <a:rPr lang="de-AT" b="0" dirty="0" smtClean="0"/>
            </a:br>
            <a:r>
              <a:rPr lang="de-AT" b="0" dirty="0" smtClean="0"/>
              <a:t/>
            </a:r>
            <a:br>
              <a:rPr lang="de-AT" b="0" dirty="0" smtClean="0"/>
            </a:br>
            <a:r>
              <a:rPr lang="de-AT" b="0" dirty="0" smtClean="0"/>
              <a:t/>
            </a:r>
            <a:br>
              <a:rPr lang="de-AT" b="0" dirty="0" smtClean="0"/>
            </a:br>
            <a:r>
              <a:rPr lang="de-AT" dirty="0" smtClean="0"/>
              <a:t>barbara.unterberger@wu.ac.at</a:t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r>
              <a:rPr lang="de-AT" b="0" dirty="0" smtClean="0"/>
              <a:t/>
            </a:r>
            <a:br>
              <a:rPr lang="de-AT" b="0" dirty="0" smtClean="0"/>
            </a:br>
            <a:r>
              <a:rPr lang="de-AT" sz="2600" b="0" dirty="0" smtClean="0"/>
              <a:t/>
            </a:r>
            <a:br>
              <a:rPr lang="de-AT" sz="2600" b="0" dirty="0" smtClean="0"/>
            </a:br>
            <a:endParaRPr lang="de-AT" sz="2600" dirty="0"/>
          </a:p>
        </p:txBody>
      </p:sp>
    </p:spTree>
    <p:extLst>
      <p:ext uri="{BB962C8B-B14F-4D97-AF65-F5344CB8AC3E}">
        <p14:creationId xmlns:p14="http://schemas.microsoft.com/office/powerpoint/2010/main" xmlns="" val="36294219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Data </a:t>
            </a:r>
            <a:r>
              <a:rPr lang="en-US" dirty="0" smtClean="0"/>
              <a:t>set</a:t>
            </a:r>
            <a:r>
              <a:rPr lang="de-AT" dirty="0" smtClean="0"/>
              <a:t/>
            </a:r>
            <a:br>
              <a:rPr lang="de-AT" dirty="0" smtClean="0"/>
            </a:br>
            <a:endParaRPr lang="en-GB" b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Wingdings" pitchFamily="2" charset="2"/>
              <a:buAutoNum type="arabicParenR"/>
            </a:pPr>
            <a:r>
              <a:rPr lang="en-GB" sz="3200" b="1" dirty="0" smtClean="0">
                <a:solidFill>
                  <a:schemeClr val="tx2"/>
                </a:solidFill>
              </a:rPr>
              <a:t>Status quo survey </a:t>
            </a:r>
          </a:p>
          <a:p>
            <a:pPr marL="996950" lvl="2" indent="-457200">
              <a:buClr>
                <a:schemeClr val="accent3"/>
              </a:buClr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tx2"/>
                </a:solidFill>
              </a:rPr>
              <a:t>7 (out of 9) Austrian </a:t>
            </a:r>
            <a:r>
              <a:rPr lang="en-GB" sz="3200" dirty="0" smtClean="0">
                <a:solidFill>
                  <a:schemeClr val="tx2"/>
                </a:solidFill>
              </a:rPr>
              <a:t>state universities offer EMPs in business studies</a:t>
            </a:r>
          </a:p>
          <a:p>
            <a:pPr marL="996950" lvl="2" indent="-457200">
              <a:buClr>
                <a:schemeClr val="accent3"/>
              </a:buClr>
              <a:buFont typeface="Wingdings" pitchFamily="2" charset="2"/>
              <a:buChar char="Ø"/>
            </a:pPr>
            <a:endParaRPr lang="en-GB" sz="300" dirty="0" smtClean="0">
              <a:solidFill>
                <a:schemeClr val="tx2"/>
              </a:solidFill>
            </a:endParaRPr>
          </a:p>
          <a:p>
            <a:pPr marL="996950" lvl="2" indent="-457200">
              <a:buClr>
                <a:schemeClr val="accent3"/>
              </a:buClr>
              <a:buFont typeface="Wingdings" pitchFamily="2" charset="2"/>
              <a:buChar char="Ø"/>
            </a:pPr>
            <a:endParaRPr lang="en-GB" sz="300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itchFamily="2" charset="2"/>
              <a:buAutoNum type="arabicParenR"/>
            </a:pPr>
            <a:r>
              <a:rPr lang="en-GB" sz="3200" b="1" dirty="0" smtClean="0">
                <a:solidFill>
                  <a:schemeClr val="tx2"/>
                </a:solidFill>
              </a:rPr>
              <a:t>Case study</a:t>
            </a:r>
          </a:p>
          <a:p>
            <a:pPr marL="996950" lvl="2" indent="-457200">
              <a:buClr>
                <a:schemeClr val="accent3"/>
              </a:buClr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tx2"/>
                </a:solidFill>
              </a:rPr>
              <a:t>4 English-medium MA programmes taught at WU</a:t>
            </a:r>
          </a:p>
          <a:p>
            <a:pPr marL="996950" lvl="2" indent="-457200">
              <a:buClr>
                <a:schemeClr val="accent3"/>
              </a:buClr>
              <a:buFont typeface="Wingdings" pitchFamily="2" charset="2"/>
              <a:buChar char="Ø"/>
            </a:pPr>
            <a:endParaRPr lang="en-GB" sz="400" dirty="0" smtClean="0">
              <a:solidFill>
                <a:schemeClr val="tx2"/>
              </a:solidFill>
            </a:endParaRPr>
          </a:p>
          <a:p>
            <a:pPr marL="996950" lvl="2" indent="-457200">
              <a:buClr>
                <a:schemeClr val="accent3"/>
              </a:buClr>
              <a:buFont typeface="Wingdings" pitchFamily="2" charset="2"/>
              <a:buChar char="Ø"/>
            </a:pPr>
            <a:endParaRPr lang="en-GB" sz="400" dirty="0" smtClean="0">
              <a:solidFill>
                <a:schemeClr val="tx2"/>
              </a:solidFill>
            </a:endParaRPr>
          </a:p>
          <a:p>
            <a:pPr marL="457200" indent="-457200">
              <a:buFont typeface="Wingdings" pitchFamily="2" charset="2"/>
              <a:buAutoNum type="arabicParenR"/>
            </a:pPr>
            <a:r>
              <a:rPr lang="en-GB" sz="3200" b="1" dirty="0" smtClean="0">
                <a:solidFill>
                  <a:schemeClr val="tx2"/>
                </a:solidFill>
              </a:rPr>
              <a:t>Expert interviews</a:t>
            </a:r>
          </a:p>
          <a:p>
            <a:pPr marL="996950" lvl="2" indent="-457200">
              <a:lnSpc>
                <a:spcPct val="110000"/>
              </a:lnSpc>
              <a:buClr>
                <a:schemeClr val="accent3"/>
              </a:buClr>
              <a:buFont typeface="Wingdings" pitchFamily="2" charset="2"/>
              <a:buChar char="Ø"/>
            </a:pPr>
            <a:r>
              <a:rPr lang="en-GB" sz="3200" dirty="0" smtClean="0">
                <a:solidFill>
                  <a:schemeClr val="tx2"/>
                </a:solidFill>
              </a:rPr>
              <a:t>5 programme directors of all EMPs at WU </a:t>
            </a:r>
          </a:p>
          <a:p>
            <a:pPr marL="996950" lvl="2" indent="-457200">
              <a:lnSpc>
                <a:spcPct val="110000"/>
              </a:lnSpc>
              <a:buClr>
                <a:schemeClr val="accent3"/>
              </a:buClr>
              <a:buNone/>
            </a:pPr>
            <a:endParaRPr lang="en-GB" sz="300" dirty="0" smtClean="0">
              <a:solidFill>
                <a:schemeClr val="tx2"/>
              </a:solidFill>
            </a:endParaRPr>
          </a:p>
          <a:p>
            <a:pPr marL="996950" lvl="2" indent="-457200">
              <a:lnSpc>
                <a:spcPct val="110000"/>
              </a:lnSpc>
              <a:buClr>
                <a:schemeClr val="accent3"/>
              </a:buClr>
              <a:buNone/>
            </a:pPr>
            <a:endParaRPr lang="en-GB" sz="300" dirty="0" smtClean="0">
              <a:solidFill>
                <a:schemeClr val="tx2"/>
              </a:solidFill>
            </a:endParaRPr>
          </a:p>
          <a:p>
            <a:pPr marL="457200" indent="-457200" algn="r">
              <a:buNone/>
            </a:pPr>
            <a:r>
              <a:rPr lang="en-GB" sz="2600" dirty="0" smtClean="0">
                <a:solidFill>
                  <a:schemeClr val="tx2"/>
                </a:solidFill>
              </a:rPr>
              <a:t>(academic year of 2011/12)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foundations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9" y="1839258"/>
            <a:ext cx="7740594" cy="4561542"/>
          </a:xfrm>
        </p:spPr>
        <p:txBody>
          <a:bodyPr>
            <a:noAutofit/>
          </a:bodyPr>
          <a:lstStyle/>
          <a:p>
            <a:r>
              <a:rPr lang="en-GB" sz="2000" b="1" dirty="0" err="1" smtClean="0">
                <a:solidFill>
                  <a:schemeClr val="accent3"/>
                </a:solidFill>
              </a:rPr>
              <a:t>Wächter</a:t>
            </a:r>
            <a:r>
              <a:rPr lang="en-GB" sz="2000" b="1" dirty="0" smtClean="0">
                <a:solidFill>
                  <a:schemeClr val="accent3"/>
                </a:solidFill>
              </a:rPr>
              <a:t> &amp; </a:t>
            </a:r>
            <a:r>
              <a:rPr lang="en-GB" sz="2000" b="1" dirty="0" err="1" smtClean="0">
                <a:solidFill>
                  <a:schemeClr val="accent3"/>
                </a:solidFill>
              </a:rPr>
              <a:t>Maiworm</a:t>
            </a:r>
            <a:r>
              <a:rPr lang="en-GB" sz="2000" b="1" dirty="0" smtClean="0">
                <a:solidFill>
                  <a:schemeClr val="accent3"/>
                </a:solidFill>
              </a:rPr>
              <a:t> </a:t>
            </a:r>
            <a:r>
              <a:rPr lang="en-GB" sz="2000" dirty="0" smtClean="0">
                <a:solidFill>
                  <a:schemeClr val="accent2"/>
                </a:solidFill>
              </a:rPr>
              <a:t>(2002;2008): motives behind the introduction, student target groups, marketing strategies, quality assurance issues etc.</a:t>
            </a:r>
          </a:p>
          <a:p>
            <a:r>
              <a:rPr lang="en-GB" sz="2000" b="1" dirty="0" smtClean="0">
                <a:solidFill>
                  <a:schemeClr val="accent3"/>
                </a:solidFill>
              </a:rPr>
              <a:t>Wilkinson:</a:t>
            </a:r>
            <a:r>
              <a:rPr lang="en-GB" sz="2000" dirty="0" smtClean="0">
                <a:solidFill>
                  <a:schemeClr val="accent3"/>
                </a:solidFill>
              </a:rPr>
              <a:t> </a:t>
            </a:r>
            <a:r>
              <a:rPr lang="en-GB" sz="2000" dirty="0" smtClean="0">
                <a:solidFill>
                  <a:schemeClr val="accent2"/>
                </a:solidFill>
              </a:rPr>
              <a:t>potential pitfalls &amp; success factors (2008a; 2010a); impact on content teachers (2005b;2010b)</a:t>
            </a:r>
          </a:p>
          <a:p>
            <a:r>
              <a:rPr lang="en-GB" sz="2000" b="1" dirty="0" err="1" smtClean="0">
                <a:solidFill>
                  <a:schemeClr val="accent3"/>
                </a:solidFill>
              </a:rPr>
              <a:t>Räisänen</a:t>
            </a:r>
            <a:r>
              <a:rPr lang="en-GB" sz="2000" b="1" dirty="0" smtClean="0">
                <a:solidFill>
                  <a:schemeClr val="accent3"/>
                </a:solidFill>
              </a:rPr>
              <a:t> &amp; </a:t>
            </a:r>
            <a:r>
              <a:rPr lang="en-GB" sz="2000" b="1" dirty="0" err="1" smtClean="0">
                <a:solidFill>
                  <a:schemeClr val="accent3"/>
                </a:solidFill>
              </a:rPr>
              <a:t>Fortanet-Gómez</a:t>
            </a:r>
            <a:r>
              <a:rPr lang="en-GB" sz="2000" b="1" dirty="0" smtClean="0">
                <a:solidFill>
                  <a:schemeClr val="accent3"/>
                </a:solidFill>
              </a:rPr>
              <a:t> </a:t>
            </a:r>
            <a:r>
              <a:rPr lang="en-GB" sz="2000" dirty="0" smtClean="0">
                <a:solidFill>
                  <a:schemeClr val="accent2"/>
                </a:solidFill>
              </a:rPr>
              <a:t>(2008): ESP and EAP practices</a:t>
            </a:r>
          </a:p>
          <a:p>
            <a:r>
              <a:rPr lang="en-GB" sz="2000" b="1" dirty="0" err="1" smtClean="0">
                <a:solidFill>
                  <a:schemeClr val="accent3"/>
                </a:solidFill>
              </a:rPr>
              <a:t>Greere</a:t>
            </a:r>
            <a:r>
              <a:rPr lang="en-GB" sz="2000" b="1" dirty="0" smtClean="0">
                <a:solidFill>
                  <a:schemeClr val="accent3"/>
                </a:solidFill>
              </a:rPr>
              <a:t> &amp; </a:t>
            </a:r>
            <a:r>
              <a:rPr lang="en-GB" sz="2000" b="1" dirty="0" err="1" smtClean="0">
                <a:solidFill>
                  <a:schemeClr val="accent3"/>
                </a:solidFill>
              </a:rPr>
              <a:t>Räsänen</a:t>
            </a:r>
            <a:r>
              <a:rPr lang="en-GB" sz="2000" b="1" dirty="0" smtClean="0">
                <a:solidFill>
                  <a:schemeClr val="accent3"/>
                </a:solidFill>
              </a:rPr>
              <a:t> </a:t>
            </a:r>
            <a:r>
              <a:rPr lang="en-GB" sz="2000" dirty="0" smtClean="0">
                <a:solidFill>
                  <a:schemeClr val="accent2"/>
                </a:solidFill>
              </a:rPr>
              <a:t>(2008):</a:t>
            </a:r>
            <a:r>
              <a:rPr lang="en-GB" sz="2000" b="1" dirty="0" smtClean="0">
                <a:solidFill>
                  <a:schemeClr val="accent3"/>
                </a:solidFill>
              </a:rPr>
              <a:t> </a:t>
            </a:r>
            <a:r>
              <a:rPr lang="en-GB" sz="2000" dirty="0" smtClean="0">
                <a:solidFill>
                  <a:schemeClr val="accent2"/>
                </a:solidFill>
              </a:rPr>
              <a:t>conceptual considerations; the different types of English-medium teaching in HE</a:t>
            </a:r>
          </a:p>
          <a:p>
            <a:r>
              <a:rPr lang="en-GB" sz="2000" b="1" dirty="0" err="1" smtClean="0">
                <a:solidFill>
                  <a:schemeClr val="accent3"/>
                </a:solidFill>
              </a:rPr>
              <a:t>Hellekjaer</a:t>
            </a:r>
            <a:r>
              <a:rPr lang="en-GB" sz="2000" dirty="0" smtClean="0">
                <a:solidFill>
                  <a:schemeClr val="accent2"/>
                </a:solidFill>
              </a:rPr>
              <a:t> (2007;2010): English proficiency of students</a:t>
            </a:r>
          </a:p>
          <a:p>
            <a:r>
              <a:rPr lang="en-GB" sz="2000" b="1" dirty="0" err="1" smtClean="0">
                <a:solidFill>
                  <a:schemeClr val="accent3"/>
                </a:solidFill>
              </a:rPr>
              <a:t>Klaassen</a:t>
            </a:r>
            <a:r>
              <a:rPr lang="en-GB" sz="2000" dirty="0" smtClean="0">
                <a:solidFill>
                  <a:schemeClr val="accent2"/>
                </a:solidFill>
              </a:rPr>
              <a:t> (2008; 2010): English proficiency of lecturers</a:t>
            </a:r>
          </a:p>
          <a:p>
            <a:r>
              <a:rPr lang="en-GB" sz="2000" b="1" dirty="0" smtClean="0">
                <a:solidFill>
                  <a:schemeClr val="accent3"/>
                </a:solidFill>
              </a:rPr>
              <a:t>Kling &amp; </a:t>
            </a:r>
            <a:r>
              <a:rPr lang="en-GB" sz="2000" b="1" dirty="0" err="1" smtClean="0">
                <a:solidFill>
                  <a:schemeClr val="accent3"/>
                </a:solidFill>
              </a:rPr>
              <a:t>Staehr</a:t>
            </a:r>
            <a:r>
              <a:rPr lang="en-GB" sz="2000" b="1" dirty="0" smtClean="0">
                <a:solidFill>
                  <a:schemeClr val="accent3"/>
                </a:solidFill>
              </a:rPr>
              <a:t> </a:t>
            </a:r>
            <a:r>
              <a:rPr lang="en-GB" sz="2000" dirty="0" smtClean="0">
                <a:solidFill>
                  <a:schemeClr val="accent2"/>
                </a:solidFill>
              </a:rPr>
              <a:t>(2011): testing the English proficiency of the teaching staff in EMPs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6270227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Research design:</a:t>
            </a:r>
            <a:br>
              <a:rPr lang="en-GB" dirty="0" smtClean="0"/>
            </a:br>
            <a:r>
              <a:rPr lang="en-GB" b="0" dirty="0" smtClean="0"/>
              <a:t>3 phases of data collection</a:t>
            </a:r>
            <a:br>
              <a:rPr lang="en-GB" b="0" dirty="0" smtClean="0"/>
            </a:br>
            <a:r>
              <a:rPr lang="en-GB" b="0" dirty="0" smtClean="0"/>
              <a:t>					    </a:t>
            </a:r>
            <a:r>
              <a:rPr lang="en-GB" sz="2000" b="0" dirty="0" smtClean="0"/>
              <a:t>(2011/12)</a:t>
            </a:r>
            <a:endParaRPr lang="en-GB" sz="2000" b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9" y="1839258"/>
            <a:ext cx="3881381" cy="46377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tabLst>
                <a:tab pos="4124325" algn="l"/>
              </a:tabLst>
            </a:pPr>
            <a:r>
              <a:rPr lang="en-GB" sz="2600" b="1" dirty="0" smtClean="0">
                <a:solidFill>
                  <a:schemeClr val="tx2"/>
                </a:solidFill>
              </a:rPr>
              <a:t>Status quo survey: Austria</a:t>
            </a:r>
            <a:endParaRPr lang="en-GB" sz="2600" dirty="0" smtClean="0">
              <a:solidFill>
                <a:schemeClr val="tx2"/>
              </a:solidFill>
            </a:endParaRPr>
          </a:p>
          <a:p>
            <a:pPr marL="360363" lvl="0"/>
            <a:r>
              <a:rPr lang="en-GB" sz="2500" dirty="0" smtClean="0">
                <a:solidFill>
                  <a:schemeClr val="tx2"/>
                </a:solidFill>
              </a:rPr>
              <a:t>exact number of EMPs </a:t>
            </a:r>
            <a:endParaRPr lang="de-AT" sz="2500" dirty="0" smtClean="0">
              <a:solidFill>
                <a:schemeClr val="tx2"/>
              </a:solidFill>
            </a:endParaRPr>
          </a:p>
          <a:p>
            <a:pPr marL="360363" lvl="0"/>
            <a:r>
              <a:rPr lang="en-GB" sz="2500" dirty="0" smtClean="0">
                <a:solidFill>
                  <a:schemeClr val="tx2"/>
                </a:solidFill>
              </a:rPr>
              <a:t>overall distribution pattern (i.e. institutions and degrees)</a:t>
            </a:r>
          </a:p>
          <a:p>
            <a:pPr marL="360363" lvl="0"/>
            <a:r>
              <a:rPr lang="en-GB" sz="2500" dirty="0" smtClean="0">
                <a:solidFill>
                  <a:schemeClr val="tx2"/>
                </a:solidFill>
              </a:rPr>
              <a:t>entry requirements</a:t>
            </a:r>
          </a:p>
          <a:p>
            <a:pPr marL="360363" lvl="0">
              <a:buNone/>
            </a:pPr>
            <a:endParaRPr lang="en-GB" sz="600" dirty="0" smtClean="0">
              <a:solidFill>
                <a:schemeClr val="tx2"/>
              </a:solidFill>
            </a:endParaRPr>
          </a:p>
          <a:p>
            <a:pPr marL="457200" indent="-457200">
              <a:buNone/>
            </a:pPr>
            <a:r>
              <a:rPr lang="en-GB" sz="2600" b="1" dirty="0" smtClean="0">
                <a:solidFill>
                  <a:schemeClr val="tx2"/>
                </a:solidFill>
              </a:rPr>
              <a:t>Course description</a:t>
            </a:r>
          </a:p>
          <a:p>
            <a:pPr marL="457200" indent="-457200">
              <a:buNone/>
            </a:pPr>
            <a:r>
              <a:rPr lang="en-GB" sz="2600" b="1" dirty="0" smtClean="0">
                <a:solidFill>
                  <a:schemeClr val="tx2"/>
                </a:solidFill>
              </a:rPr>
              <a:t>analysis: MA @ WU</a:t>
            </a:r>
          </a:p>
          <a:p>
            <a:pPr marL="360363"/>
            <a:r>
              <a:rPr lang="en-GB" dirty="0" smtClean="0">
                <a:solidFill>
                  <a:schemeClr val="tx2"/>
                </a:solidFill>
              </a:rPr>
              <a:t>language learning aims</a:t>
            </a:r>
            <a:endParaRPr lang="de-AT" dirty="0" smtClean="0">
              <a:solidFill>
                <a:schemeClr val="tx2"/>
              </a:solidFill>
            </a:endParaRPr>
          </a:p>
          <a:p>
            <a:pPr marL="360363"/>
            <a:r>
              <a:rPr lang="en-GB" dirty="0" smtClean="0">
                <a:solidFill>
                  <a:schemeClr val="tx2"/>
                </a:solidFill>
              </a:rPr>
              <a:t>programme design </a:t>
            </a:r>
          </a:p>
          <a:p>
            <a:pPr marL="360363">
              <a:buNone/>
            </a:pPr>
            <a:r>
              <a:rPr lang="en-GB" dirty="0" smtClean="0">
                <a:solidFill>
                  <a:schemeClr val="tx2"/>
                </a:solidFill>
              </a:rPr>
              <a:t>	(e.g. ESP, pre-sessional courses)</a:t>
            </a:r>
          </a:p>
          <a:p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4267200" y="1828801"/>
            <a:ext cx="4572000" cy="6458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400" b="1" dirty="0" smtClean="0">
                <a:solidFill>
                  <a:schemeClr val="tx2"/>
                </a:solidFill>
              </a:rPr>
              <a:t>Interviews programme managers: WU</a:t>
            </a:r>
          </a:p>
          <a:p>
            <a:pPr marL="360363" indent="-265113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§"/>
            </a:pPr>
            <a:r>
              <a:rPr lang="en-GB" sz="2300" dirty="0" smtClean="0">
                <a:solidFill>
                  <a:schemeClr val="tx2"/>
                </a:solidFill>
              </a:rPr>
              <a:t>organisational difficulties</a:t>
            </a:r>
            <a:endParaRPr lang="de-AT" sz="2300" dirty="0" smtClean="0">
              <a:solidFill>
                <a:schemeClr val="tx2"/>
              </a:solidFill>
            </a:endParaRPr>
          </a:p>
          <a:p>
            <a:pPr marL="360363" indent="-265113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§"/>
            </a:pPr>
            <a:r>
              <a:rPr lang="en-GB" sz="2300" dirty="0" smtClean="0">
                <a:solidFill>
                  <a:schemeClr val="tx2"/>
                </a:solidFill>
              </a:rPr>
              <a:t>target groups, recruitment and marketing</a:t>
            </a:r>
          </a:p>
          <a:p>
            <a:pPr marL="360363" indent="-265113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§"/>
            </a:pPr>
            <a:r>
              <a:rPr lang="en-GB" sz="2300" dirty="0" smtClean="0">
                <a:solidFill>
                  <a:schemeClr val="tx2"/>
                </a:solidFill>
              </a:rPr>
              <a:t>entry requirements</a:t>
            </a:r>
          </a:p>
          <a:p>
            <a:pPr marL="360363" indent="-265113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§"/>
            </a:pPr>
            <a:r>
              <a:rPr lang="en-GB" sz="2300" dirty="0" smtClean="0">
                <a:solidFill>
                  <a:schemeClr val="tx2"/>
                </a:solidFill>
              </a:rPr>
              <a:t>English language proficiency (staff and students</a:t>
            </a:r>
            <a:r>
              <a:rPr lang="en-GB" sz="2300" dirty="0" smtClean="0">
                <a:solidFill>
                  <a:schemeClr val="tx2"/>
                </a:solidFill>
              </a:rPr>
              <a:t>)</a:t>
            </a:r>
            <a:endParaRPr lang="en-GB" sz="2300" dirty="0" smtClean="0">
              <a:solidFill>
                <a:schemeClr val="tx2"/>
              </a:solidFill>
            </a:endParaRPr>
          </a:p>
          <a:p>
            <a:pPr marL="360363" indent="-265113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§"/>
            </a:pPr>
            <a:r>
              <a:rPr lang="en-GB" sz="2300" dirty="0" smtClean="0">
                <a:solidFill>
                  <a:schemeClr val="tx2"/>
                </a:solidFill>
              </a:rPr>
              <a:t>collaboration between discipline experts and language </a:t>
            </a:r>
            <a:r>
              <a:rPr lang="en-GB" sz="2300" dirty="0" smtClean="0">
                <a:solidFill>
                  <a:schemeClr val="tx2"/>
                </a:solidFill>
              </a:rPr>
              <a:t>specialists</a:t>
            </a:r>
          </a:p>
          <a:p>
            <a:pPr marL="360363" indent="-265113">
              <a:lnSpc>
                <a:spcPct val="90000"/>
              </a:lnSpc>
              <a:spcAft>
                <a:spcPts val="600"/>
              </a:spcAft>
              <a:buClr>
                <a:schemeClr val="accent3"/>
              </a:buClr>
              <a:buFont typeface="Wingdings" pitchFamily="2" charset="2"/>
              <a:buChar char="§"/>
            </a:pPr>
            <a:r>
              <a:rPr lang="en-GB" sz="2300" dirty="0" smtClean="0">
                <a:solidFill>
                  <a:schemeClr val="tx2"/>
                </a:solidFill>
              </a:rPr>
              <a:t>language support classes</a:t>
            </a:r>
            <a:endParaRPr lang="en-GB" sz="2300" dirty="0" smtClean="0">
              <a:solidFill>
                <a:schemeClr val="tx2"/>
              </a:solidFill>
            </a:endParaRPr>
          </a:p>
          <a:p>
            <a:pPr marL="360363" lvl="0"/>
            <a:endParaRPr lang="en-GB" dirty="0" smtClean="0">
              <a:solidFill>
                <a:schemeClr val="tx2"/>
              </a:solidFill>
            </a:endParaRPr>
          </a:p>
          <a:p>
            <a:pPr marL="360363" lvl="0"/>
            <a:endParaRPr lang="en-GB" dirty="0" smtClean="0">
              <a:solidFill>
                <a:schemeClr val="tx2"/>
              </a:solidFill>
            </a:endParaRPr>
          </a:p>
          <a:p>
            <a:pPr marL="360363" lvl="0"/>
            <a:endParaRPr lang="en-GB" dirty="0" smtClean="0">
              <a:solidFill>
                <a:schemeClr val="tx2"/>
              </a:solidFill>
            </a:endParaRPr>
          </a:p>
          <a:p>
            <a:pPr marL="360363" lvl="0"/>
            <a:endParaRPr lang="en-GB" dirty="0" smtClean="0">
              <a:solidFill>
                <a:schemeClr val="tx2"/>
              </a:solidFill>
            </a:endParaRPr>
          </a:p>
          <a:p>
            <a:pPr marL="360363" lvl="0"/>
            <a:endParaRPr lang="en-GB" dirty="0" smtClean="0">
              <a:solidFill>
                <a:schemeClr val="tx2"/>
              </a:solidFill>
            </a:endParaRPr>
          </a:p>
          <a:p>
            <a:pPr marL="360363" lvl="0"/>
            <a:endParaRPr lang="de-AT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Distribution </a:t>
            </a:r>
            <a:r>
              <a:rPr lang="en-GB" dirty="0" smtClean="0"/>
              <a:t>patterns</a:t>
            </a:r>
            <a:endParaRPr lang="en-GB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762000" y="2438400"/>
          <a:ext cx="7772400" cy="393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85800" y="1828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2"/>
                </a:solidFill>
              </a:rPr>
              <a:t>0 BA / 15 MA (=58%) / 11 PhD (=42%)</a:t>
            </a:r>
            <a:endParaRPr lang="en-GB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6270227" cy="1143000"/>
          </a:xfrm>
        </p:spPr>
        <p:txBody>
          <a:bodyPr/>
          <a:lstStyle/>
          <a:p>
            <a:r>
              <a:rPr lang="en-GB" dirty="0" smtClean="0"/>
              <a:t>Implementation years</a:t>
            </a:r>
            <a:endParaRPr lang="en-GB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</p:nvPr>
        </p:nvGraphicFramePr>
        <p:xfrm>
          <a:off x="152400" y="1828800"/>
          <a:ext cx="8839200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EMI implications: </a:t>
            </a:r>
            <a:br>
              <a:rPr lang="en-GB" dirty="0" smtClean="0"/>
            </a:br>
            <a:r>
              <a:rPr lang="en-GB" dirty="0" smtClean="0"/>
              <a:t>University management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Internationalisation </a:t>
            </a:r>
            <a:r>
              <a:rPr lang="en-GB" b="1" dirty="0" smtClean="0">
                <a:solidFill>
                  <a:schemeClr val="tx2"/>
                </a:solidFill>
              </a:rPr>
              <a:t>of HE </a:t>
            </a:r>
            <a:r>
              <a:rPr lang="en-GB" b="1" dirty="0" smtClean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en-GB" b="1" dirty="0" smtClean="0">
                <a:solidFill>
                  <a:schemeClr val="tx2"/>
                </a:solidFill>
              </a:rPr>
              <a:t>English-medium instruction </a:t>
            </a:r>
            <a:r>
              <a:rPr lang="en-GB" dirty="0" smtClean="0">
                <a:solidFill>
                  <a:schemeClr val="tx2"/>
                </a:solidFill>
              </a:rPr>
              <a:t>(EMI) </a:t>
            </a:r>
          </a:p>
          <a:p>
            <a:pPr>
              <a:buNone/>
            </a:pPr>
            <a:r>
              <a:rPr lang="en-GB" dirty="0" smtClean="0">
                <a:solidFill>
                  <a:schemeClr val="tx2"/>
                </a:solidFill>
              </a:rPr>
              <a:t>	</a:t>
            </a:r>
            <a:r>
              <a:rPr lang="en-GB" sz="1800" dirty="0" smtClean="0">
                <a:solidFill>
                  <a:schemeClr val="tx2"/>
                </a:solidFill>
              </a:rPr>
              <a:t>(cf. </a:t>
            </a:r>
            <a:r>
              <a:rPr lang="en-GB" sz="1800" dirty="0" err="1" smtClean="0">
                <a:solidFill>
                  <a:schemeClr val="tx2"/>
                </a:solidFill>
              </a:rPr>
              <a:t>Maiworm</a:t>
            </a:r>
            <a:r>
              <a:rPr lang="en-GB" sz="1800" dirty="0" smtClean="0">
                <a:solidFill>
                  <a:schemeClr val="tx2"/>
                </a:solidFill>
              </a:rPr>
              <a:t> &amp; </a:t>
            </a:r>
            <a:r>
              <a:rPr lang="en-GB" sz="1800" dirty="0" err="1" smtClean="0">
                <a:solidFill>
                  <a:schemeClr val="tx2"/>
                </a:solidFill>
              </a:rPr>
              <a:t>Wächter</a:t>
            </a:r>
            <a:r>
              <a:rPr lang="en-GB" sz="1800" dirty="0" smtClean="0">
                <a:solidFill>
                  <a:schemeClr val="tx2"/>
                </a:solidFill>
              </a:rPr>
              <a:t> 2003 &amp; 2007)</a:t>
            </a:r>
          </a:p>
          <a:p>
            <a:r>
              <a:rPr lang="en-GB" b="1" dirty="0" smtClean="0">
                <a:solidFill>
                  <a:schemeClr val="tx2"/>
                </a:solidFill>
              </a:rPr>
              <a:t>Business and management studies </a:t>
            </a:r>
            <a:r>
              <a:rPr lang="en-GB" dirty="0" smtClean="0">
                <a:solidFill>
                  <a:schemeClr val="tx2"/>
                </a:solidFill>
              </a:rPr>
              <a:t>particularly affected </a:t>
            </a:r>
            <a:r>
              <a:rPr lang="en-GB" sz="1800" dirty="0" smtClean="0">
                <a:solidFill>
                  <a:schemeClr val="tx2"/>
                </a:solidFill>
              </a:rPr>
              <a:t>(cf. </a:t>
            </a:r>
            <a:r>
              <a:rPr lang="en-GB" sz="1800" dirty="0" err="1" smtClean="0">
                <a:solidFill>
                  <a:schemeClr val="tx2"/>
                </a:solidFill>
              </a:rPr>
              <a:t>Maiworm</a:t>
            </a:r>
            <a:r>
              <a:rPr lang="en-GB" sz="1800" dirty="0" smtClean="0">
                <a:solidFill>
                  <a:schemeClr val="tx2"/>
                </a:solidFill>
              </a:rPr>
              <a:t> &amp; </a:t>
            </a:r>
            <a:r>
              <a:rPr lang="en-GB" sz="1800" dirty="0" err="1" smtClean="0">
                <a:solidFill>
                  <a:schemeClr val="tx2"/>
                </a:solidFill>
              </a:rPr>
              <a:t>Wächter</a:t>
            </a:r>
            <a:r>
              <a:rPr lang="en-GB" sz="1800" dirty="0" smtClean="0">
                <a:solidFill>
                  <a:schemeClr val="tx2"/>
                </a:solidFill>
              </a:rPr>
              <a:t> 2008)</a:t>
            </a:r>
          </a:p>
          <a:p>
            <a:r>
              <a:rPr lang="en-GB" b="1" dirty="0" smtClean="0">
                <a:solidFill>
                  <a:schemeClr val="tx2"/>
                </a:solidFill>
              </a:rPr>
              <a:t>Lack of awareness what EMI entails </a:t>
            </a:r>
            <a:r>
              <a:rPr lang="en-GB" dirty="0" smtClean="0">
                <a:solidFill>
                  <a:schemeClr val="tx2"/>
                </a:solidFill>
              </a:rPr>
              <a:t>on organisational and pedagogical levels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Infrastructure for </a:t>
            </a:r>
            <a:r>
              <a:rPr lang="en-GB" b="1" dirty="0" smtClean="0">
                <a:solidFill>
                  <a:schemeClr val="tx2"/>
                </a:solidFill>
              </a:rPr>
              <a:t>incoming students 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Test the </a:t>
            </a:r>
            <a:r>
              <a:rPr lang="en-GB" b="1" dirty="0" smtClean="0">
                <a:solidFill>
                  <a:schemeClr val="tx2"/>
                </a:solidFill>
              </a:rPr>
              <a:t>English proficiency of teaching staff</a:t>
            </a:r>
            <a:r>
              <a:rPr lang="en-GB" dirty="0" smtClean="0">
                <a:solidFill>
                  <a:schemeClr val="tx2"/>
                </a:solidFill>
              </a:rPr>
              <a:t>?	</a:t>
            </a:r>
          </a:p>
          <a:p>
            <a:pPr>
              <a:buNone/>
              <a:tabLst>
                <a:tab pos="1162050" algn="l"/>
              </a:tabLst>
            </a:pPr>
            <a:r>
              <a:rPr lang="en-GB" sz="2000" dirty="0" smtClean="0">
                <a:solidFill>
                  <a:schemeClr val="tx2"/>
                </a:solidFill>
                <a:sym typeface="Wingdings" pitchFamily="2" charset="2"/>
              </a:rPr>
              <a:t>	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 </a:t>
            </a:r>
            <a:r>
              <a:rPr lang="en-GB" sz="2100" dirty="0" smtClean="0">
                <a:solidFill>
                  <a:schemeClr val="tx2"/>
                </a:solidFill>
                <a:sym typeface="Wingdings" pitchFamily="2" charset="2"/>
              </a:rPr>
              <a:t>e.g. </a:t>
            </a:r>
            <a:r>
              <a:rPr lang="en-GB" sz="2000" dirty="0" smtClean="0">
                <a:solidFill>
                  <a:schemeClr val="tx2"/>
                </a:solidFill>
                <a:sym typeface="Wingdings" pitchFamily="2" charset="2"/>
              </a:rPr>
              <a:t>Univ. of Copenhagen, Delft Univ. of Technology </a:t>
            </a:r>
          </a:p>
          <a:p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Proficiency test as the basis for </a:t>
            </a:r>
            <a:r>
              <a:rPr lang="en-GB" b="1" dirty="0" smtClean="0">
                <a:solidFill>
                  <a:schemeClr val="tx2"/>
                </a:solidFill>
                <a:sym typeface="Wingdings" pitchFamily="2" charset="2"/>
              </a:rPr>
              <a:t>tailor-made training courses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? </a:t>
            </a:r>
            <a:r>
              <a:rPr lang="en-GB" sz="1800" dirty="0" smtClean="0">
                <a:solidFill>
                  <a:schemeClr val="tx2"/>
                </a:solidFill>
                <a:sym typeface="Wingdings" pitchFamily="2" charset="2"/>
              </a:rPr>
              <a:t>(cf. TOEPAS </a:t>
            </a:r>
            <a:r>
              <a:rPr lang="en-GB" sz="1800" dirty="0" err="1" smtClean="0">
                <a:solidFill>
                  <a:schemeClr val="tx2"/>
                </a:solidFill>
                <a:sym typeface="Wingdings" pitchFamily="2" charset="2"/>
              </a:rPr>
              <a:t>Uni</a:t>
            </a:r>
            <a:r>
              <a:rPr lang="en-GB" sz="1800" dirty="0" smtClean="0">
                <a:solidFill>
                  <a:schemeClr val="tx2"/>
                </a:solidFill>
                <a:sym typeface="Wingdings" pitchFamily="2" charset="2"/>
              </a:rPr>
              <a:t> Copenhagen; Kling &amp; </a:t>
            </a:r>
            <a:r>
              <a:rPr lang="en-GB" sz="1800" dirty="0" err="1" smtClean="0">
                <a:solidFill>
                  <a:schemeClr val="tx2"/>
                </a:solidFill>
                <a:sym typeface="Wingdings" pitchFamily="2" charset="2"/>
              </a:rPr>
              <a:t>Staehr</a:t>
            </a:r>
            <a:r>
              <a:rPr lang="en-GB" sz="1800" dirty="0" smtClean="0">
                <a:solidFill>
                  <a:schemeClr val="tx2"/>
                </a:solidFill>
                <a:sym typeface="Wingdings" pitchFamily="2" charset="2"/>
              </a:rPr>
              <a:t> 2011)</a:t>
            </a:r>
            <a:endParaRPr lang="en-GB" dirty="0" smtClean="0">
              <a:solidFill>
                <a:schemeClr val="tx2"/>
              </a:solidFill>
            </a:endParaRPr>
          </a:p>
          <a:p>
            <a:endParaRPr lang="en-GB" dirty="0" smtClean="0">
              <a:solidFill>
                <a:schemeClr val="tx2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 implications:</a:t>
            </a:r>
            <a:br>
              <a:rPr lang="en-GB" dirty="0" smtClean="0"/>
            </a:br>
            <a:r>
              <a:rPr lang="en-GB" dirty="0" smtClean="0"/>
              <a:t>Teaching staff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8" y="1839258"/>
            <a:ext cx="7843781" cy="4561542"/>
          </a:xfrm>
        </p:spPr>
        <p:txBody>
          <a:bodyPr>
            <a:noAutofit/>
          </a:bodyPr>
          <a:lstStyle/>
          <a:p>
            <a:r>
              <a:rPr lang="en-GB" sz="2200" b="1" dirty="0" smtClean="0">
                <a:solidFill>
                  <a:schemeClr val="tx2"/>
                </a:solidFill>
              </a:rPr>
              <a:t>Confident users of English</a:t>
            </a:r>
            <a:r>
              <a:rPr lang="en-GB" sz="2200" dirty="0" smtClean="0">
                <a:solidFill>
                  <a:schemeClr val="tx2"/>
                </a:solidFill>
              </a:rPr>
              <a:t>: publications &amp; conference talks</a:t>
            </a:r>
          </a:p>
          <a:p>
            <a:r>
              <a:rPr lang="en-GB" sz="2200" b="1" dirty="0" smtClean="0">
                <a:solidFill>
                  <a:schemeClr val="tx2"/>
                </a:solidFill>
              </a:rPr>
              <a:t>Workload (?)</a:t>
            </a:r>
            <a:r>
              <a:rPr lang="en-GB" sz="2200" dirty="0" smtClean="0">
                <a:solidFill>
                  <a:schemeClr val="tx2"/>
                </a:solidFill>
              </a:rPr>
              <a:t> </a:t>
            </a:r>
            <a:r>
              <a:rPr lang="en-GB" sz="1800" dirty="0" smtClean="0">
                <a:solidFill>
                  <a:schemeClr val="tx2"/>
                </a:solidFill>
              </a:rPr>
              <a:t>(cf. </a:t>
            </a:r>
            <a:r>
              <a:rPr lang="en-GB" sz="1800" dirty="0" err="1" smtClean="0">
                <a:solidFill>
                  <a:schemeClr val="tx2"/>
                </a:solidFill>
              </a:rPr>
              <a:t>Maiworm</a:t>
            </a:r>
            <a:r>
              <a:rPr lang="en-GB" sz="1800" dirty="0" smtClean="0">
                <a:solidFill>
                  <a:schemeClr val="tx2"/>
                </a:solidFill>
              </a:rPr>
              <a:t> &amp; </a:t>
            </a:r>
            <a:r>
              <a:rPr lang="en-GB" sz="1800" dirty="0" err="1" smtClean="0">
                <a:solidFill>
                  <a:schemeClr val="tx2"/>
                </a:solidFill>
              </a:rPr>
              <a:t>Wächter</a:t>
            </a:r>
            <a:r>
              <a:rPr lang="en-GB" sz="1800" dirty="0" smtClean="0">
                <a:solidFill>
                  <a:schemeClr val="tx2"/>
                </a:solidFill>
              </a:rPr>
              <a:t> 2003; </a:t>
            </a:r>
            <a:r>
              <a:rPr lang="en-GB" sz="1800" dirty="0" err="1" smtClean="0">
                <a:solidFill>
                  <a:schemeClr val="tx2"/>
                </a:solidFill>
              </a:rPr>
              <a:t>Klaassen</a:t>
            </a:r>
            <a:r>
              <a:rPr lang="en-GB" sz="1800" dirty="0" smtClean="0">
                <a:solidFill>
                  <a:schemeClr val="tx2"/>
                </a:solidFill>
              </a:rPr>
              <a:t> 2001)</a:t>
            </a:r>
          </a:p>
          <a:p>
            <a:pPr>
              <a:tabLst>
                <a:tab pos="4486275" algn="l"/>
              </a:tabLst>
            </a:pPr>
            <a:r>
              <a:rPr lang="en-GB" sz="2200" b="1" dirty="0" smtClean="0">
                <a:solidFill>
                  <a:schemeClr val="tx2"/>
                </a:solidFill>
              </a:rPr>
              <a:t>Less nuanced language </a:t>
            </a:r>
          </a:p>
          <a:p>
            <a:pPr>
              <a:buNone/>
              <a:tabLst>
                <a:tab pos="4486275" algn="l"/>
              </a:tabLst>
            </a:pPr>
            <a:r>
              <a:rPr lang="en-GB" sz="2200" b="1" dirty="0" smtClean="0">
                <a:solidFill>
                  <a:schemeClr val="tx2"/>
                </a:solidFill>
              </a:rPr>
              <a:t>	</a:t>
            </a:r>
            <a:r>
              <a:rPr lang="en-GB" sz="1800" dirty="0" smtClean="0">
                <a:solidFill>
                  <a:schemeClr val="tx2"/>
                </a:solidFill>
              </a:rPr>
              <a:t>(cf. Wilkinson 2010; Dafouz &amp; </a:t>
            </a:r>
            <a:r>
              <a:rPr lang="de-AT" sz="1800" dirty="0" smtClean="0">
                <a:solidFill>
                  <a:schemeClr val="tx2"/>
                </a:solidFill>
              </a:rPr>
              <a:t>Núñez 2009</a:t>
            </a:r>
            <a:r>
              <a:rPr lang="en-GB" sz="1800" dirty="0" smtClean="0">
                <a:solidFill>
                  <a:schemeClr val="tx2"/>
                </a:solidFill>
              </a:rPr>
              <a:t>)</a:t>
            </a:r>
          </a:p>
          <a:p>
            <a:r>
              <a:rPr lang="en-GB" sz="2200" b="1" dirty="0" smtClean="0">
                <a:solidFill>
                  <a:schemeClr val="tx2"/>
                </a:solidFill>
              </a:rPr>
              <a:t>Establishing rapport</a:t>
            </a:r>
            <a:r>
              <a:rPr lang="en-GB" sz="2200" dirty="0" smtClean="0">
                <a:solidFill>
                  <a:schemeClr val="tx2"/>
                </a:solidFill>
              </a:rPr>
              <a:t> with students, notion of “we are all in the same boat” </a:t>
            </a:r>
            <a:r>
              <a:rPr lang="en-GB" sz="1800" dirty="0" smtClean="0">
                <a:solidFill>
                  <a:schemeClr val="tx2"/>
                </a:solidFill>
              </a:rPr>
              <a:t>(cf. </a:t>
            </a:r>
            <a:r>
              <a:rPr lang="en-GB" sz="1800" dirty="0" err="1" smtClean="0">
                <a:solidFill>
                  <a:schemeClr val="tx2"/>
                </a:solidFill>
              </a:rPr>
              <a:t>Smit</a:t>
            </a:r>
            <a:r>
              <a:rPr lang="en-GB" sz="1800" dirty="0" smtClean="0">
                <a:solidFill>
                  <a:schemeClr val="tx2"/>
                </a:solidFill>
              </a:rPr>
              <a:t> 2010)</a:t>
            </a:r>
          </a:p>
          <a:p>
            <a:r>
              <a:rPr lang="en-GB" sz="2200" dirty="0" smtClean="0">
                <a:solidFill>
                  <a:schemeClr val="tx2"/>
                </a:solidFill>
              </a:rPr>
              <a:t>Explicit aim: </a:t>
            </a:r>
            <a:r>
              <a:rPr lang="en-GB" sz="2200" b="1" dirty="0" smtClean="0">
                <a:solidFill>
                  <a:schemeClr val="tx2"/>
                </a:solidFill>
              </a:rPr>
              <a:t>terminology knowledge</a:t>
            </a:r>
          </a:p>
          <a:p>
            <a:pPr>
              <a:buNone/>
            </a:pPr>
            <a:r>
              <a:rPr lang="en-GB" sz="2200" dirty="0" smtClean="0">
                <a:solidFill>
                  <a:schemeClr val="tx2"/>
                </a:solidFill>
              </a:rPr>
              <a:t>	Implicit aims: </a:t>
            </a:r>
            <a:r>
              <a:rPr lang="en-GB" sz="2200" b="1" dirty="0" smtClean="0">
                <a:solidFill>
                  <a:schemeClr val="tx2"/>
                </a:solidFill>
              </a:rPr>
              <a:t>presentation/negotiation skills</a:t>
            </a:r>
          </a:p>
          <a:p>
            <a:r>
              <a:rPr lang="en-GB" sz="2200" dirty="0" smtClean="0">
                <a:solidFill>
                  <a:schemeClr val="tx2"/>
                </a:solidFill>
                <a:sym typeface="Wingdings" pitchFamily="2" charset="2"/>
              </a:rPr>
              <a:t> </a:t>
            </a:r>
            <a:r>
              <a:rPr lang="en-GB" sz="2200" b="1" dirty="0" smtClean="0">
                <a:solidFill>
                  <a:schemeClr val="tx2"/>
                </a:solidFill>
                <a:sym typeface="Wingdings" pitchFamily="2" charset="2"/>
              </a:rPr>
              <a:t>genre knowledge? </a:t>
            </a:r>
            <a:r>
              <a:rPr lang="en-GB" sz="2200" dirty="0" smtClean="0">
                <a:solidFill>
                  <a:schemeClr val="tx2"/>
                </a:solidFill>
                <a:sym typeface="Wingdings" pitchFamily="2" charset="2"/>
              </a:rPr>
              <a:t>e.g. Business reports, contracts, recommendations, forecasts etc.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EMI Implications:</a:t>
            </a:r>
            <a:br>
              <a:rPr lang="en-GB" dirty="0" smtClean="0"/>
            </a:br>
            <a:r>
              <a:rPr lang="en-GB" dirty="0" smtClean="0"/>
              <a:t>Programme design</a:t>
            </a:r>
            <a:endParaRPr lang="en-GB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50265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530"/>
                <a:gridCol w="1700530"/>
                <a:gridCol w="1700530"/>
                <a:gridCol w="1700530"/>
                <a:gridCol w="170053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Programme</a:t>
                      </a:r>
                      <a:endParaRPr lang="en-GB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EMI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2"/>
                          </a:solidFill>
                        </a:rPr>
                        <a:t>Pre-sessional EMI</a:t>
                      </a:r>
                      <a:endParaRPr lang="en-GB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3"/>
                          </a:solidFill>
                        </a:rPr>
                        <a:t>ESP</a:t>
                      </a:r>
                      <a:endParaRPr lang="en-GB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accent3"/>
                          </a:solidFill>
                        </a:rPr>
                        <a:t>Pre-sessional ESP</a:t>
                      </a:r>
                      <a:endParaRPr lang="en-GB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b="0" dirty="0" smtClean="0">
                          <a:solidFill>
                            <a:schemeClr val="tx2"/>
                          </a:solidFill>
                        </a:rPr>
                        <a:t>International Management CEMS</a:t>
                      </a:r>
                      <a:endParaRPr lang="en-GB" sz="15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en-GB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GB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accent3"/>
                          </a:solidFill>
                        </a:rPr>
                        <a:t>2</a:t>
                      </a:r>
                      <a:endParaRPr lang="en-GB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accent3"/>
                          </a:solidFill>
                        </a:rPr>
                        <a:t>0</a:t>
                      </a:r>
                      <a:endParaRPr lang="en-GB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b="0" dirty="0" smtClean="0">
                          <a:solidFill>
                            <a:schemeClr val="tx2"/>
                          </a:solidFill>
                        </a:rPr>
                        <a:t>Quantitative</a:t>
                      </a:r>
                      <a:r>
                        <a:rPr lang="en-GB" sz="1500" b="0" baseline="0" dirty="0" smtClean="0">
                          <a:solidFill>
                            <a:schemeClr val="tx2"/>
                          </a:solidFill>
                        </a:rPr>
                        <a:t> Finance</a:t>
                      </a:r>
                      <a:endParaRPr lang="en-GB" sz="15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2"/>
                          </a:solidFill>
                        </a:rPr>
                        <a:t>18</a:t>
                      </a:r>
                      <a:endParaRPr lang="en-GB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GB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accent3"/>
                          </a:solidFill>
                        </a:rPr>
                        <a:t>2</a:t>
                      </a:r>
                      <a:endParaRPr lang="en-GB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accent3"/>
                          </a:solidFill>
                        </a:rPr>
                        <a:t>1</a:t>
                      </a:r>
                      <a:endParaRPr lang="en-GB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b="0" dirty="0" smtClean="0">
                          <a:solidFill>
                            <a:schemeClr val="tx2"/>
                          </a:solidFill>
                        </a:rPr>
                        <a:t>Strategy, Innovation,</a:t>
                      </a:r>
                      <a:r>
                        <a:rPr lang="en-GB" sz="1500" b="0" baseline="0" dirty="0" smtClean="0">
                          <a:solidFill>
                            <a:schemeClr val="tx2"/>
                          </a:solidFill>
                        </a:rPr>
                        <a:t> and Management Control</a:t>
                      </a:r>
                      <a:endParaRPr lang="en-GB" sz="15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2"/>
                          </a:solidFill>
                        </a:rPr>
                        <a:t>12</a:t>
                      </a:r>
                      <a:endParaRPr lang="en-GB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GB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accent3"/>
                          </a:solidFill>
                        </a:rPr>
                        <a:t>3</a:t>
                      </a:r>
                      <a:endParaRPr lang="en-GB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accent3"/>
                          </a:solidFill>
                        </a:rPr>
                        <a:t>0</a:t>
                      </a:r>
                      <a:endParaRPr lang="en-GB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500" b="0" dirty="0" smtClean="0">
                          <a:solidFill>
                            <a:schemeClr val="tx2"/>
                          </a:solidFill>
                        </a:rPr>
                        <a:t>Supply Chain Management</a:t>
                      </a:r>
                      <a:endParaRPr lang="en-GB" sz="15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2"/>
                          </a:solidFill>
                        </a:rPr>
                        <a:t>15</a:t>
                      </a:r>
                      <a:endParaRPr lang="en-GB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2"/>
                          </a:solidFill>
                        </a:rPr>
                        <a:t>0</a:t>
                      </a:r>
                      <a:endParaRPr lang="en-GB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accent3"/>
                          </a:solidFill>
                        </a:rPr>
                        <a:t>0</a:t>
                      </a:r>
                      <a:endParaRPr lang="en-GB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accent3"/>
                          </a:solidFill>
                        </a:rPr>
                        <a:t>0</a:t>
                      </a:r>
                      <a:endParaRPr lang="en-GB" b="1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sz="15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2"/>
                          </a:solidFill>
                        </a:rPr>
                        <a:t>64 </a:t>
                      </a:r>
                      <a:r>
                        <a:rPr lang="en-GB" b="0" dirty="0" smtClean="0">
                          <a:solidFill>
                            <a:schemeClr val="tx2"/>
                          </a:solidFill>
                        </a:rPr>
                        <a:t>(89%)</a:t>
                      </a:r>
                      <a:endParaRPr lang="en-GB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accent3"/>
                          </a:solidFill>
                        </a:rPr>
                        <a:t>8 </a:t>
                      </a:r>
                      <a:r>
                        <a:rPr lang="en-GB" b="0" dirty="0" smtClean="0">
                          <a:solidFill>
                            <a:schemeClr val="accent3"/>
                          </a:solidFill>
                        </a:rPr>
                        <a:t>(11%)</a:t>
                      </a:r>
                      <a:endParaRPr lang="en-GB" b="0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bgerundete rechteckige Legende 4"/>
          <p:cNvSpPr/>
          <p:nvPr/>
        </p:nvSpPr>
        <p:spPr>
          <a:xfrm>
            <a:off x="6705600" y="2667000"/>
            <a:ext cx="990600" cy="914400"/>
          </a:xfrm>
          <a:prstGeom prst="wedgeRoundRectCallout">
            <a:avLst>
              <a:gd name="adj1" fmla="val 72858"/>
              <a:gd name="adj2" fmla="val 5556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 smtClean="0"/>
              <a:t>Tailor-made ESP class!</a:t>
            </a:r>
            <a:endParaRPr lang="en-GB" sz="1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 implications: </a:t>
            </a:r>
            <a:br>
              <a:rPr lang="en-GB" dirty="0" smtClean="0"/>
            </a:br>
            <a:r>
              <a:rPr lang="en-GB" dirty="0" smtClean="0"/>
              <a:t>Programme design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Explicit </a:t>
            </a:r>
            <a:r>
              <a:rPr lang="en-GB" b="1" dirty="0" smtClean="0">
                <a:solidFill>
                  <a:schemeClr val="tx2"/>
                </a:solidFill>
              </a:rPr>
              <a:t>focus on subject-specific language skills </a:t>
            </a:r>
            <a:r>
              <a:rPr lang="en-GB" dirty="0" smtClean="0">
                <a:solidFill>
                  <a:schemeClr val="tx2"/>
                </a:solidFill>
              </a:rPr>
              <a:t>=</a:t>
            </a:r>
            <a:r>
              <a:rPr lang="en-GB" b="1" dirty="0" smtClean="0">
                <a:solidFill>
                  <a:schemeClr val="tx2"/>
                </a:solidFill>
              </a:rPr>
              <a:t> rare</a:t>
            </a:r>
          </a:p>
          <a:p>
            <a:pPr>
              <a:tabLst>
                <a:tab pos="628650" algn="l"/>
              </a:tabLst>
            </a:pPr>
            <a:r>
              <a:rPr lang="en-GB" b="1" dirty="0" smtClean="0">
                <a:solidFill>
                  <a:schemeClr val="tx2"/>
                </a:solidFill>
                <a:sym typeface="Wingdings" pitchFamily="2" charset="2"/>
              </a:rPr>
              <a:t>E</a:t>
            </a:r>
            <a:r>
              <a:rPr lang="en-GB" b="1" dirty="0" smtClean="0">
                <a:solidFill>
                  <a:schemeClr val="tx2"/>
                </a:solidFill>
              </a:rPr>
              <a:t>SP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(English for Specific Purposes) </a:t>
            </a:r>
            <a:r>
              <a:rPr lang="en-GB" b="1" dirty="0" smtClean="0">
                <a:solidFill>
                  <a:schemeClr val="tx2"/>
                </a:solidFill>
              </a:rPr>
              <a:t>= neglected area </a:t>
            </a:r>
          </a:p>
          <a:p>
            <a:pPr>
              <a:tabLst>
                <a:tab pos="628650" algn="l"/>
              </a:tabLst>
            </a:pPr>
            <a:r>
              <a:rPr lang="en-GB" dirty="0" smtClean="0">
                <a:solidFill>
                  <a:schemeClr val="tx2"/>
                </a:solidFill>
              </a:rPr>
              <a:t>Training of discipline-specific English skills </a:t>
            </a:r>
            <a:r>
              <a:rPr lang="en-GB" b="1" dirty="0" smtClean="0">
                <a:solidFill>
                  <a:schemeClr val="tx2"/>
                </a:solidFill>
              </a:rPr>
              <a:t>= side effect </a:t>
            </a:r>
            <a:r>
              <a:rPr lang="en-GB" b="1" dirty="0" smtClean="0">
                <a:solidFill>
                  <a:schemeClr val="tx2"/>
                </a:solidFill>
                <a:sym typeface="Wingdings" pitchFamily="2" charset="2"/>
              </a:rPr>
              <a:t>incidental language learning</a:t>
            </a:r>
            <a:endParaRPr lang="en-GB" b="1" dirty="0" smtClean="0">
              <a:solidFill>
                <a:schemeClr val="tx2"/>
              </a:solidFill>
            </a:endParaRPr>
          </a:p>
          <a:p>
            <a:pPr>
              <a:tabLst>
                <a:tab pos="628650" algn="l"/>
              </a:tabLst>
            </a:pPr>
            <a:r>
              <a:rPr lang="en-GB" b="1" dirty="0" smtClean="0">
                <a:solidFill>
                  <a:schemeClr val="tx2"/>
                </a:solidFill>
              </a:rPr>
              <a:t>Reduction in ESP classes </a:t>
            </a:r>
            <a:r>
              <a:rPr lang="en-GB" dirty="0" smtClean="0">
                <a:solidFill>
                  <a:schemeClr val="tx2"/>
                </a:solidFill>
              </a:rPr>
              <a:t>as a consequence of the Bologna reforms </a:t>
            </a:r>
            <a:r>
              <a:rPr lang="en-GB" sz="1800" dirty="0" smtClean="0">
                <a:solidFill>
                  <a:schemeClr val="tx2"/>
                </a:solidFill>
              </a:rPr>
              <a:t>(cf. Wilkinson 2008)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Universities try to ensure high standard via </a:t>
            </a:r>
            <a:r>
              <a:rPr lang="en-GB" b="1" dirty="0" smtClean="0">
                <a:solidFill>
                  <a:schemeClr val="tx2"/>
                </a:solidFill>
              </a:rPr>
              <a:t>entry requirements </a:t>
            </a:r>
            <a:r>
              <a:rPr lang="en-GB" dirty="0" smtClean="0">
                <a:solidFill>
                  <a:schemeClr val="tx2"/>
                </a:solidFill>
                <a:sym typeface="Wingdings" pitchFamily="2" charset="2"/>
              </a:rPr>
              <a:t> general English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“students are not merely learning a discipline but also </a:t>
            </a:r>
            <a:r>
              <a:rPr lang="en-GB" sz="1800" dirty="0" smtClean="0">
                <a:solidFill>
                  <a:schemeClr val="tx2"/>
                </a:solidFill>
              </a:rPr>
              <a:t>[...]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b="1" dirty="0" smtClean="0">
                <a:solidFill>
                  <a:schemeClr val="tx2"/>
                </a:solidFill>
              </a:rPr>
              <a:t>the specific language of the discipline</a:t>
            </a:r>
            <a:r>
              <a:rPr lang="en-GB" dirty="0" smtClean="0">
                <a:solidFill>
                  <a:schemeClr val="tx2"/>
                </a:solidFill>
              </a:rPr>
              <a:t>” </a:t>
            </a:r>
            <a:r>
              <a:rPr lang="en-GB" sz="1900" dirty="0" smtClean="0">
                <a:solidFill>
                  <a:schemeClr val="tx2"/>
                </a:solidFill>
              </a:rPr>
              <a:t>(Wilkinson 2008)</a:t>
            </a:r>
          </a:p>
          <a:p>
            <a:pPr>
              <a:buNone/>
            </a:pPr>
            <a:endParaRPr lang="en-GB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EMI </a:t>
            </a:r>
            <a:r>
              <a:rPr lang="en-GB" dirty="0" smtClean="0"/>
              <a:t>implications</a:t>
            </a:r>
            <a:r>
              <a:rPr lang="de-AT" dirty="0" smtClean="0"/>
              <a:t>:</a:t>
            </a:r>
            <a:br>
              <a:rPr lang="de-AT" dirty="0" smtClean="0"/>
            </a:br>
            <a:r>
              <a:rPr lang="en-US" dirty="0" smtClean="0"/>
              <a:t>Students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0" y="1981200"/>
            <a:ext cx="7740594" cy="4343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2300" b="1" dirty="0" smtClean="0">
                <a:solidFill>
                  <a:schemeClr val="tx2"/>
                </a:solidFill>
              </a:rPr>
              <a:t>TOEFL or IELTS</a:t>
            </a:r>
            <a:r>
              <a:rPr lang="en-GB" sz="2300" dirty="0" smtClean="0">
                <a:solidFill>
                  <a:schemeClr val="tx2"/>
                </a:solidFill>
              </a:rPr>
              <a:t> obligatory for </a:t>
            </a:r>
            <a:r>
              <a:rPr lang="en-GB" sz="2300" b="1" dirty="0" smtClean="0">
                <a:solidFill>
                  <a:schemeClr val="tx2"/>
                </a:solidFill>
              </a:rPr>
              <a:t>57%</a:t>
            </a:r>
            <a:r>
              <a:rPr lang="en-GB" sz="2300" dirty="0" smtClean="0">
                <a:solidFill>
                  <a:schemeClr val="tx2"/>
                </a:solidFill>
              </a:rPr>
              <a:t> of EMPs</a:t>
            </a:r>
          </a:p>
          <a:p>
            <a:pPr>
              <a:lnSpc>
                <a:spcPct val="120000"/>
              </a:lnSpc>
            </a:pPr>
            <a:r>
              <a:rPr lang="en-GB" sz="2300" b="1" dirty="0" smtClean="0">
                <a:solidFill>
                  <a:schemeClr val="tx2"/>
                </a:solidFill>
                <a:sym typeface="Wingdings" pitchFamily="2" charset="2"/>
              </a:rPr>
              <a:t>C1 level required </a:t>
            </a:r>
            <a:r>
              <a:rPr lang="en-GB" sz="1800" dirty="0" smtClean="0">
                <a:solidFill>
                  <a:schemeClr val="tx2"/>
                </a:solidFill>
                <a:sym typeface="Wingdings" pitchFamily="2" charset="2"/>
              </a:rPr>
              <a:t>(</a:t>
            </a:r>
            <a:r>
              <a:rPr lang="en-GB" sz="1800" dirty="0" smtClean="0">
                <a:solidFill>
                  <a:schemeClr val="tx2"/>
                </a:solidFill>
              </a:rPr>
              <a:t>IELTS score:7; TOEFL:600/250/100)</a:t>
            </a:r>
            <a:endParaRPr lang="en-GB" sz="1800" b="1" dirty="0" smtClean="0">
              <a:solidFill>
                <a:schemeClr val="tx2"/>
              </a:solidFill>
              <a:sym typeface="Wingdings" pitchFamily="2" charset="2"/>
            </a:endParaRPr>
          </a:p>
          <a:p>
            <a:pPr>
              <a:lnSpc>
                <a:spcPct val="120000"/>
              </a:lnSpc>
            </a:pPr>
            <a:r>
              <a:rPr lang="en-GB" sz="2300" b="1" dirty="0" smtClean="0">
                <a:solidFill>
                  <a:schemeClr val="tx2"/>
                </a:solidFill>
              </a:rPr>
              <a:t>IELTS &amp;TOEFL </a:t>
            </a:r>
            <a:r>
              <a:rPr lang="en-GB" sz="2300" dirty="0" smtClean="0">
                <a:solidFill>
                  <a:schemeClr val="tx2"/>
                </a:solidFill>
              </a:rPr>
              <a:t>developed for institutions in </a:t>
            </a:r>
            <a:r>
              <a:rPr lang="en-GB" sz="2300" b="1" dirty="0" smtClean="0">
                <a:solidFill>
                  <a:schemeClr val="tx2"/>
                </a:solidFill>
              </a:rPr>
              <a:t>English-speaking countries</a:t>
            </a:r>
          </a:p>
          <a:p>
            <a:pPr>
              <a:tabLst>
                <a:tab pos="7172325" algn="l"/>
                <a:tab pos="7620000" algn="l"/>
              </a:tabLst>
            </a:pPr>
            <a:r>
              <a:rPr lang="en-GB" sz="2300" dirty="0" smtClean="0">
                <a:solidFill>
                  <a:schemeClr val="tx2"/>
                </a:solidFill>
              </a:rPr>
              <a:t>Questionable whether appropriate for EMI programmes in </a:t>
            </a:r>
            <a:r>
              <a:rPr lang="en-GB" sz="2300" b="1" dirty="0" smtClean="0">
                <a:solidFill>
                  <a:schemeClr val="tx2"/>
                </a:solidFill>
              </a:rPr>
              <a:t>non-English-speaking environments</a:t>
            </a:r>
            <a:r>
              <a:rPr lang="en-GB" sz="2300" dirty="0" smtClean="0">
                <a:solidFill>
                  <a:schemeClr val="tx2"/>
                </a:solidFill>
              </a:rPr>
              <a:t> </a:t>
            </a:r>
            <a:r>
              <a:rPr lang="en-GB" sz="1800" dirty="0" smtClean="0">
                <a:solidFill>
                  <a:schemeClr val="tx2"/>
                </a:solidFill>
              </a:rPr>
              <a:t>(Wilkinson 2008)</a:t>
            </a:r>
          </a:p>
          <a:p>
            <a:pPr>
              <a:tabLst>
                <a:tab pos="7172325" algn="l"/>
                <a:tab pos="7620000" algn="l"/>
              </a:tabLst>
            </a:pPr>
            <a:r>
              <a:rPr lang="en-GB" sz="2300" b="1" dirty="0" smtClean="0">
                <a:solidFill>
                  <a:schemeClr val="tx2"/>
                </a:solidFill>
                <a:sym typeface="Wingdings" pitchFamily="2" charset="2"/>
              </a:rPr>
              <a:t>Coherent admission policy needed</a:t>
            </a:r>
            <a:r>
              <a:rPr lang="en-GB" sz="2300" dirty="0" smtClean="0">
                <a:solidFill>
                  <a:schemeClr val="tx2"/>
                </a:solidFill>
                <a:sym typeface="Wingdings" pitchFamily="2" charset="2"/>
              </a:rPr>
              <a:t>: </a:t>
            </a:r>
            <a:r>
              <a:rPr lang="en-GB" sz="2300" dirty="0" smtClean="0">
                <a:solidFill>
                  <a:schemeClr val="tx2"/>
                </a:solidFill>
              </a:rPr>
              <a:t>standards vary across and within countries</a:t>
            </a:r>
            <a:r>
              <a:rPr lang="en-GB" sz="1800" dirty="0" smtClean="0">
                <a:solidFill>
                  <a:schemeClr val="accent2"/>
                </a:solidFill>
              </a:rPr>
              <a:t> </a:t>
            </a:r>
            <a:r>
              <a:rPr lang="en-GB" sz="1800" dirty="0" smtClean="0">
                <a:solidFill>
                  <a:schemeClr val="tx2"/>
                </a:solidFill>
              </a:rPr>
              <a:t>(Wilkinson 2005)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U Designvorlage neu">
  <a:themeElements>
    <a:clrScheme name="WU Farbschema neu">
      <a:dk1>
        <a:srgbClr val="000000"/>
      </a:dk1>
      <a:lt1>
        <a:sysClr val="window" lastClr="FFFFFF"/>
      </a:lt1>
      <a:dk2>
        <a:srgbClr val="002E60"/>
      </a:dk2>
      <a:lt2>
        <a:srgbClr val="E5F5FA"/>
      </a:lt2>
      <a:accent1>
        <a:srgbClr val="0096D3"/>
      </a:accent1>
      <a:accent2>
        <a:srgbClr val="002E60"/>
      </a:accent2>
      <a:accent3>
        <a:srgbClr val="532481"/>
      </a:accent3>
      <a:accent4>
        <a:srgbClr val="457AA0"/>
      </a:accent4>
      <a:accent5>
        <a:srgbClr val="A991C0"/>
      </a:accent5>
      <a:accent6>
        <a:srgbClr val="7FCAE9"/>
      </a:accent6>
      <a:hlink>
        <a:srgbClr val="406288"/>
      </a:hlink>
      <a:folHlink>
        <a:srgbClr val="008FAA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WU Designvorlage neu</Template>
  <TotalTime>0</TotalTime>
  <Words>2206</Words>
  <Application>Microsoft Office PowerPoint</Application>
  <PresentationFormat>Bildschirmpräsentation (4:3)</PresentationFormat>
  <Paragraphs>291</Paragraphs>
  <Slides>14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WU Designvorlage neu</vt:lpstr>
      <vt:lpstr> English-medium programmes (EMPs) in business education:  Developments at Austrian business faculties and implications for programme design   Barbara Unterberger  WU, Vienna University of Economics and Business </vt:lpstr>
      <vt:lpstr>Research design: 3 phases of data collection          (2011/12)</vt:lpstr>
      <vt:lpstr>Distribution patterns</vt:lpstr>
      <vt:lpstr>Implementation years</vt:lpstr>
      <vt:lpstr>EMI implications:  University management</vt:lpstr>
      <vt:lpstr>EMI implications: Teaching staff</vt:lpstr>
      <vt:lpstr>EMI Implications: Programme design</vt:lpstr>
      <vt:lpstr>EMI implications:  Programme design</vt:lpstr>
      <vt:lpstr>EMI implications: Students</vt:lpstr>
      <vt:lpstr>EMI implications: Admission policies</vt:lpstr>
      <vt:lpstr>Conclusions: Universities should...</vt:lpstr>
      <vt:lpstr>Thank you    barbara.unterberger@wu.ac.at    </vt:lpstr>
      <vt:lpstr>Data set </vt:lpstr>
      <vt:lpstr>Research foundations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English-medium programmes at Austrian business faculties:   The status quo on distribution patterns, key characteristics &amp; teaching aspects   Barbara Unterberger  Vienna University of Economics and Business (WU) </dc:title>
  <dc:creator/>
  <cp:lastModifiedBy>Barbara Unterberger</cp:lastModifiedBy>
  <cp:revision>227</cp:revision>
  <dcterms:created xsi:type="dcterms:W3CDTF">2006-08-16T00:00:00Z</dcterms:created>
  <dcterms:modified xsi:type="dcterms:W3CDTF">2012-07-02T14:31:18Z</dcterms:modified>
</cp:coreProperties>
</file>