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3" r:id="rId3"/>
    <p:sldMasterId id="2147483687" r:id="rId4"/>
    <p:sldMasterId id="2147483699" r:id="rId5"/>
    <p:sldMasterId id="2147483711" r:id="rId6"/>
    <p:sldMasterId id="2147483801" r:id="rId7"/>
  </p:sldMasterIdLst>
  <p:notesMasterIdLst>
    <p:notesMasterId r:id="rId48"/>
  </p:notesMasterIdLst>
  <p:handoutMasterIdLst>
    <p:handoutMasterId r:id="rId49"/>
  </p:handoutMasterIdLst>
  <p:sldIdLst>
    <p:sldId id="256" r:id="rId8"/>
    <p:sldId id="314" r:id="rId9"/>
    <p:sldId id="269" r:id="rId10"/>
    <p:sldId id="304" r:id="rId11"/>
    <p:sldId id="318" r:id="rId12"/>
    <p:sldId id="270" r:id="rId13"/>
    <p:sldId id="315" r:id="rId14"/>
    <p:sldId id="279" r:id="rId15"/>
    <p:sldId id="289" r:id="rId16"/>
    <p:sldId id="271" r:id="rId17"/>
    <p:sldId id="272" r:id="rId18"/>
    <p:sldId id="284" r:id="rId19"/>
    <p:sldId id="285" r:id="rId20"/>
    <p:sldId id="286" r:id="rId21"/>
    <p:sldId id="258" r:id="rId22"/>
    <p:sldId id="290" r:id="rId23"/>
    <p:sldId id="291" r:id="rId24"/>
    <p:sldId id="277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17" r:id="rId34"/>
    <p:sldId id="302" r:id="rId35"/>
    <p:sldId id="280" r:id="rId36"/>
    <p:sldId id="303" r:id="rId37"/>
    <p:sldId id="281" r:id="rId38"/>
    <p:sldId id="306" r:id="rId39"/>
    <p:sldId id="307" r:id="rId40"/>
    <p:sldId id="316" r:id="rId41"/>
    <p:sldId id="309" r:id="rId42"/>
    <p:sldId id="310" r:id="rId43"/>
    <p:sldId id="313" r:id="rId44"/>
    <p:sldId id="320" r:id="rId45"/>
    <p:sldId id="283" r:id="rId46"/>
    <p:sldId id="305" r:id="rId4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80808"/>
    <a:srgbClr val="6666FF"/>
    <a:srgbClr val="FE3E14"/>
    <a:srgbClr val="A6D85F"/>
    <a:srgbClr val="615A20"/>
    <a:srgbClr val="FFB300"/>
    <a:srgbClr val="F00F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4672" autoAdjust="0"/>
  </p:normalViewPr>
  <p:slideViewPr>
    <p:cSldViewPr>
      <p:cViewPr>
        <p:scale>
          <a:sx n="84" d="100"/>
          <a:sy n="84" d="100"/>
        </p:scale>
        <p:origin x="-792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luttbruker\Documents\Heidi\NoGuru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luttbruker\Documents\Heidi\NoGuru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effectLst>
              <a:outerShdw blurRad="63500" dist="63500" dir="18900000" algn="bl" rotWithShape="0">
                <a:prstClr val="black">
                  <a:alpha val="40000"/>
                </a:prstClr>
              </a:outerShdw>
            </a:effectLst>
          </c:spPr>
          <c:explosion val="17"/>
          <c:dPt>
            <c:idx val="1"/>
            <c:bubble3D val="0"/>
          </c:dPt>
          <c:dLbls>
            <c:dLbl>
              <c:idx val="0"/>
              <c:layout>
                <c:manualLayout>
                  <c:x val="0.12936231408573928"/>
                  <c:y val="1.041666666666666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 always have a book on the go
</a:t>
                    </a:r>
                    <a:r>
                      <a:rPr lang="en-US" b="1"/>
                      <a:t>16.13%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4510498687664039E-2"/>
                  <c:y val="0.1286971420239136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 usually have a book on the go
</a:t>
                    </a:r>
                    <a:r>
                      <a:rPr lang="en-US" b="1"/>
                      <a:t>45.16%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3340332458442699E-2"/>
                  <c:y val="0.3365810002916302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3216513560804899"/>
                  <c:y val="1.157407407407407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 rarely read fiction, but get through a couple of books a year
</a:t>
                    </a:r>
                    <a:r>
                      <a:rPr lang="en-US" b="1"/>
                      <a:t>16.13%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9050"/>
              </c:spPr>
            </c:leaderLines>
          </c:dLbls>
          <c:cat>
            <c:strRef>
              <c:f>Sheet1!$B$4:$B$7</c:f>
              <c:strCache>
                <c:ptCount val="4"/>
                <c:pt idx="0">
                  <c:v>I always have a book on the go</c:v>
                </c:pt>
                <c:pt idx="1">
                  <c:v>I usually have a book on the go</c:v>
                </c:pt>
                <c:pt idx="2">
                  <c:v>I only read fiction on holiday</c:v>
                </c:pt>
                <c:pt idx="3">
                  <c:v>I rarely read fiction, but get through a couple of books a year</c:v>
                </c:pt>
              </c:strCache>
            </c:strRef>
          </c:cat>
          <c:val>
            <c:numRef>
              <c:f>Sheet1!$C$4:$C$7</c:f>
              <c:numCache>
                <c:formatCode>General</c:formatCode>
                <c:ptCount val="4"/>
                <c:pt idx="0">
                  <c:v>5</c:v>
                </c:pt>
                <c:pt idx="1">
                  <c:v>14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effectLst>
              <a:outerShdw blurRad="63500" dist="63500" dir="5400000" algn="ctr" rotWithShape="0">
                <a:schemeClr val="tx1">
                  <a:lumMod val="50000"/>
                  <a:lumOff val="50000"/>
                </a:schemeClr>
              </a:outerShdw>
            </a:effectLst>
          </c:spPr>
          <c:invertIfNegative val="0"/>
          <c:cat>
            <c:strRef>
              <c:f>Sheet1!$B$22:$B$28</c:f>
              <c:strCache>
                <c:ptCount val="7"/>
                <c:pt idx="0">
                  <c:v>Set text at college/school</c:v>
                </c:pt>
                <c:pt idx="1">
                  <c:v>Set text at University</c:v>
                </c:pt>
                <c:pt idx="2">
                  <c:v>I knew about the author(s)</c:v>
                </c:pt>
                <c:pt idx="3">
                  <c:v>I had previously read the book(s) in my mother tongue</c:v>
                </c:pt>
                <c:pt idx="4">
                  <c:v>I had seen film versions of the book(s)</c:v>
                </c:pt>
                <c:pt idx="5">
                  <c:v>It is/they are considered a 'classic'</c:v>
                </c:pt>
                <c:pt idx="6">
                  <c:v>Recommended by friend/family</c:v>
                </c:pt>
              </c:strCache>
            </c:strRef>
          </c:cat>
          <c:val>
            <c:numRef>
              <c:f>Sheet1!$C$22:$C$28</c:f>
              <c:numCache>
                <c:formatCode>0.0%</c:formatCode>
                <c:ptCount val="7"/>
                <c:pt idx="0">
                  <c:v>0.53800000000000003</c:v>
                </c:pt>
                <c:pt idx="1">
                  <c:v>0.34599999999999997</c:v>
                </c:pt>
                <c:pt idx="2">
                  <c:v>0.38500000000000001</c:v>
                </c:pt>
                <c:pt idx="3">
                  <c:v>0.38500000000000001</c:v>
                </c:pt>
                <c:pt idx="4">
                  <c:v>0.192</c:v>
                </c:pt>
                <c:pt idx="5">
                  <c:v>0.34599999999999997</c:v>
                </c:pt>
                <c:pt idx="6">
                  <c:v>0.34599999999999997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265536"/>
        <c:axId val="223267072"/>
      </c:barChart>
      <c:catAx>
        <c:axId val="223265536"/>
        <c:scaling>
          <c:orientation val="minMax"/>
        </c:scaling>
        <c:delete val="0"/>
        <c:axPos val="b"/>
        <c:majorTickMark val="out"/>
        <c:minorTickMark val="none"/>
        <c:tickLblPos val="nextTo"/>
        <c:crossAx val="223267072"/>
        <c:crosses val="autoZero"/>
        <c:auto val="1"/>
        <c:lblAlgn val="ctr"/>
        <c:lblOffset val="100"/>
        <c:noMultiLvlLbl val="0"/>
      </c:catAx>
      <c:valAx>
        <c:axId val="22326707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232655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effectLst>
              <a:outerShdw blurRad="63500" dist="635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Sheet1!$B$33:$B$36</c:f>
              <c:strCache>
                <c:ptCount val="4"/>
                <c:pt idx="0">
                  <c:v>Cross-referencing to a published English translation</c:v>
                </c:pt>
                <c:pt idx="1">
                  <c:v>Looking up unknown words in a dictionary</c:v>
                </c:pt>
                <c:pt idx="2">
                  <c:v>Relying on the meaning to emerge as the story progressed</c:v>
                </c:pt>
                <c:pt idx="3">
                  <c:v>Trying to understand from the context</c:v>
                </c:pt>
              </c:strCache>
            </c:strRef>
          </c:cat>
          <c:val>
            <c:numRef>
              <c:f>Sheet1!$C$33:$C$36</c:f>
              <c:numCache>
                <c:formatCode>0.0%</c:formatCode>
                <c:ptCount val="4"/>
                <c:pt idx="0">
                  <c:v>3.6999999999999998E-2</c:v>
                </c:pt>
                <c:pt idx="1">
                  <c:v>0.185</c:v>
                </c:pt>
                <c:pt idx="2">
                  <c:v>0.25900000000000001</c:v>
                </c:pt>
                <c:pt idx="3">
                  <c:v>0.51900000000000002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613696"/>
        <c:axId val="223615232"/>
      </c:barChart>
      <c:catAx>
        <c:axId val="223613696"/>
        <c:scaling>
          <c:orientation val="minMax"/>
        </c:scaling>
        <c:delete val="0"/>
        <c:axPos val="b"/>
        <c:majorTickMark val="out"/>
        <c:minorTickMark val="none"/>
        <c:tickLblPos val="nextTo"/>
        <c:crossAx val="223615232"/>
        <c:crosses val="autoZero"/>
        <c:auto val="1"/>
        <c:lblAlgn val="ctr"/>
        <c:lblOffset val="100"/>
        <c:noMultiLvlLbl val="0"/>
      </c:catAx>
      <c:valAx>
        <c:axId val="22361523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236136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effectLst>
              <a:outerShdw blurRad="63500" dist="635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Sheet1!$B$46:$B$49</c:f>
              <c:strCache>
                <c:ptCount val="4"/>
                <c:pt idx="0">
                  <c:v>I highlighted all the words I didn't understand and checked their meaning later on</c:v>
                </c:pt>
                <c:pt idx="1">
                  <c:v>I looked up all the words I didn't understand as I was reading</c:v>
                </c:pt>
                <c:pt idx="2">
                  <c:v>I only looked up words that I thought were important to the general meaning</c:v>
                </c:pt>
                <c:pt idx="3">
                  <c:v>I skipped all the words I didn't understand</c:v>
                </c:pt>
              </c:strCache>
            </c:strRef>
          </c:cat>
          <c:val>
            <c:numRef>
              <c:f>Sheet1!$C$46:$C$49</c:f>
              <c:numCache>
                <c:formatCode>0.0%</c:formatCode>
                <c:ptCount val="4"/>
                <c:pt idx="0">
                  <c:v>0.154</c:v>
                </c:pt>
                <c:pt idx="1">
                  <c:v>0.115</c:v>
                </c:pt>
                <c:pt idx="2">
                  <c:v>0.57699999999999996</c:v>
                </c:pt>
                <c:pt idx="3">
                  <c:v>0.154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639040"/>
        <c:axId val="223640576"/>
      </c:barChart>
      <c:catAx>
        <c:axId val="223639040"/>
        <c:scaling>
          <c:orientation val="minMax"/>
        </c:scaling>
        <c:delete val="0"/>
        <c:axPos val="b"/>
        <c:majorTickMark val="out"/>
        <c:minorTickMark val="none"/>
        <c:tickLblPos val="nextTo"/>
        <c:crossAx val="223640576"/>
        <c:crosses val="autoZero"/>
        <c:auto val="1"/>
        <c:lblAlgn val="ctr"/>
        <c:lblOffset val="100"/>
        <c:noMultiLvlLbl val="0"/>
      </c:catAx>
      <c:valAx>
        <c:axId val="2236405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236390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'Ark2'!$B$2</c:f>
              <c:strCache>
                <c:ptCount val="1"/>
                <c:pt idx="0">
                  <c:v>10-11 (n=31)</c:v>
                </c:pt>
              </c:strCache>
            </c:strRef>
          </c:tx>
          <c:invertIfNegative val="0"/>
          <c:cat>
            <c:strRef>
              <c:f>'Ark2'!$A$3:$A$7</c:f>
              <c:strCache>
                <c:ptCount val="5"/>
                <c:pt idx="0">
                  <c:v>Always</c:v>
                </c:pt>
                <c:pt idx="1">
                  <c:v>Usually</c:v>
                </c:pt>
                <c:pt idx="2">
                  <c:v>Couple</c:v>
                </c:pt>
                <c:pt idx="3">
                  <c:v>Holiday</c:v>
                </c:pt>
                <c:pt idx="4">
                  <c:v>Never</c:v>
                </c:pt>
              </c:strCache>
            </c:strRef>
          </c:cat>
          <c:val>
            <c:numRef>
              <c:f>'Ark2'!$B$3:$B$7</c:f>
              <c:numCache>
                <c:formatCode>0.0\ %</c:formatCode>
                <c:ptCount val="5"/>
                <c:pt idx="0">
                  <c:v>0.161</c:v>
                </c:pt>
                <c:pt idx="1">
                  <c:v>0.45200000000000001</c:v>
                </c:pt>
                <c:pt idx="2">
                  <c:v>0.161</c:v>
                </c:pt>
                <c:pt idx="3">
                  <c:v>0.23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'Ark2'!$C$2</c:f>
              <c:strCache>
                <c:ptCount val="1"/>
                <c:pt idx="0">
                  <c:v>11-12 (n=67)</c:v>
                </c:pt>
              </c:strCache>
            </c:strRef>
          </c:tx>
          <c:invertIfNegative val="0"/>
          <c:cat>
            <c:strRef>
              <c:f>'Ark2'!$A$3:$A$7</c:f>
              <c:strCache>
                <c:ptCount val="5"/>
                <c:pt idx="0">
                  <c:v>Always</c:v>
                </c:pt>
                <c:pt idx="1">
                  <c:v>Usually</c:v>
                </c:pt>
                <c:pt idx="2">
                  <c:v>Couple</c:v>
                </c:pt>
                <c:pt idx="3">
                  <c:v>Holiday</c:v>
                </c:pt>
                <c:pt idx="4">
                  <c:v>Never</c:v>
                </c:pt>
              </c:strCache>
            </c:strRef>
          </c:cat>
          <c:val>
            <c:numRef>
              <c:f>'Ark2'!$C$3:$C$7</c:f>
              <c:numCache>
                <c:formatCode>0.0\ %</c:formatCode>
                <c:ptCount val="5"/>
                <c:pt idx="0">
                  <c:v>0.11899999999999999</c:v>
                </c:pt>
                <c:pt idx="1">
                  <c:v>0.35799999999999998</c:v>
                </c:pt>
                <c:pt idx="2">
                  <c:v>0.313</c:v>
                </c:pt>
                <c:pt idx="3">
                  <c:v>0.154</c:v>
                </c:pt>
                <c:pt idx="4">
                  <c:v>4.4999999999999998E-2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208768"/>
        <c:axId val="224210304"/>
      </c:barChart>
      <c:catAx>
        <c:axId val="224208768"/>
        <c:scaling>
          <c:orientation val="minMax"/>
        </c:scaling>
        <c:delete val="0"/>
        <c:axPos val="b"/>
        <c:majorTickMark val="out"/>
        <c:minorTickMark val="none"/>
        <c:tickLblPos val="nextTo"/>
        <c:crossAx val="224210304"/>
        <c:crosses val="autoZero"/>
        <c:auto val="1"/>
        <c:lblAlgn val="ctr"/>
        <c:lblOffset val="100"/>
        <c:noMultiLvlLbl val="0"/>
      </c:catAx>
      <c:valAx>
        <c:axId val="224210304"/>
        <c:scaling>
          <c:orientation val="minMax"/>
        </c:scaling>
        <c:delete val="0"/>
        <c:axPos val="l"/>
        <c:majorGridlines/>
        <c:numFmt formatCode="0.0\ %" sourceLinked="1"/>
        <c:majorTickMark val="out"/>
        <c:minorTickMark val="none"/>
        <c:tickLblPos val="nextTo"/>
        <c:crossAx val="224208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9"/>
          <c:dPt>
            <c:idx val="0"/>
            <c:bubble3D val="0"/>
            <c:explosion val="13"/>
          </c:dPt>
          <c:dPt>
            <c:idx val="1"/>
            <c:bubble3D val="0"/>
            <c:explosion val="16"/>
            <c:spPr>
              <a:solidFill>
                <a:schemeClr val="tx2"/>
              </a:solidFill>
            </c:spPr>
          </c:dPt>
          <c:dPt>
            <c:idx val="2"/>
            <c:bubble3D val="0"/>
            <c:explosion val="6"/>
            <c:spPr>
              <a:solidFill>
                <a:schemeClr val="accent5"/>
              </a:solidFill>
            </c:spPr>
          </c:dPt>
          <c:dLbls>
            <c:dLbl>
              <c:idx val="0"/>
              <c:layout>
                <c:manualLayout>
                  <c:x val="-7.2159313862884628E-2"/>
                  <c:y val="-9.3678550597841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277768212503907E-2"/>
                  <c:y val="4.0905511811023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624325314519555E-2"/>
                  <c:y val="-8.9932925051035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'Ark2'!$A$25:$A$27</c:f>
              <c:strCache>
                <c:ptCount val="3"/>
                <c:pt idx="0">
                  <c:v>English only</c:v>
                </c:pt>
                <c:pt idx="1">
                  <c:v>1 FL</c:v>
                </c:pt>
                <c:pt idx="2">
                  <c:v>≥ 2 FL</c:v>
                </c:pt>
              </c:strCache>
            </c:strRef>
          </c:cat>
          <c:val>
            <c:numRef>
              <c:f>'Ark2'!$B$25:$B$27</c:f>
              <c:numCache>
                <c:formatCode>0.0\ %</c:formatCode>
                <c:ptCount val="3"/>
                <c:pt idx="0">
                  <c:v>0.29899999999999999</c:v>
                </c:pt>
                <c:pt idx="1">
                  <c:v>0.313</c:v>
                </c:pt>
                <c:pt idx="2">
                  <c:v>0.38800000000000001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62743873-7723-4271-9E90-BB7C36F107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670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81FB2E30-D816-469E-A96C-494468714A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4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F618DBAE-30EE-419C-A69B-DB7A5F39B33D}" type="slidenum">
              <a:rPr lang="en-GB" smtClean="0">
                <a:latin typeface="Arial" charset="0"/>
              </a:rPr>
              <a:pPr>
                <a:defRPr/>
              </a:pPr>
              <a:t>1</a:t>
            </a:fld>
            <a:endParaRPr lang="en-GB" smtClean="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Please use the dd month yyyy format for the date for example 11 January 2008. The main title can be one or two lines long. </a:t>
            </a:r>
          </a:p>
          <a:p>
            <a:pPr eaLnBrk="1" hangingPunct="1"/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3E33527E-F622-4308-882D-DD12162EBDDA}" type="slidenum">
              <a:rPr lang="en-GB" smtClean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4</a:t>
            </a:fld>
            <a:endParaRPr lang="en-GB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Use divider pages to break up your presentation into logical sections and to provide a visual break for the viewer. The title can be one or two lines long. </a:t>
            </a:r>
          </a:p>
          <a:p>
            <a:pPr eaLnBrk="1" hangingPunct="1"/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ER = ‘caught not taught’?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9F747713-551A-47B4-8F5B-FFE6DC52EDD3}" type="slidenum">
              <a:rPr lang="en-GB" smtClean="0">
                <a:latin typeface="Arial" charset="0"/>
              </a:rPr>
              <a:pPr>
                <a:defRPr/>
              </a:pPr>
              <a:t>8</a:t>
            </a:fld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DE31E1F0-DF64-4925-BAA2-EC00644DB362}" type="slidenum">
              <a:rPr lang="en-GB" smtClean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9</a:t>
            </a:fld>
            <a:endParaRPr lang="en-GB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Use divider pages to break up your presentation into logical sections and to provide a visual break for the viewer. The title can be one or two lines long. </a:t>
            </a:r>
          </a:p>
          <a:p>
            <a:pPr eaLnBrk="1" hangingPunct="1"/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92568685-1D4A-4B46-9859-B5818F285632}" type="slidenum">
              <a:rPr lang="en-GB" smtClean="0">
                <a:latin typeface="Arial" charset="0"/>
              </a:rPr>
              <a:pPr>
                <a:defRPr/>
              </a:pPr>
              <a:t>15</a:t>
            </a:fld>
            <a:endParaRPr lang="en-GB" smtClean="0">
              <a:latin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Use divider pages to break up your presentation into logical sections and to provide a visual break for the viewer. The title can be one or two lines long. </a:t>
            </a:r>
          </a:p>
          <a:p>
            <a:pPr eaLnBrk="1" hangingPunct="1"/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L1-L2 reading habits</a:t>
            </a:r>
          </a:p>
          <a:p>
            <a:r>
              <a:rPr lang="en-GB" smtClean="0">
                <a:ea typeface="ＭＳ Ｐゴシック" pitchFamily="34" charset="-128"/>
              </a:rPr>
              <a:t>Motivation</a:t>
            </a:r>
          </a:p>
          <a:p>
            <a:r>
              <a:rPr lang="en-GB" smtClean="0">
                <a:ea typeface="ＭＳ Ｐゴシック" pitchFamily="34" charset="-128"/>
              </a:rPr>
              <a:t>Strategies</a:t>
            </a:r>
          </a:p>
          <a:p>
            <a:r>
              <a:rPr lang="en-GB" smtClean="0">
                <a:ea typeface="ＭＳ Ｐゴシック" pitchFamily="34" charset="-128"/>
              </a:rPr>
              <a:t>Perceived gains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8BF2F3FF-42E4-49F2-93F2-E6FA93F71C33}" type="slidenum">
              <a:rPr lang="en-GB" smtClean="0">
                <a:latin typeface="Arial" charset="0"/>
              </a:rPr>
              <a:pPr>
                <a:defRPr/>
              </a:pPr>
              <a:t>16</a:t>
            </a:fld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BDEB2D0A-AE22-477D-8B76-573DC79A1FF6}" type="slidenum">
              <a:rPr lang="en-GB" smtClean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28</a:t>
            </a:fld>
            <a:endParaRPr lang="en-GB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Use divider pages to break up your presentation into logical sections and to provide a visual break for the viewer. The title can be one or two lines long. </a:t>
            </a:r>
          </a:p>
          <a:p>
            <a:pPr eaLnBrk="1" hangingPunct="1"/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7550ACC9-B429-4A37-9D73-FBF3909ED60A}" type="slidenum">
              <a:rPr lang="en-GB" smtClean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30</a:t>
            </a:fld>
            <a:endParaRPr lang="en-GB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Use divider pages to break up your presentation into logical sections and to provide a visual break for the viewer. The title can be one or two lines long. </a:t>
            </a:r>
          </a:p>
          <a:p>
            <a:pPr eaLnBrk="1" hangingPunct="1"/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fld id="{FFABCA37-FD46-4F24-B898-873BB4801BA7}" type="slidenum">
              <a:rPr lang="en-GB">
                <a:solidFill>
                  <a:srgbClr val="000000"/>
                </a:solidFill>
                <a:latin typeface="Arial" charset="0"/>
              </a:rPr>
              <a:pPr algn="r"/>
              <a:t>37</a:t>
            </a:fld>
            <a:endParaRPr lang="en-GB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Use divider pages to break up your presentation into logical sections and to provide a visual break for the viewer. The title can be one or two lines long. </a:t>
            </a:r>
          </a:p>
          <a:p>
            <a:pPr eaLnBrk="1" hangingPunct="1"/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>
              <a:latin typeface="Arial" charset="0"/>
            </a:endParaRPr>
          </a:p>
        </p:txBody>
      </p:sp>
      <p:pic>
        <p:nvPicPr>
          <p:cNvPr id="6" name="Picture 1038" descr="humanitie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76238"/>
            <a:ext cx="27368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D6CD7AB-8F28-4FF2-8809-F4EC485CFE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50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1551A-5A24-423A-9830-778CD4AFAB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02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7D74E-20A2-463F-9E30-B91F5D5F37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614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AEC8-77C9-47DF-81E1-0B1149D9DE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075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923B1-05E9-4DF5-BDE3-93D4B6473C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702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>
              <a:latin typeface="Arial" charset="0"/>
            </a:endParaRPr>
          </a:p>
        </p:txBody>
      </p:sp>
      <p:pic>
        <p:nvPicPr>
          <p:cNvPr id="6" name="Picture 1036" descr="humanitie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76238"/>
            <a:ext cx="27368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9366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A5A32-65E9-4B72-9CBF-87374DAFC4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548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062FE-B728-4024-9F94-50A0D61259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895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046AB-1ED7-408B-AE27-9EC1999793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563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310C3-C51C-4C06-A5A9-EFA5E57981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035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49063-6085-45B4-8A03-57A36EDF4D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01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3pPr marL="1219200" indent="-228600">
              <a:buSzPct val="75000"/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B37AF-274F-4478-AEF5-3CD5BA3813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3716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02C5-B010-4561-98F8-971D602A3E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218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A1F9E-5877-4B37-A4E4-FA47EDBCFA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020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0E8D9-1B93-47FD-A299-3EF20464BC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0725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B9C02-FE1A-40F7-8C04-DD46AAF6A9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96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246A7-1C32-46C4-B21B-C822A2A488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6933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94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086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0827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5936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46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CAAA5-326E-4775-A3E3-5DF0034647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9817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3679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055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7501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5949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2962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9231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323D43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6" name="Picture 1036" descr="humanitie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76238"/>
            <a:ext cx="27368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924236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0DA53-DCD1-49F5-9610-A73F3FFD43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6384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1891D-E048-4EA1-ACEB-4CD845670D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4794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D5500-A63C-407A-AD08-6CD19E03A3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7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78C30-DCC0-4849-B41A-E01B55DEC4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901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B88B3-6BC1-4585-A8BF-0DBA791089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826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E4B9A-5047-4170-8D82-E3BF062E09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1380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EEB06-D03D-4754-B0D3-E4CFDB02AD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3618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28CB9-B205-4E32-B7D1-7B23041A6C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0889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3799E-394E-4FEE-BAD4-93621EB1B8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5437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41C14-809E-4114-9AA2-97C38483B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0489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D8DA1-5414-4D25-A5E8-87C4E508B7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022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323D43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6" name="Picture 1036" descr="humanitie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76238"/>
            <a:ext cx="27368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623955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7647D-8777-443C-BFC0-C69F7EDBE6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4373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6157A-CBD7-44A9-B178-92561F1B82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09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97A8C-73F1-457D-8F3D-86B2D11ECF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8875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80C7D-1222-4CBE-91A8-3781B4C93E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59731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5B1A8-D557-47AA-B5DB-CA59496912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7965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A249A-77C3-46C4-8F37-7F828C325F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6912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881F1-8B2C-45F0-A9A7-83538D2748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927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C4460-ADE4-4451-B19C-4ECC46E5BF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3887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E49B1-00E8-42A8-827E-5B8783363D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5392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C50A3-552B-4568-A5B7-CE3482D188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0804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6BE64-E187-4B15-8A51-2DD017299A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76073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323D43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6" name="Picture 1036" descr="humanitie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76238"/>
            <a:ext cx="27368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4744407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76E90-4FD6-4D1E-A9F1-3A101AB564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26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0BD9B-AA89-4CE8-8A84-28E965EBF1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6909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98F86-1B8D-4E5D-913E-CBEC916EDC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37477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6E73B-B464-4FF3-8FE6-6F545A63C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4157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BBD5A-E033-4AD4-BC9E-242D885466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89493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4EAB9-DCB6-4C23-A270-58EEDB6BB4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8810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27BA4-B00A-497C-B928-DF4BC93F61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29077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37AB9-C3F4-4ED6-A0E2-237E68244D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41310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B919F-9A07-4EFE-9B50-0790F8AD07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632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B584B-3D09-40ED-9246-95EDE03A21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00249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EE421-2FD5-446F-B01D-E2C8CCFBEA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2908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819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0644-D6EB-4CB2-A244-97E0CF0F46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02651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0106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066093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88333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33701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3766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571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090285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95452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19132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65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D3033-EFE8-4EA4-87AE-A1BDAD3C73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55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EF352-8D46-4C71-B217-2E6E798877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98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>
              <a:latin typeface="Arial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BB7C8CB8-DEEE-4570-B531-694091F538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3" name="Picture 11" descr="humanities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95275"/>
            <a:ext cx="216058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22" r:id="rId2"/>
    <p:sldLayoutId id="2147484223" r:id="rId3"/>
    <p:sldLayoutId id="2147484224" r:id="rId4"/>
    <p:sldLayoutId id="2147484225" r:id="rId5"/>
    <p:sldLayoutId id="2147484226" r:id="rId6"/>
    <p:sldLayoutId id="2147484227" r:id="rId7"/>
    <p:sldLayoutId id="2147484228" r:id="rId8"/>
    <p:sldLayoutId id="2147484229" r:id="rId9"/>
    <p:sldLayoutId id="2147484230" r:id="rId10"/>
    <p:sldLayoutId id="2147484231" r:id="rId11"/>
    <p:sldLayoutId id="2147484232" r:id="rId12"/>
    <p:sldLayoutId id="214748423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DD622D40-64C2-45BC-BA0D-A062F2D4BE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055" name="Picture 13" descr="humanitie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95275"/>
            <a:ext cx="216058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4" r:id="rId1"/>
    <p:sldLayoutId id="2147484245" r:id="rId2"/>
    <p:sldLayoutId id="2147484246" r:id="rId3"/>
    <p:sldLayoutId id="2147484247" r:id="rId4"/>
    <p:sldLayoutId id="2147484248" r:id="rId5"/>
    <p:sldLayoutId id="2147484249" r:id="rId6"/>
    <p:sldLayoutId id="2147484250" r:id="rId7"/>
    <p:sldLayoutId id="2147484251" r:id="rId8"/>
    <p:sldLayoutId id="2147484252" r:id="rId9"/>
    <p:sldLayoutId id="2147484253" r:id="rId10"/>
    <p:sldLayoutId id="21474842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323D43"/>
                </a:solidFill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323D43"/>
                </a:solidFill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323D43"/>
                </a:solidFill>
                <a:latin typeface="+mn-lt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26189C7E-49D1-468E-89B5-6EA3028BC1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4103" name="Picture 13" descr="humanitie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95275"/>
            <a:ext cx="216058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8" r:id="rId1"/>
    <p:sldLayoutId id="2147484255" r:id="rId2"/>
    <p:sldLayoutId id="2147484256" r:id="rId3"/>
    <p:sldLayoutId id="2147484257" r:id="rId4"/>
    <p:sldLayoutId id="2147484258" r:id="rId5"/>
    <p:sldLayoutId id="2147484259" r:id="rId6"/>
    <p:sldLayoutId id="2147484260" r:id="rId7"/>
    <p:sldLayoutId id="2147484261" r:id="rId8"/>
    <p:sldLayoutId id="2147484262" r:id="rId9"/>
    <p:sldLayoutId id="2147484263" r:id="rId10"/>
    <p:sldLayoutId id="214748426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323D43"/>
                </a:solidFill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323D43"/>
                </a:solidFill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323D43"/>
                </a:solidFill>
                <a:latin typeface="+mn-lt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6EF4D0EA-FFA2-47E1-B6D1-936AACA400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5127" name="Picture 13" descr="humanitie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95275"/>
            <a:ext cx="216058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9" r:id="rId1"/>
    <p:sldLayoutId id="2147484265" r:id="rId2"/>
    <p:sldLayoutId id="2147484266" r:id="rId3"/>
    <p:sldLayoutId id="2147484267" r:id="rId4"/>
    <p:sldLayoutId id="2147484268" r:id="rId5"/>
    <p:sldLayoutId id="2147484269" r:id="rId6"/>
    <p:sldLayoutId id="2147484270" r:id="rId7"/>
    <p:sldLayoutId id="2147484271" r:id="rId8"/>
    <p:sldLayoutId id="2147484272" r:id="rId9"/>
    <p:sldLayoutId id="2147484273" r:id="rId10"/>
    <p:sldLayoutId id="214748427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323D43"/>
                </a:solidFill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323D43"/>
                </a:solidFill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323D43"/>
                </a:solidFill>
                <a:latin typeface="+mn-lt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AF7DA8EE-A91C-4554-9A37-DC120E0F20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6151" name="Picture 13" descr="humanitie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95275"/>
            <a:ext cx="216058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00" r:id="rId1"/>
    <p:sldLayoutId id="2147484275" r:id="rId2"/>
    <p:sldLayoutId id="2147484276" r:id="rId3"/>
    <p:sldLayoutId id="2147484277" r:id="rId4"/>
    <p:sldLayoutId id="2147484278" r:id="rId5"/>
    <p:sldLayoutId id="2147484279" r:id="rId6"/>
    <p:sldLayoutId id="2147484280" r:id="rId7"/>
    <p:sldLayoutId id="2147484281" r:id="rId8"/>
    <p:sldLayoutId id="2147484282" r:id="rId9"/>
    <p:sldLayoutId id="2147484283" r:id="rId10"/>
    <p:sldLayoutId id="214748428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323D43"/>
              </a:solidFill>
            </a:endParaRPr>
          </a:p>
        </p:txBody>
      </p:sp>
      <p:sp>
        <p:nvSpPr>
          <p:cNvPr id="7171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7172" name="Picture 1036" descr="humanities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76238"/>
            <a:ext cx="27368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  <p:sldLayoutId id="2147484293" r:id="rId9"/>
    <p:sldLayoutId id="2147484294" r:id="rId10"/>
    <p:sldLayoutId id="21474842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Grp="1" noChangeArrowheads="1"/>
          </p:cNvSpPr>
          <p:nvPr>
            <p:ph type="ctrTitle"/>
          </p:nvPr>
        </p:nvSpPr>
        <p:spPr>
          <a:xfrm>
            <a:off x="0" y="2492375"/>
            <a:ext cx="9144000" cy="1295400"/>
          </a:xfrm>
        </p:spPr>
        <p:txBody>
          <a:bodyPr/>
          <a:lstStyle/>
          <a:p>
            <a:pPr eaLnBrk="1" hangingPunct="1"/>
            <a:r>
              <a:rPr lang="en-GB" sz="4100" smtClean="0"/>
              <a:t> </a:t>
            </a:r>
            <a:r>
              <a:rPr lang="en-GB" sz="4600" smtClean="0"/>
              <a:t>No Guru, No Method, No Teacher</a:t>
            </a:r>
            <a:br>
              <a:rPr lang="en-GB" sz="4600" smtClean="0"/>
            </a:br>
            <a:endParaRPr lang="en-GB" sz="4600" smtClean="0">
              <a:solidFill>
                <a:schemeClr val="tx2"/>
              </a:solidFill>
            </a:endParaRPr>
          </a:p>
        </p:txBody>
      </p:sp>
      <p:sp>
        <p:nvSpPr>
          <p:cNvPr id="13315" name="Rectangle 24"/>
          <p:cNvSpPr>
            <a:spLocks noGrp="1" noChangeArrowheads="1"/>
          </p:cNvSpPr>
          <p:nvPr>
            <p:ph type="subTitle" idx="1"/>
          </p:nvPr>
        </p:nvSpPr>
        <p:spPr>
          <a:xfrm>
            <a:off x="330200" y="3500438"/>
            <a:ext cx="7981950" cy="1752600"/>
          </a:xfrm>
        </p:spPr>
        <p:txBody>
          <a:bodyPr/>
          <a:lstStyle/>
          <a:p>
            <a:pPr>
              <a:lnSpc>
                <a:spcPts val="4100"/>
              </a:lnSpc>
            </a:pPr>
            <a:r>
              <a:rPr lang="en-GB" sz="2800" smtClean="0"/>
              <a:t>Learner approaches to extended reading in an undergraduate French language unit</a:t>
            </a:r>
          </a:p>
        </p:txBody>
      </p:sp>
      <p:sp>
        <p:nvSpPr>
          <p:cNvPr id="13316" name="Text Box 25"/>
          <p:cNvSpPr txBox="1">
            <a:spLocks noChangeArrowheads="1"/>
          </p:cNvSpPr>
          <p:nvPr/>
        </p:nvSpPr>
        <p:spPr bwMode="auto">
          <a:xfrm>
            <a:off x="381000" y="5851525"/>
            <a:ext cx="79359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ts val="2400"/>
              </a:lnSpc>
            </a:pPr>
            <a:r>
              <a:rPr lang="en-GB" sz="1800">
                <a:solidFill>
                  <a:srgbClr val="B2D5D5"/>
                </a:solidFill>
                <a:latin typeface="Georgia" pitchFamily="18" charset="0"/>
              </a:rPr>
              <a:t>Juliet Solheim and Heidi Solheim	</a:t>
            </a:r>
            <a:br>
              <a:rPr lang="en-GB" sz="1800">
                <a:solidFill>
                  <a:srgbClr val="B2D5D5"/>
                </a:solidFill>
                <a:latin typeface="Georgia" pitchFamily="18" charset="0"/>
              </a:rPr>
            </a:br>
            <a:r>
              <a:rPr lang="en-GB" sz="1600">
                <a:solidFill>
                  <a:srgbClr val="B2D5D5"/>
                </a:solidFill>
                <a:latin typeface="Georgia" pitchFamily="18" charset="0"/>
              </a:rPr>
              <a:t>LLAS Languages In Higher Education Conference, Edinburgh, 6 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Stage 5 Reading 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84963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Understand complex factual, literary and persuasive material and some specialized texts aimed at the general reader with recourse to dictionaries, glossaries and grammar reference materials</a:t>
            </a:r>
            <a:endParaRPr lang="en-GB" sz="2000" dirty="0" smtClean="0"/>
          </a:p>
          <a:p>
            <a:pPr eaLnBrk="1" hangingPunct="1">
              <a:defRPr/>
            </a:pPr>
            <a:r>
              <a:rPr lang="en-US" sz="2000" dirty="0" smtClean="0"/>
              <a:t>Read longer texts at speed and extract main points and/or detail, irony and bias, as appropriate to the text and task</a:t>
            </a:r>
            <a:endParaRPr lang="en-GB" sz="20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sz="20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sz="20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GB" sz="2000" dirty="0" smtClean="0"/>
              <a:t>2008 – 2009 pilot: </a:t>
            </a:r>
            <a:r>
              <a:rPr lang="en-GB" sz="2000" dirty="0" err="1" smtClean="0"/>
              <a:t>ExtendedR</a:t>
            </a:r>
            <a:r>
              <a:rPr lang="en-GB" sz="2000" dirty="0" smtClean="0"/>
              <a:t> integrated into Stage 5 French programme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Stage 5 French: Semester 1 short story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731963"/>
            <a:ext cx="4032250" cy="4897437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2700" dirty="0" smtClean="0">
                <a:solidFill>
                  <a:schemeClr val="bg2">
                    <a:lumMod val="50000"/>
                  </a:schemeClr>
                </a:solidFill>
              </a:rPr>
              <a:t>Instalment 1: First </a:t>
            </a:r>
            <a:r>
              <a:rPr lang="en-GB" sz="2700" dirty="0">
                <a:solidFill>
                  <a:schemeClr val="bg2">
                    <a:lumMod val="50000"/>
                  </a:schemeClr>
                </a:solidFill>
              </a:rPr>
              <a:t>800 words </a:t>
            </a:r>
            <a:endParaRPr lang="en-GB" sz="2700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700" dirty="0"/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GB" sz="2600" dirty="0" smtClean="0"/>
              <a:t>Pre-reading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GB" sz="1900" dirty="0"/>
              <a:t>p</a:t>
            </a:r>
            <a:r>
              <a:rPr lang="en-GB" sz="1900" dirty="0" smtClean="0"/>
              <a:t>ersonal </a:t>
            </a:r>
            <a:r>
              <a:rPr lang="en-GB" sz="1900" dirty="0"/>
              <a:t>reflections on themes relating to the story</a:t>
            </a:r>
            <a:r>
              <a:rPr lang="en-GB" sz="2200" dirty="0"/>
              <a:t>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GB" sz="2600" dirty="0" smtClean="0"/>
              <a:t>Reading 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GB" sz="1900" dirty="0" smtClean="0"/>
              <a:t>chronologically </a:t>
            </a:r>
            <a:r>
              <a:rPr lang="en-GB" sz="1900" dirty="0" err="1"/>
              <a:t>scaffolded</a:t>
            </a:r>
            <a:r>
              <a:rPr lang="en-GB" sz="1900" dirty="0"/>
              <a:t> </a:t>
            </a:r>
            <a:r>
              <a:rPr lang="en-GB" sz="1900" dirty="0" smtClean="0"/>
              <a:t>comprehension, language, cultural and stylistic awareness questions 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GB" sz="1900" dirty="0" smtClean="0"/>
              <a:t>statements and questions for </a:t>
            </a:r>
            <a:r>
              <a:rPr lang="en-GB" sz="1900" dirty="0"/>
              <a:t>personal </a:t>
            </a:r>
            <a:r>
              <a:rPr lang="en-GB" sz="1900" dirty="0" smtClean="0"/>
              <a:t>comment and reflection</a:t>
            </a:r>
            <a:endParaRPr lang="en-GB" sz="1900" dirty="0"/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GB" sz="2600" dirty="0" smtClean="0"/>
              <a:t>Post-reading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GB" sz="1900" dirty="0" smtClean="0"/>
              <a:t>written </a:t>
            </a:r>
            <a:r>
              <a:rPr lang="en-GB" sz="1900" dirty="0"/>
              <a:t>‘follow-up’ story </a:t>
            </a:r>
            <a:r>
              <a:rPr lang="en-GB" sz="1900" dirty="0" smtClean="0"/>
              <a:t>for homework</a:t>
            </a:r>
          </a:p>
          <a:p>
            <a:pPr marL="522288" lvl="1" indent="0" eaLnBrk="1" hangingPunct="1">
              <a:lnSpc>
                <a:spcPct val="110000"/>
              </a:lnSpc>
              <a:buFontTx/>
              <a:buNone/>
              <a:defRPr/>
            </a:pPr>
            <a:endParaRPr lang="en-GB" sz="1900" dirty="0"/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GB" sz="2600" dirty="0" smtClean="0"/>
              <a:t>In-class Feedback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GB" sz="1900" dirty="0"/>
              <a:t>d</a:t>
            </a:r>
            <a:r>
              <a:rPr lang="en-GB" sz="1900" dirty="0" smtClean="0"/>
              <a:t>iscussion </a:t>
            </a:r>
            <a:r>
              <a:rPr lang="en-GB" sz="1900" dirty="0"/>
              <a:t>and </a:t>
            </a:r>
            <a:r>
              <a:rPr lang="en-GB" sz="1900" dirty="0" smtClean="0"/>
              <a:t>exploitation in oral and language awareness classes</a:t>
            </a:r>
            <a:endParaRPr lang="en-GB" sz="19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1800" dirty="0"/>
              <a:t>	</a:t>
            </a:r>
          </a:p>
        </p:txBody>
      </p:sp>
      <p:sp>
        <p:nvSpPr>
          <p:cNvPr id="23556" name="Chart Placeholder 1"/>
          <p:cNvSpPr>
            <a:spLocks noGrp="1" noTextEdit="1"/>
          </p:cNvSpPr>
          <p:nvPr>
            <p:ph type="chart" sz="half" idx="2"/>
          </p:nvPr>
        </p:nvSpPr>
        <p:spPr>
          <a:xfrm>
            <a:off x="5365750" y="1773238"/>
            <a:ext cx="4171950" cy="4114800"/>
          </a:xfrm>
        </p:spPr>
      </p:sp>
      <p:pic>
        <p:nvPicPr>
          <p:cNvPr id="128004" name="Picture 4" descr="http://www.decitre.fr/gi/14/9782070369614F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731963"/>
            <a:ext cx="2733675" cy="4524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Stage 5 French: Semester 1 short story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844675"/>
            <a:ext cx="4032250" cy="47529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1700" dirty="0" smtClean="0">
                <a:solidFill>
                  <a:schemeClr val="bg2">
                    <a:lumMod val="50000"/>
                  </a:schemeClr>
                </a:solidFill>
              </a:rPr>
              <a:t>Instalment 2: Remaining 2700 words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5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GB" sz="1600" dirty="0" smtClean="0"/>
              <a:t>Reading</a:t>
            </a:r>
          </a:p>
          <a:p>
            <a:pPr lvl="1" eaLnBrk="1" hangingPunct="1">
              <a:defRPr/>
            </a:pPr>
            <a:r>
              <a:rPr lang="en-GB" sz="1400" dirty="0" smtClean="0"/>
              <a:t>chronologically </a:t>
            </a:r>
            <a:r>
              <a:rPr lang="en-GB" sz="1400" dirty="0" err="1" smtClean="0"/>
              <a:t>scaffolded</a:t>
            </a:r>
            <a:r>
              <a:rPr lang="en-GB" sz="1400" dirty="0" smtClean="0"/>
              <a:t> questions and statements for personal comment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GB" sz="1600" dirty="0" smtClean="0"/>
              <a:t>Post-reading</a:t>
            </a:r>
          </a:p>
          <a:p>
            <a:pPr lvl="1" eaLnBrk="1" hangingPunct="1">
              <a:defRPr/>
            </a:pPr>
            <a:r>
              <a:rPr lang="en-GB" sz="1400" dirty="0" smtClean="0"/>
              <a:t>extended written responses to questions relating to whole text (homework)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14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GB" sz="1600" dirty="0" smtClean="0"/>
              <a:t>Extension</a:t>
            </a:r>
          </a:p>
          <a:p>
            <a:pPr lvl="1" eaLnBrk="1" hangingPunct="1">
              <a:defRPr/>
            </a:pPr>
            <a:r>
              <a:rPr lang="en-GB" sz="1400" dirty="0" smtClean="0"/>
              <a:t>optional 10%-weighted group writing assignment = critical review of free choice short story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1800" dirty="0"/>
              <a:t>	</a:t>
            </a:r>
          </a:p>
        </p:txBody>
      </p:sp>
      <p:sp>
        <p:nvSpPr>
          <p:cNvPr id="24580" name="Chart Placeholder 1"/>
          <p:cNvSpPr>
            <a:spLocks noGrp="1" noTextEdit="1"/>
          </p:cNvSpPr>
          <p:nvPr>
            <p:ph type="chart" sz="half" idx="2"/>
          </p:nvPr>
        </p:nvSpPr>
        <p:spPr>
          <a:xfrm>
            <a:off x="5365750" y="1773238"/>
            <a:ext cx="4171950" cy="4114800"/>
          </a:xfrm>
        </p:spPr>
      </p:sp>
      <p:pic>
        <p:nvPicPr>
          <p:cNvPr id="128004" name="Picture 4" descr="http://www.decitre.fr/gi/14/9782070369614F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731963"/>
            <a:ext cx="2733675" cy="4524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Stage 5 French: Semester 2 short novel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731963"/>
            <a:ext cx="4032250" cy="45053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Instalment 1: pp. 1-39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700" dirty="0"/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GB" sz="1800" dirty="0" smtClean="0"/>
              <a:t>Reading 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GB" sz="1600" dirty="0" smtClean="0"/>
              <a:t>chronologically </a:t>
            </a:r>
            <a:r>
              <a:rPr lang="en-GB" sz="1600" dirty="0" err="1" smtClean="0"/>
              <a:t>scaffolded</a:t>
            </a:r>
            <a:r>
              <a:rPr lang="en-GB" sz="1600" dirty="0" smtClean="0"/>
              <a:t> questions: 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GB" sz="1600" dirty="0" smtClean="0"/>
              <a:t>comprehension, language, cultural, stylistic and </a:t>
            </a:r>
            <a:r>
              <a:rPr lang="en-GB" sz="1600" dirty="0" err="1" smtClean="0"/>
              <a:t>intertextual</a:t>
            </a:r>
            <a:r>
              <a:rPr lang="en-GB" sz="1600" dirty="0" smtClean="0"/>
              <a:t> awareness </a:t>
            </a:r>
          </a:p>
          <a:p>
            <a:pPr lvl="2" eaLnBrk="1" hangingPunct="1">
              <a:lnSpc>
                <a:spcPct val="110000"/>
              </a:lnSpc>
              <a:defRPr/>
            </a:pPr>
            <a:endParaRPr lang="en-GB" sz="1600" dirty="0"/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GB" sz="1800" dirty="0" smtClean="0"/>
              <a:t>In-class Feedback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GB" sz="1600" dirty="0" smtClean="0"/>
              <a:t>discussion and exploitation in oral and language awareness classes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1800" dirty="0"/>
              <a:t>	</a:t>
            </a:r>
          </a:p>
        </p:txBody>
      </p:sp>
      <p:sp>
        <p:nvSpPr>
          <p:cNvPr id="25604" name="Chart Placeholder 1"/>
          <p:cNvSpPr>
            <a:spLocks noGrp="1" noTextEdit="1"/>
          </p:cNvSpPr>
          <p:nvPr>
            <p:ph type="chart" sz="half" idx="2"/>
          </p:nvPr>
        </p:nvSpPr>
        <p:spPr>
          <a:xfrm>
            <a:off x="5365750" y="1773238"/>
            <a:ext cx="4171950" cy="4114800"/>
          </a:xfrm>
        </p:spPr>
      </p:sp>
      <p:pic>
        <p:nvPicPr>
          <p:cNvPr id="147458" name="Picture 2" descr="http://www.decitre.fr/gi/18/9782253150718F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773238"/>
            <a:ext cx="2759075" cy="4516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Stage 5 French: Semester 2 short novel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731963"/>
            <a:ext cx="4032250" cy="5126037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2700" dirty="0" smtClean="0">
                <a:solidFill>
                  <a:schemeClr val="bg2">
                    <a:lumMod val="50000"/>
                  </a:schemeClr>
                </a:solidFill>
              </a:rPr>
              <a:t>Instalment 2: pp. 40-187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700" dirty="0"/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GB" sz="2600" dirty="0" smtClean="0"/>
              <a:t>Reading 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GB" sz="2000" dirty="0" smtClean="0"/>
              <a:t>chronologically </a:t>
            </a:r>
            <a:r>
              <a:rPr lang="en-GB" sz="2000" dirty="0" err="1" smtClean="0"/>
              <a:t>scaffolded</a:t>
            </a:r>
            <a:r>
              <a:rPr lang="en-GB" sz="2000" dirty="0" smtClean="0"/>
              <a:t> questions: 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GB" sz="2000" dirty="0" smtClean="0"/>
              <a:t>comprehension, language, cultural, stylistic and </a:t>
            </a:r>
            <a:r>
              <a:rPr lang="en-GB" sz="2000" dirty="0" err="1" smtClean="0"/>
              <a:t>intertextual</a:t>
            </a:r>
            <a:r>
              <a:rPr lang="en-GB" sz="2000" dirty="0" smtClean="0"/>
              <a:t> awareness 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GB" sz="2000" dirty="0" smtClean="0"/>
              <a:t>Statements for personal comment</a:t>
            </a:r>
          </a:p>
          <a:p>
            <a:pPr marL="990600" lvl="2" indent="0" eaLnBrk="1" hangingPunct="1">
              <a:lnSpc>
                <a:spcPct val="110000"/>
              </a:lnSpc>
              <a:buFontTx/>
              <a:buNone/>
              <a:defRPr/>
            </a:pPr>
            <a:endParaRPr lang="en-GB" sz="2000" dirty="0" smtClean="0"/>
          </a:p>
          <a:p>
            <a:pPr lvl="1" eaLnBrk="1" hangingPunct="1">
              <a:lnSpc>
                <a:spcPct val="110000"/>
              </a:lnSpc>
              <a:defRPr/>
            </a:pPr>
            <a:r>
              <a:rPr lang="en-GB" sz="2000" dirty="0"/>
              <a:t>w</a:t>
            </a:r>
            <a:r>
              <a:rPr lang="en-GB" sz="2000" dirty="0" smtClean="0"/>
              <a:t>ritten responses to 5 questions (homework) 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GB" sz="2600" dirty="0" smtClean="0"/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GB" sz="2600" dirty="0"/>
              <a:t>P</a:t>
            </a:r>
            <a:r>
              <a:rPr lang="en-GB" sz="2600" dirty="0" smtClean="0"/>
              <a:t>ost-reading 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GB" sz="2000" dirty="0"/>
              <a:t>o</a:t>
            </a:r>
            <a:r>
              <a:rPr lang="en-GB" sz="2000" dirty="0" smtClean="0"/>
              <a:t>ptional reading of further related </a:t>
            </a:r>
            <a:r>
              <a:rPr lang="en-GB" sz="2000" dirty="0" err="1" smtClean="0"/>
              <a:t>Nothomb</a:t>
            </a:r>
            <a:r>
              <a:rPr lang="en-GB" sz="2000" dirty="0" smtClean="0"/>
              <a:t> novels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GB" sz="2600" dirty="0" smtClean="0"/>
              <a:t>Extension 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GB" sz="2000" dirty="0" smtClean="0"/>
              <a:t>optional 10%-weighted individual writing assignment = critical response to ‘content unit’-type essay questions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1800" dirty="0"/>
              <a:t>	</a:t>
            </a:r>
          </a:p>
        </p:txBody>
      </p:sp>
      <p:sp>
        <p:nvSpPr>
          <p:cNvPr id="26628" name="Chart Placeholder 1"/>
          <p:cNvSpPr>
            <a:spLocks noGrp="1" noTextEdit="1"/>
          </p:cNvSpPr>
          <p:nvPr>
            <p:ph type="chart" sz="half" idx="2"/>
          </p:nvPr>
        </p:nvSpPr>
        <p:spPr>
          <a:xfrm>
            <a:off x="5365750" y="1773238"/>
            <a:ext cx="4171950" cy="4114800"/>
          </a:xfrm>
        </p:spPr>
      </p:sp>
      <p:pic>
        <p:nvPicPr>
          <p:cNvPr id="147458" name="Picture 2" descr="http://www.decitre.fr/gi/18/9782253150718F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773238"/>
            <a:ext cx="2759075" cy="4516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Chapter 1</a:t>
            </a:r>
          </a:p>
        </p:txBody>
      </p:sp>
      <p:sp>
        <p:nvSpPr>
          <p:cNvPr id="27651" name="Rectangle 1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Big Questions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GB" sz="2200" smtClean="0"/>
              <a:t>do ExtendedR habits in L1 correlate with ExtendedR habits in L2?</a:t>
            </a:r>
          </a:p>
          <a:p>
            <a:pPr lvl="1" eaLnBrk="1" hangingPunct="1"/>
            <a:r>
              <a:rPr lang="en-GB" sz="2000" smtClean="0"/>
              <a:t>compensatory processing (Bernhardt drawing on Stanovich)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GB" sz="2200" smtClean="0"/>
              <a:t>what reasons do students give for completion or non-completion of the novel?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GB" sz="2200" smtClean="0"/>
              <a:t>what range of strategies (if any) do students use when approaching the novel?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GB" sz="2200" smtClean="0"/>
              <a:t>what were their perceived gains? (linguistic and affective)</a:t>
            </a:r>
          </a:p>
          <a:p>
            <a:pPr eaLnBrk="1" hangingPunct="1">
              <a:buFontTx/>
              <a:buNone/>
            </a:pPr>
            <a:endParaRPr lang="en-GB" sz="220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10-11 cohort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200" dirty="0" smtClean="0"/>
              <a:t>Exploratory survey of whole French Stage 5 2010-11 cohort (N=108).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200" dirty="0" smtClean="0"/>
              <a:t>Link to online survey sent to all students (</a:t>
            </a:r>
            <a:r>
              <a:rPr lang="en-GB" sz="2200" dirty="0" err="1" smtClean="0"/>
              <a:t>iSurvey</a:t>
            </a:r>
            <a:r>
              <a:rPr lang="en-GB" sz="2200" dirty="0" smtClean="0"/>
              <a:t>)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200" dirty="0" smtClean="0"/>
              <a:t>Self-selective participation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200" dirty="0" smtClean="0"/>
              <a:t>2 info/reminder emails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200" dirty="0" smtClean="0"/>
              <a:t>Data was cleaned of incomplete entries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200" dirty="0" smtClean="0"/>
              <a:t>NULL values indicated for non-responses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200" dirty="0" smtClean="0"/>
              <a:t>Completion rate of 28.7% (n=31)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200" dirty="0" smtClean="0"/>
              <a:t>Not enough for statistical significance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200" dirty="0" smtClean="0"/>
              <a:t>but useful for finding trends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CDC64-4328-4853-8CC1-CD8FC6B10759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619" y="3148733"/>
            <a:ext cx="1459902" cy="64030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Survey questions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49630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1600" smtClean="0"/>
              <a:t>Demographics</a:t>
            </a:r>
          </a:p>
          <a:p>
            <a:pPr lvl="1" eaLnBrk="1" hangingPunct="1"/>
            <a:r>
              <a:rPr lang="en-GB" sz="1600" smtClean="0"/>
              <a:t>mother tongue and degree programme</a:t>
            </a:r>
          </a:p>
          <a:p>
            <a:pPr eaLnBrk="1" hangingPunct="1">
              <a:lnSpc>
                <a:spcPct val="90000"/>
              </a:lnSpc>
            </a:pPr>
            <a:endParaRPr lang="en-GB" sz="1600" smtClean="0"/>
          </a:p>
          <a:p>
            <a:pPr eaLnBrk="1" hangingPunct="1">
              <a:lnSpc>
                <a:spcPct val="90000"/>
              </a:lnSpc>
            </a:pPr>
            <a:r>
              <a:rPr lang="en-GB" sz="1600" smtClean="0"/>
              <a:t>Reading Habits and Experiences</a:t>
            </a:r>
          </a:p>
          <a:p>
            <a:pPr lvl="1" eaLnBrk="1" hangingPunct="1"/>
            <a:r>
              <a:rPr lang="en-GB" sz="1600" smtClean="0"/>
              <a:t>L1 fiction reading habits</a:t>
            </a:r>
          </a:p>
          <a:p>
            <a:pPr lvl="1" eaLnBrk="1" hangingPunct="1"/>
            <a:r>
              <a:rPr lang="en-GB" sz="1600" smtClean="0"/>
              <a:t>L2/3 fiction reading experiences and contexts</a:t>
            </a:r>
          </a:p>
          <a:p>
            <a:pPr eaLnBrk="1" hangingPunct="1">
              <a:lnSpc>
                <a:spcPct val="90000"/>
              </a:lnSpc>
            </a:pPr>
            <a:endParaRPr lang="en-GB" sz="1600" smtClean="0"/>
          </a:p>
          <a:p>
            <a:pPr eaLnBrk="1" hangingPunct="1">
              <a:lnSpc>
                <a:spcPct val="90000"/>
              </a:lnSpc>
            </a:pPr>
            <a:r>
              <a:rPr lang="en-GB" sz="1600" smtClean="0"/>
              <a:t>Proportion of the novel completed</a:t>
            </a:r>
          </a:p>
          <a:p>
            <a:pPr eaLnBrk="1" hangingPunct="1">
              <a:lnSpc>
                <a:spcPct val="90000"/>
              </a:lnSpc>
            </a:pPr>
            <a:r>
              <a:rPr lang="en-GB" sz="1600" smtClean="0"/>
              <a:t>Reasons for non-completion</a:t>
            </a:r>
          </a:p>
          <a:p>
            <a:pPr eaLnBrk="1" hangingPunct="1">
              <a:lnSpc>
                <a:spcPct val="90000"/>
              </a:lnSpc>
            </a:pPr>
            <a:r>
              <a:rPr lang="en-GB" sz="1600" smtClean="0"/>
              <a:t>Factors that would have encouraged completion</a:t>
            </a:r>
          </a:p>
          <a:p>
            <a:pPr eaLnBrk="1" hangingPunct="1">
              <a:lnSpc>
                <a:spcPct val="90000"/>
              </a:lnSpc>
            </a:pPr>
            <a:endParaRPr lang="en-GB" sz="1600" smtClean="0"/>
          </a:p>
          <a:p>
            <a:pPr eaLnBrk="1" hangingPunct="1">
              <a:lnSpc>
                <a:spcPct val="90000"/>
              </a:lnSpc>
            </a:pPr>
            <a:r>
              <a:rPr lang="en-GB" sz="1600" smtClean="0"/>
              <a:t>Reported strategies used while reading the novel</a:t>
            </a:r>
          </a:p>
          <a:p>
            <a:pPr eaLnBrk="1" hangingPunct="1">
              <a:lnSpc>
                <a:spcPct val="90000"/>
              </a:lnSpc>
            </a:pPr>
            <a:r>
              <a:rPr lang="en-GB" sz="1600" smtClean="0"/>
              <a:t>Perceived gains from completing the novel in French</a:t>
            </a:r>
          </a:p>
        </p:txBody>
      </p:sp>
      <p:pic>
        <p:nvPicPr>
          <p:cNvPr id="135169" name="Picture 1"/>
          <p:cNvPicPr>
            <a:picLocks noChangeAspect="1" noChangeArrowheads="1"/>
          </p:cNvPicPr>
          <p:nvPr/>
        </p:nvPicPr>
        <p:blipFill rotWithShape="1">
          <a:blip r:embed="rId2"/>
          <a:srcRect l="5703" r="22909" b="4255"/>
          <a:stretch/>
        </p:blipFill>
        <p:spPr bwMode="auto">
          <a:xfrm>
            <a:off x="5868144" y="2564904"/>
            <a:ext cx="2312819" cy="24488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2133600"/>
            <a:ext cx="84963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GB" smtClean="0"/>
              <a:t>13 different UG degree programmes ranging from BA French to MSci Oceanography and French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GB" smtClean="0"/>
              <a:t>Only 3 respondents were not native English speakers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GB" smtClean="0"/>
              <a:t>None classified themself as French native or bi-lingual French speakers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GB" smtClean="0"/>
              <a:t>All respondents were full-time UGs in Year 2</a:t>
            </a:r>
          </a:p>
          <a:p>
            <a:pPr eaLnBrk="1" hangingPunct="1"/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8C7E3-C39D-4AE2-A243-FA74A22B4731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L2 reading</a:t>
            </a:r>
          </a:p>
          <a:p>
            <a:pPr lvl="1"/>
            <a:r>
              <a:rPr lang="en-US" smtClean="0"/>
              <a:t>intensive and extensive </a:t>
            </a:r>
          </a:p>
          <a:p>
            <a:pPr lvl="1"/>
            <a:r>
              <a:rPr lang="en-US" smtClean="0"/>
              <a:t>extended</a:t>
            </a:r>
          </a:p>
          <a:p>
            <a:r>
              <a:rPr lang="en-US" smtClean="0"/>
              <a:t>Extended reading practice and research in French Language at University of Southampton</a:t>
            </a:r>
          </a:p>
          <a:p>
            <a:pPr lvl="1"/>
            <a:r>
              <a:rPr lang="en-US" smtClean="0"/>
              <a:t>2010-2011</a:t>
            </a:r>
          </a:p>
          <a:p>
            <a:pPr lvl="1"/>
            <a:r>
              <a:rPr lang="en-US" smtClean="0"/>
              <a:t>2011-2012</a:t>
            </a:r>
          </a:p>
          <a:p>
            <a:r>
              <a:rPr lang="en-US" smtClean="0"/>
              <a:t>ExtendedR = ‘caught not taught’? 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AD169-EFF8-4480-BD3C-D6E2F19201AF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Reading habits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3816350" cy="4525962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GB" sz="1800" dirty="0">
                <a:solidFill>
                  <a:srgbClr val="008080"/>
                </a:solidFill>
              </a:rPr>
              <a:t>M</a:t>
            </a:r>
            <a:r>
              <a:rPr lang="en-GB" sz="1800" dirty="0" smtClean="0">
                <a:solidFill>
                  <a:srgbClr val="008080"/>
                </a:solidFill>
              </a:rPr>
              <a:t>ajority</a:t>
            </a:r>
            <a:r>
              <a:rPr lang="en-GB" sz="1800" dirty="0" smtClean="0"/>
              <a:t> </a:t>
            </a:r>
            <a:r>
              <a:rPr lang="en-GB" sz="1800" dirty="0"/>
              <a:t>of </a:t>
            </a:r>
            <a:r>
              <a:rPr lang="en-GB" sz="1800" dirty="0" smtClean="0"/>
              <a:t>respondents </a:t>
            </a:r>
            <a:r>
              <a:rPr lang="en-GB" sz="1800" dirty="0"/>
              <a:t>were </a:t>
            </a:r>
            <a:r>
              <a:rPr lang="en-GB" sz="1800" dirty="0">
                <a:solidFill>
                  <a:srgbClr val="008080"/>
                </a:solidFill>
              </a:rPr>
              <a:t>regular readers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/>
              <a:t>of </a:t>
            </a:r>
            <a:r>
              <a:rPr lang="en-GB" sz="1800" dirty="0" smtClean="0"/>
              <a:t>fiction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GB" sz="1600" dirty="0" smtClean="0">
                <a:ea typeface="+mn-ea"/>
                <a:cs typeface="+mn-cs"/>
              </a:rPr>
              <a:t>but </a:t>
            </a:r>
            <a:r>
              <a:rPr lang="en-GB" sz="1600" dirty="0">
                <a:ea typeface="+mn-ea"/>
                <a:cs typeface="+mn-cs"/>
              </a:rPr>
              <a:t>some only reported reading during holidays or a couple of books a </a:t>
            </a:r>
            <a:r>
              <a:rPr lang="en-GB" sz="1600" dirty="0" smtClean="0">
                <a:ea typeface="+mn-ea"/>
                <a:cs typeface="+mn-cs"/>
              </a:rPr>
              <a:t>year</a:t>
            </a:r>
          </a:p>
          <a:p>
            <a:pPr eaLnBrk="1" hangingPunct="1"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GB" sz="1800" dirty="0" smtClean="0">
                <a:solidFill>
                  <a:srgbClr val="008080"/>
                </a:solidFill>
              </a:rPr>
              <a:t>None</a:t>
            </a:r>
            <a:r>
              <a:rPr lang="en-GB" sz="1800" dirty="0" smtClean="0"/>
              <a:t> </a:t>
            </a:r>
            <a:r>
              <a:rPr lang="en-GB" sz="1800" dirty="0"/>
              <a:t>of the respondents stated that they </a:t>
            </a:r>
            <a:r>
              <a:rPr lang="en-GB" sz="1800" dirty="0">
                <a:solidFill>
                  <a:srgbClr val="008080"/>
                </a:solidFill>
              </a:rPr>
              <a:t>never read </a:t>
            </a:r>
            <a:r>
              <a:rPr lang="en-GB" sz="1800" dirty="0" smtClean="0">
                <a:solidFill>
                  <a:srgbClr val="008080"/>
                </a:solidFill>
              </a:rPr>
              <a:t>fiction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n-GB" sz="1800" dirty="0" smtClean="0"/>
              <a:t>Reading </a:t>
            </a:r>
            <a:r>
              <a:rPr lang="en-GB" sz="1800" dirty="0">
                <a:solidFill>
                  <a:srgbClr val="008080"/>
                </a:solidFill>
              </a:rPr>
              <a:t>habits may have influenced</a:t>
            </a:r>
            <a:r>
              <a:rPr lang="en-GB" sz="1800" dirty="0"/>
              <a:t> </a:t>
            </a:r>
            <a:r>
              <a:rPr lang="en-GB" sz="1800" dirty="0" smtClean="0">
                <a:solidFill>
                  <a:srgbClr val="008080"/>
                </a:solidFill>
              </a:rPr>
              <a:t>participation</a:t>
            </a:r>
            <a:r>
              <a:rPr lang="en-GB" sz="1800" dirty="0" smtClean="0"/>
              <a:t> in survey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B4C47-A71C-412B-996A-357B8B064D3C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572000" y="1268760"/>
          <a:ext cx="417195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4716463" y="5641975"/>
            <a:ext cx="4248150" cy="4159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>
            <a:spAutoFit/>
          </a:bodyPr>
          <a:lstStyle/>
          <a:p>
            <a:pPr eaLnBrk="0" hangingPunct="0">
              <a:defRPr/>
            </a:pPr>
            <a:r>
              <a:rPr lang="en-GB" b="1" dirty="0">
                <a:solidFill>
                  <a:schemeClr val="tx2"/>
                </a:solidFill>
                <a:latin typeface="+mn-lt"/>
                <a:ea typeface="ＭＳ Ｐゴシック" pitchFamily="16" charset="-128"/>
              </a:rPr>
              <a:t>Select the statement that best describes your fiction </a:t>
            </a:r>
          </a:p>
          <a:p>
            <a:pPr eaLnBrk="0" hangingPunct="0">
              <a:defRPr/>
            </a:pPr>
            <a:r>
              <a:rPr lang="en-GB" b="1" dirty="0">
                <a:solidFill>
                  <a:schemeClr val="tx2"/>
                </a:solidFill>
                <a:latin typeface="+mn-lt"/>
                <a:ea typeface="ＭＳ Ｐゴシック" pitchFamily="16" charset="-128"/>
              </a:rPr>
              <a:t>Reading for pleasure habits (n=31)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Reading fiction for pleasure: language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916113"/>
            <a:ext cx="84963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GB" sz="2000" smtClean="0"/>
              <a:t>All but four respondents mainly read fiction in their mother tongue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GB" sz="2000" smtClean="0"/>
              <a:t>Exceptions: </a:t>
            </a:r>
          </a:p>
          <a:p>
            <a:pPr lvl="1" eaLnBrk="1" hangingPunct="1"/>
            <a:r>
              <a:rPr lang="en-GB" sz="2000" smtClean="0"/>
              <a:t>a native Welsh speaker who mostly reads in English</a:t>
            </a:r>
          </a:p>
          <a:p>
            <a:pPr lvl="1" eaLnBrk="1" hangingPunct="1"/>
            <a:r>
              <a:rPr lang="en-GB" sz="2000" smtClean="0"/>
              <a:t>two English native speakers on named programmes in French who mostly read in French</a:t>
            </a:r>
          </a:p>
          <a:p>
            <a:pPr lvl="1" eaLnBrk="1" hangingPunct="1"/>
            <a:r>
              <a:rPr lang="en-GB" sz="2000" smtClean="0"/>
              <a:t>A Modern Languages programme (3 languages degree) student who mostly reads in French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GB" sz="2000" smtClean="0"/>
              <a:t>None of these chose the same statement to describe their reading habits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09A9A-094D-49CC-9521-2F8C32E21078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solidFill>
                  <a:srgbClr val="014359"/>
                </a:solidFill>
              </a:rPr>
              <a:t>Reading fiction for pleasure: language choice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916113"/>
            <a:ext cx="84963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GB" sz="2000" dirty="0"/>
              <a:t>9 of the respondents (all English native speakers) do not read fiction in languages other than </a:t>
            </a:r>
            <a:r>
              <a:rPr lang="en-GB" sz="2000" dirty="0" smtClean="0"/>
              <a:t>L1</a:t>
            </a:r>
            <a:endParaRPr lang="en-GB" sz="2000" dirty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GB" sz="2000" dirty="0" smtClean="0"/>
              <a:t>over </a:t>
            </a:r>
            <a:r>
              <a:rPr lang="en-GB" sz="2000" dirty="0"/>
              <a:t>half of the respondents (n=18) read French fiction for </a:t>
            </a:r>
            <a:r>
              <a:rPr lang="en-GB" sz="2000" dirty="0" smtClean="0"/>
              <a:t>pleasure</a:t>
            </a:r>
          </a:p>
          <a:p>
            <a:pPr lvl="1" eaLnBrk="1" hangingPunct="1">
              <a:defRPr/>
            </a:pPr>
            <a:r>
              <a:rPr lang="en-GB" sz="2000" dirty="0" smtClean="0">
                <a:ea typeface="+mn-ea"/>
                <a:cs typeface="+mn-cs"/>
              </a:rPr>
              <a:t>consistent </a:t>
            </a:r>
            <a:r>
              <a:rPr lang="en-GB" sz="2000" dirty="0">
                <a:ea typeface="+mn-ea"/>
                <a:cs typeface="+mn-cs"/>
              </a:rPr>
              <a:t>with students on named programmes in other languages reading for pleasure in those languages.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GB" sz="2000" dirty="0" smtClean="0"/>
              <a:t>trend </a:t>
            </a:r>
            <a:r>
              <a:rPr lang="en-GB" sz="2000" dirty="0"/>
              <a:t>suggested that those with regular reading habits were more likely to </a:t>
            </a:r>
            <a:r>
              <a:rPr lang="en-GB" sz="2000" dirty="0" smtClean="0"/>
              <a:t>read </a:t>
            </a:r>
            <a:r>
              <a:rPr lang="en-GB" sz="2000" dirty="0"/>
              <a:t>books in foreign </a:t>
            </a:r>
            <a:r>
              <a:rPr lang="en-GB" sz="2000" dirty="0" smtClean="0"/>
              <a:t>languages</a:t>
            </a:r>
            <a:endParaRPr lang="en-GB" sz="2000" dirty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GB" sz="2000" dirty="0" smtClean="0"/>
              <a:t>only </a:t>
            </a:r>
            <a:r>
              <a:rPr lang="en-GB" sz="2000" dirty="0"/>
              <a:t>5 of the respondents had not read a book in French </a:t>
            </a:r>
            <a:r>
              <a:rPr lang="en-GB" sz="2000" dirty="0" smtClean="0"/>
              <a:t>before</a:t>
            </a:r>
            <a:endParaRPr lang="en-GB" sz="2000" dirty="0"/>
          </a:p>
          <a:p>
            <a:pPr eaLnBrk="1" hangingPunct="1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27810-7908-4869-AA1D-4F6E857BE44F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Previous ExtendedR in French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3887788" cy="4525962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GB" sz="1600" smtClean="0"/>
              <a:t>Prescribed ExtendedR at school or university has a big influence on book choice for the students who had previously read fiction in French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GB" sz="1600" smtClean="0"/>
              <a:t>Previous personal knowledge of book/author has a marginally higher influence than general reputation</a:t>
            </a:r>
          </a:p>
          <a:p>
            <a:pPr lvl="1" eaLnBrk="1" hangingPunct="1"/>
            <a:r>
              <a:rPr lang="en-GB" sz="1400" smtClean="0"/>
              <a:t>regardless of what their personal reading habits are 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GB" sz="1600" smtClean="0"/>
              <a:t>Students’ exposure to French film is thought to be too marginal to have any meaningful ranking potential</a:t>
            </a:r>
          </a:p>
          <a:p>
            <a:pPr lvl="1" eaLnBrk="1" hangingPunct="1"/>
            <a:r>
              <a:rPr lang="en-GB" sz="1200" smtClean="0"/>
              <a:t>Only one student selected this option as the only reason for choosing his/her previous read in French. </a:t>
            </a:r>
          </a:p>
          <a:p>
            <a:pPr eaLnBrk="1" hangingPunct="1"/>
            <a:endParaRPr lang="en-GB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499992" y="1628800"/>
          <a:ext cx="417195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4356100" y="6148388"/>
            <a:ext cx="4697413" cy="38576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>
            <a:spAutoFit/>
          </a:bodyPr>
          <a:lstStyle/>
          <a:p>
            <a:pPr eaLnBrk="0" hangingPunct="0">
              <a:defRPr/>
            </a:pPr>
            <a:r>
              <a:rPr lang="en-GB" sz="1100" b="1" dirty="0">
                <a:solidFill>
                  <a:schemeClr val="tx2"/>
                </a:solidFill>
                <a:latin typeface="+mn-lt"/>
                <a:ea typeface="ＭＳ Ｐゴシック" pitchFamily="16" charset="-128"/>
              </a:rPr>
              <a:t>How did you select any books you have read in French before? Please tick all that apply (n=26)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i="1" smtClean="0"/>
              <a:t>Stupeur et tremblements</a:t>
            </a:r>
            <a:r>
              <a:rPr lang="en-GB" smtClean="0"/>
              <a:t>: completion</a:t>
            </a:r>
            <a:endParaRPr lang="en-GB" i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916113"/>
            <a:ext cx="8496300" cy="4752975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GB" dirty="0" smtClean="0"/>
              <a:t>Completion Rates</a:t>
            </a:r>
          </a:p>
          <a:p>
            <a:pPr lvl="1" eaLnBrk="1" hangingPunct="1">
              <a:defRPr/>
            </a:pPr>
            <a:r>
              <a:rPr lang="en-GB" dirty="0">
                <a:ea typeface="+mn-ea"/>
                <a:cs typeface="+mn-cs"/>
              </a:rPr>
              <a:t>o</a:t>
            </a:r>
            <a:r>
              <a:rPr lang="en-GB" dirty="0" smtClean="0">
                <a:ea typeface="+mn-ea"/>
                <a:cs typeface="+mn-cs"/>
              </a:rPr>
              <a:t>ver </a:t>
            </a:r>
            <a:r>
              <a:rPr lang="en-GB" dirty="0">
                <a:ea typeface="+mn-ea"/>
                <a:cs typeface="+mn-cs"/>
              </a:rPr>
              <a:t>half of the respondents (n=17) finished reading the book in </a:t>
            </a:r>
            <a:r>
              <a:rPr lang="en-GB" dirty="0" smtClean="0">
                <a:ea typeface="+mn-ea"/>
                <a:cs typeface="+mn-cs"/>
              </a:rPr>
              <a:t>French</a:t>
            </a:r>
          </a:p>
          <a:p>
            <a:pPr lvl="1" eaLnBrk="1" hangingPunct="1">
              <a:defRPr/>
            </a:pPr>
            <a:r>
              <a:rPr lang="en-GB" dirty="0" smtClean="0">
                <a:ea typeface="+mn-ea"/>
                <a:cs typeface="+mn-cs"/>
              </a:rPr>
              <a:t>9 read part of it in French</a:t>
            </a:r>
          </a:p>
          <a:p>
            <a:pPr lvl="1" eaLnBrk="1" hangingPunct="1">
              <a:defRPr/>
            </a:pPr>
            <a:r>
              <a:rPr lang="en-GB" dirty="0" smtClean="0">
                <a:ea typeface="+mn-ea"/>
                <a:cs typeface="+mn-cs"/>
              </a:rPr>
              <a:t>1 student read parts of the book in English</a:t>
            </a:r>
          </a:p>
          <a:p>
            <a:pPr lvl="1" eaLnBrk="1" hangingPunct="1">
              <a:defRPr/>
            </a:pPr>
            <a:r>
              <a:rPr lang="en-GB" dirty="0" smtClean="0">
                <a:ea typeface="+mn-ea"/>
                <a:cs typeface="+mn-cs"/>
              </a:rPr>
              <a:t>4 </a:t>
            </a:r>
            <a:r>
              <a:rPr lang="en-GB" dirty="0">
                <a:ea typeface="+mn-ea"/>
                <a:cs typeface="+mn-cs"/>
              </a:rPr>
              <a:t>did not start it at </a:t>
            </a:r>
            <a:r>
              <a:rPr lang="en-GB" dirty="0" smtClean="0">
                <a:ea typeface="+mn-ea"/>
                <a:cs typeface="+mn-cs"/>
              </a:rPr>
              <a:t>all</a:t>
            </a:r>
          </a:p>
          <a:p>
            <a:pPr marL="457200" lvl="1" indent="0" eaLnBrk="1" hangingPunct="1">
              <a:buFontTx/>
              <a:buNone/>
              <a:defRPr/>
            </a:pPr>
            <a:endParaRPr lang="en-GB" dirty="0">
              <a:ea typeface="+mn-ea"/>
              <a:cs typeface="+mn-cs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n-GB" dirty="0"/>
              <a:t>Personal reading habits were not an indication </a:t>
            </a:r>
            <a:r>
              <a:rPr lang="en-GB" dirty="0" smtClean="0"/>
              <a:t>of </a:t>
            </a:r>
            <a:r>
              <a:rPr lang="en-GB" dirty="0"/>
              <a:t>who started and </a:t>
            </a:r>
            <a:r>
              <a:rPr lang="en-GB" dirty="0" smtClean="0"/>
              <a:t>finished</a:t>
            </a:r>
            <a:endParaRPr lang="en-GB" dirty="0"/>
          </a:p>
          <a:p>
            <a:pPr eaLnBrk="1" hangingPunct="1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n-GB" dirty="0"/>
              <a:t>All of the four students who did not </a:t>
            </a:r>
            <a:r>
              <a:rPr lang="en-GB" dirty="0" smtClean="0"/>
              <a:t>start are </a:t>
            </a:r>
            <a:r>
              <a:rPr lang="en-GB" dirty="0"/>
              <a:t>studying a named French programme and are full language students </a:t>
            </a:r>
            <a:endParaRPr lang="en-GB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n-GB" dirty="0" smtClean="0"/>
              <a:t>Reasons </a:t>
            </a:r>
            <a:r>
              <a:rPr lang="en-GB" dirty="0"/>
              <a:t>for not starting the book were mostly related to </a:t>
            </a:r>
            <a:r>
              <a:rPr lang="en-GB" sz="2900" dirty="0">
                <a:solidFill>
                  <a:srgbClr val="FF0000"/>
                </a:solidFill>
              </a:rPr>
              <a:t>lack of credit-bearing assessments</a:t>
            </a:r>
            <a:r>
              <a:rPr lang="en-GB" sz="2900" dirty="0"/>
              <a:t> </a:t>
            </a:r>
            <a:r>
              <a:rPr lang="en-GB" dirty="0"/>
              <a:t>related to the </a:t>
            </a:r>
            <a:r>
              <a:rPr lang="en-GB" dirty="0" smtClean="0"/>
              <a:t>task</a:t>
            </a:r>
            <a:endParaRPr lang="en-GB" dirty="0"/>
          </a:p>
          <a:p>
            <a:pPr eaLnBrk="1" hangingPunct="1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n-GB" dirty="0"/>
              <a:t>Students who did not finish reading the book quoted </a:t>
            </a:r>
            <a:r>
              <a:rPr lang="en-GB" sz="2900" dirty="0">
                <a:solidFill>
                  <a:srgbClr val="FF0000"/>
                </a:solidFill>
              </a:rPr>
              <a:t>time </a:t>
            </a:r>
            <a:r>
              <a:rPr lang="en-GB" sz="2900" dirty="0" smtClean="0">
                <a:solidFill>
                  <a:srgbClr val="FF0000"/>
                </a:solidFill>
              </a:rPr>
              <a:t>pressure</a:t>
            </a:r>
            <a:r>
              <a:rPr lang="en-GB" dirty="0" smtClean="0"/>
              <a:t>, </a:t>
            </a:r>
            <a:r>
              <a:rPr lang="en-GB" sz="2900" dirty="0">
                <a:solidFill>
                  <a:srgbClr val="FF0000"/>
                </a:solidFill>
              </a:rPr>
              <a:t>lack of assessment </a:t>
            </a:r>
            <a:r>
              <a:rPr lang="en-GB" dirty="0"/>
              <a:t>and </a:t>
            </a:r>
            <a:r>
              <a:rPr lang="en-GB" sz="2900" dirty="0">
                <a:solidFill>
                  <a:srgbClr val="FF0000"/>
                </a:solidFill>
              </a:rPr>
              <a:t>a particular dislike for the story </a:t>
            </a:r>
            <a:r>
              <a:rPr lang="en-GB" dirty="0"/>
              <a:t>as reasons for not </a:t>
            </a:r>
            <a:r>
              <a:rPr lang="en-GB" dirty="0" smtClean="0"/>
              <a:t>completing</a:t>
            </a:r>
            <a:endParaRPr lang="en-GB" dirty="0"/>
          </a:p>
          <a:p>
            <a:pPr eaLnBrk="1" hangingPunct="1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n-GB" dirty="0"/>
              <a:t>Almost half of the respondents who started but did not finish the book dropped out after </a:t>
            </a:r>
            <a:r>
              <a:rPr lang="en-GB" dirty="0" smtClean="0"/>
              <a:t>the first 39 pages</a:t>
            </a:r>
            <a:endParaRPr lang="en-GB" dirty="0"/>
          </a:p>
          <a:p>
            <a:pPr eaLnBrk="1" hangingPunct="1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E8248-9A41-4561-8A25-B54DDDF91363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pic>
        <p:nvPicPr>
          <p:cNvPr id="6" name="Picture 5" descr="http://1.bp.blogspot.com/-CBZWbHRKf7I/TdTkMqBoHTI/AAAAAAAAIUc/HRjWz17L5OU/s1600/amelie-nothomb-stupeurettremblements-editionspecialjapon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" t="24909" r="649" b="1290"/>
          <a:stretch/>
        </p:blipFill>
        <p:spPr bwMode="auto">
          <a:xfrm>
            <a:off x="7236296" y="2204864"/>
            <a:ext cx="1387599" cy="1368152"/>
          </a:xfrm>
          <a:prstGeom prst="ellipse">
            <a:avLst/>
          </a:prstGeom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ExtendedR comprehension strategies</a:t>
            </a:r>
            <a:endParaRPr lang="en-GB" i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0C75B-FB38-40E9-9E33-0201F3FE5B8C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611560" y="1700808"/>
          <a:ext cx="3452192" cy="3817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860032" y="1700808"/>
          <a:ext cx="338405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4716463" y="5775325"/>
            <a:ext cx="4248150" cy="5683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>
            <a:spAutoFit/>
          </a:bodyPr>
          <a:lstStyle/>
          <a:p>
            <a:pPr eaLnBrk="0" hangingPunct="0">
              <a:defRPr/>
            </a:pPr>
            <a:r>
              <a:rPr lang="en-GB" sz="1100" b="1" dirty="0">
                <a:solidFill>
                  <a:schemeClr val="tx2"/>
                </a:solidFill>
                <a:latin typeface="+mn-lt"/>
                <a:ea typeface="ＭＳ Ｐゴシック" pitchFamily="16" charset="-128"/>
              </a:rPr>
              <a:t>When you began to read the book in French, how did you deal with words you did not understand? (n=26)</a:t>
            </a:r>
          </a:p>
          <a:p>
            <a:pPr eaLnBrk="0" hangingPunct="0">
              <a:defRPr/>
            </a:pPr>
            <a:endParaRPr lang="en-GB" b="1" dirty="0">
              <a:solidFill>
                <a:schemeClr val="tx2">
                  <a:lumMod val="90000"/>
                  <a:lumOff val="10000"/>
                </a:schemeClr>
              </a:solidFill>
              <a:latin typeface="Lucida Sans" pitchFamily="16" charset="0"/>
              <a:ea typeface="ＭＳ Ｐゴシック" pitchFamily="1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23850" y="5775325"/>
            <a:ext cx="4248150" cy="5683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>
            <a:spAutoFit/>
          </a:bodyPr>
          <a:lstStyle/>
          <a:p>
            <a:pPr eaLnBrk="0" hangingPunct="0">
              <a:defRPr/>
            </a:pPr>
            <a:r>
              <a:rPr lang="en-GB" sz="1100" b="1" dirty="0">
                <a:solidFill>
                  <a:schemeClr val="tx2"/>
                </a:solidFill>
                <a:latin typeface="+mn-lt"/>
                <a:ea typeface="ＭＳ Ｐゴシック" pitchFamily="16" charset="-128"/>
              </a:rPr>
              <a:t>When you began to read S et T in French, what was your main strategy for working out the meaning? (n=27)</a:t>
            </a:r>
          </a:p>
          <a:p>
            <a:pPr eaLnBrk="0" hangingPunct="0">
              <a:defRPr/>
            </a:pPr>
            <a:endParaRPr lang="en-GB" b="1" dirty="0">
              <a:solidFill>
                <a:schemeClr val="tx2">
                  <a:lumMod val="90000"/>
                  <a:lumOff val="10000"/>
                </a:schemeClr>
              </a:solidFill>
              <a:latin typeface="Lucida Sans" pitchFamily="16" charset="0"/>
              <a:ea typeface="ＭＳ Ｐゴシック" pitchFamily="16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Strategy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989138"/>
            <a:ext cx="8496300" cy="4525962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GB" sz="2000" dirty="0"/>
              <a:t>Meaning is generally more important to the students than </a:t>
            </a:r>
            <a:r>
              <a:rPr lang="en-GB" sz="2000" dirty="0" smtClean="0"/>
              <a:t>vocabulary</a:t>
            </a:r>
            <a:endParaRPr lang="en-GB" sz="2000" dirty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GB" sz="2000" dirty="0"/>
              <a:t>The sample is not large enough to indicate </a:t>
            </a:r>
            <a:r>
              <a:rPr lang="en-GB" sz="2000" dirty="0" smtClean="0"/>
              <a:t>whether:</a:t>
            </a:r>
          </a:p>
          <a:p>
            <a:pPr lvl="1" eaLnBrk="1" hangingPunct="1">
              <a:defRPr/>
            </a:pPr>
            <a:r>
              <a:rPr lang="en-GB" sz="2000" dirty="0" smtClean="0">
                <a:ea typeface="+mn-ea"/>
                <a:cs typeface="+mn-cs"/>
              </a:rPr>
              <a:t>personal </a:t>
            </a:r>
            <a:r>
              <a:rPr lang="en-GB" sz="2000" dirty="0">
                <a:ea typeface="+mn-ea"/>
                <a:cs typeface="+mn-cs"/>
              </a:rPr>
              <a:t>reading habits had any influence on </a:t>
            </a:r>
            <a:r>
              <a:rPr lang="en-GB" sz="2000" dirty="0" smtClean="0">
                <a:ea typeface="+mn-ea"/>
                <a:cs typeface="+mn-cs"/>
              </a:rPr>
              <a:t>strategies</a:t>
            </a:r>
          </a:p>
          <a:p>
            <a:pPr lvl="1" eaLnBrk="1" hangingPunct="1">
              <a:defRPr/>
            </a:pPr>
            <a:r>
              <a:rPr lang="en-GB" sz="2000" dirty="0" smtClean="0">
                <a:ea typeface="+mn-ea"/>
                <a:cs typeface="+mn-cs"/>
              </a:rPr>
              <a:t>choice </a:t>
            </a:r>
            <a:r>
              <a:rPr lang="en-GB" sz="2000" dirty="0">
                <a:ea typeface="+mn-ea"/>
                <a:cs typeface="+mn-cs"/>
              </a:rPr>
              <a:t>of initial strategies had any bearing on finishing the </a:t>
            </a:r>
            <a:r>
              <a:rPr lang="en-GB" sz="2000" dirty="0" smtClean="0">
                <a:ea typeface="+mn-ea"/>
                <a:cs typeface="+mn-cs"/>
              </a:rPr>
              <a:t>book</a:t>
            </a:r>
            <a:endParaRPr lang="en-GB" sz="2000" dirty="0">
              <a:ea typeface="+mn-ea"/>
              <a:cs typeface="+mn-cs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GB" sz="2000" dirty="0"/>
              <a:t>4 students changed their strategy partway through the </a:t>
            </a:r>
            <a:r>
              <a:rPr lang="en-GB" sz="2000" dirty="0" smtClean="0"/>
              <a:t>book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GB" sz="2000" dirty="0"/>
              <a:t>A</a:t>
            </a:r>
            <a:r>
              <a:rPr lang="en-GB" sz="2000" dirty="0" smtClean="0"/>
              <a:t>ll </a:t>
            </a:r>
            <a:r>
              <a:rPr lang="en-GB" sz="2000" dirty="0"/>
              <a:t>report relying </a:t>
            </a:r>
            <a:r>
              <a:rPr lang="en-GB" sz="2000" dirty="0" smtClean="0"/>
              <a:t>increasingly less </a:t>
            </a:r>
            <a:r>
              <a:rPr lang="en-GB" sz="2000" dirty="0"/>
              <a:t>on dictionaries and more on context to gauge </a:t>
            </a:r>
            <a:r>
              <a:rPr lang="en-GB" sz="2000" dirty="0" smtClean="0"/>
              <a:t>meaning</a:t>
            </a:r>
          </a:p>
          <a:p>
            <a:pPr eaLnBrk="1" hangingPunct="1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923B0-81C5-470A-873C-F9807301B231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>
                <a:solidFill>
                  <a:srgbClr val="014359"/>
                </a:solidFill>
              </a:rPr>
              <a:t>Students’ perceived gains</a:t>
            </a:r>
            <a:endParaRPr lang="en-GB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55650" y="2276475"/>
          <a:ext cx="6985000" cy="426243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296185"/>
                <a:gridCol w="4032901"/>
                <a:gridCol w="611925"/>
                <a:gridCol w="1043989"/>
              </a:tblGrid>
              <a:tr h="456187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Perceived Gains:</a:t>
                      </a:r>
                      <a:r>
                        <a:rPr lang="en-GB" sz="1600" b="0" baseline="0" dirty="0" smtClean="0"/>
                        <a:t> Chapter 1</a:t>
                      </a:r>
                      <a:endParaRPr lang="en-GB" sz="1600" b="0" dirty="0"/>
                    </a:p>
                  </a:txBody>
                  <a:tcPr marL="91443" marR="91443" marT="45727" marB="45727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5618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66.7%</a:t>
                      </a:r>
                      <a:endParaRPr lang="en-GB" sz="1800" dirty="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New vocabulary </a:t>
                      </a:r>
                      <a:endParaRPr lang="en-GB" sz="1600" dirty="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</a:tr>
              <a:tr h="853571">
                <a:tc>
                  <a:txBody>
                    <a:bodyPr/>
                    <a:lstStyle/>
                    <a:p>
                      <a:pPr algn="ctr"/>
                      <a:endParaRPr lang="en-GB" sz="1400" dirty="0" smtClean="0"/>
                    </a:p>
                    <a:p>
                      <a:pPr algn="ctr"/>
                      <a:r>
                        <a:rPr lang="en-GB" sz="1800" dirty="0" smtClean="0"/>
                        <a:t>55.6%</a:t>
                      </a:r>
                    </a:p>
                    <a:p>
                      <a:pPr algn="ctr"/>
                      <a:endParaRPr lang="en-GB" sz="1800" dirty="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 smtClean="0"/>
                    </a:p>
                    <a:p>
                      <a:r>
                        <a:rPr lang="en-GB" sz="1600" dirty="0" smtClean="0"/>
                        <a:t>Cultural knowledge</a:t>
                      </a:r>
                    </a:p>
                    <a:p>
                      <a:r>
                        <a:rPr lang="en-GB" sz="1600" dirty="0" smtClean="0"/>
                        <a:t>Enjoymen</a:t>
                      </a:r>
                      <a:r>
                        <a:rPr lang="en-GB" sz="1600" baseline="0" dirty="0" smtClean="0"/>
                        <a:t>t of the story</a:t>
                      </a:r>
                      <a:endParaRPr lang="en-GB" sz="1600" dirty="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</a:tr>
              <a:tr h="45618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51.9%</a:t>
                      </a:r>
                      <a:endParaRPr lang="en-GB" sz="1800" dirty="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Increased</a:t>
                      </a:r>
                      <a:r>
                        <a:rPr lang="en-GB" sz="1600" baseline="0" dirty="0" smtClean="0"/>
                        <a:t> confidence in reading in French</a:t>
                      </a:r>
                      <a:endParaRPr lang="en-GB" sz="1600" dirty="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</a:tr>
              <a:tr h="45618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48.1%</a:t>
                      </a:r>
                      <a:endParaRPr lang="en-GB" sz="1800" dirty="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Increased skills for deducing meaning</a:t>
                      </a:r>
                      <a:endParaRPr lang="en-GB" sz="1600" dirty="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</a:tr>
              <a:tr h="1127933">
                <a:tc>
                  <a:txBody>
                    <a:bodyPr/>
                    <a:lstStyle/>
                    <a:p>
                      <a:pPr algn="ctr"/>
                      <a:endParaRPr lang="en-GB" sz="1400" dirty="0" smtClean="0"/>
                    </a:p>
                    <a:p>
                      <a:pPr algn="ctr"/>
                      <a:endParaRPr lang="en-GB" sz="900" dirty="0" smtClean="0"/>
                    </a:p>
                    <a:p>
                      <a:pPr algn="ctr"/>
                      <a:r>
                        <a:rPr lang="en-GB" sz="1800" dirty="0" smtClean="0"/>
                        <a:t>40.7%</a:t>
                      </a:r>
                      <a:endParaRPr lang="en-GB" sz="1800" dirty="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 smtClean="0"/>
                    </a:p>
                    <a:p>
                      <a:r>
                        <a:rPr lang="en-GB" sz="1600" dirty="0" smtClean="0"/>
                        <a:t>Sense of achievement</a:t>
                      </a:r>
                    </a:p>
                    <a:p>
                      <a:r>
                        <a:rPr lang="en-GB" sz="1600" dirty="0" smtClean="0"/>
                        <a:t>Motivation to read other fiction in French</a:t>
                      </a:r>
                    </a:p>
                    <a:p>
                      <a:r>
                        <a:rPr lang="en-GB" sz="1600" dirty="0" smtClean="0"/>
                        <a:t>Idiomatic</a:t>
                      </a:r>
                      <a:r>
                        <a:rPr lang="en-GB" sz="1600" baseline="0" dirty="0" smtClean="0"/>
                        <a:t> expressions</a:t>
                      </a:r>
                    </a:p>
                    <a:p>
                      <a:endParaRPr lang="en-GB" sz="1200" dirty="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</a:tr>
              <a:tr h="45618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22.2%</a:t>
                      </a:r>
                      <a:endParaRPr lang="en-GB" sz="1800" dirty="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Grammatical knowledge</a:t>
                      </a:r>
                      <a:endParaRPr lang="en-GB" sz="1600" dirty="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27" marB="45727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BA8C83-EFFB-41E9-BE07-9832C0BE33BE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23850" y="1625600"/>
            <a:ext cx="8496300" cy="2778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ct val="70000"/>
              </a:spcAft>
              <a:defRPr/>
            </a:pPr>
            <a:r>
              <a:rPr lang="nb-NO" sz="1500" kern="0" dirty="0">
                <a:solidFill>
                  <a:srgbClr val="323D43"/>
                </a:solidFill>
                <a:latin typeface="Georgia"/>
                <a:ea typeface="ＭＳ Ｐゴシック"/>
              </a:rPr>
              <a:t>What, if anything, do you think you gained from reading all or parts of the novel</a:t>
            </a:r>
            <a:r>
              <a:rPr lang="nb-NO" sz="1500" i="1" kern="0" dirty="0">
                <a:solidFill>
                  <a:srgbClr val="323D43"/>
                </a:solidFill>
                <a:latin typeface="Georgia"/>
                <a:ea typeface="ＭＳ Ｐゴシック"/>
              </a:rPr>
              <a:t> </a:t>
            </a:r>
            <a:r>
              <a:rPr lang="nb-NO" sz="1500" kern="0" dirty="0">
                <a:solidFill>
                  <a:srgbClr val="323D43"/>
                </a:solidFill>
                <a:latin typeface="Georgia"/>
                <a:ea typeface="ＭＳ Ｐゴシック"/>
              </a:rPr>
              <a:t>in French? (n=27)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End of Chapter 1</a:t>
            </a:r>
          </a:p>
        </p:txBody>
      </p:sp>
      <p:sp>
        <p:nvSpPr>
          <p:cNvPr id="40963" name="Rectangle 1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Non-completion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students’ </a:t>
            </a:r>
            <a:r>
              <a:rPr lang="en-GB" smtClean="0">
                <a:solidFill>
                  <a:srgbClr val="FF0000"/>
                </a:solidFill>
              </a:rPr>
              <a:t>non-engagement</a:t>
            </a:r>
            <a:r>
              <a:rPr lang="en-GB" smtClean="0"/>
              <a:t> with ExtendedR was </a:t>
            </a:r>
            <a:r>
              <a:rPr lang="en-GB" smtClean="0">
                <a:solidFill>
                  <a:srgbClr val="FF0000"/>
                </a:solidFill>
              </a:rPr>
              <a:t>strongly motivated by personal strategic aims</a:t>
            </a:r>
          </a:p>
          <a:p>
            <a:pPr eaLnBrk="1" hangingPunct="1"/>
            <a:r>
              <a:rPr lang="en-GB" smtClean="0"/>
              <a:t>ExtendedR was deprioritized</a:t>
            </a:r>
          </a:p>
          <a:p>
            <a:pPr lvl="1" eaLnBrk="1" hangingPunct="1"/>
            <a:r>
              <a:rPr lang="en-GB" sz="2000" smtClean="0">
                <a:solidFill>
                  <a:srgbClr val="FF0000"/>
                </a:solidFill>
              </a:rPr>
              <a:t>time</a:t>
            </a:r>
            <a:r>
              <a:rPr lang="en-GB" sz="2000" smtClean="0"/>
              <a:t> required to complete the task</a:t>
            </a:r>
          </a:p>
          <a:p>
            <a:pPr lvl="1" eaLnBrk="1" hangingPunct="1"/>
            <a:r>
              <a:rPr lang="en-GB" sz="2000" smtClean="0">
                <a:solidFill>
                  <a:srgbClr val="FF0000"/>
                </a:solidFill>
              </a:rPr>
              <a:t>timing</a:t>
            </a:r>
            <a:r>
              <a:rPr lang="en-GB" sz="2000" smtClean="0"/>
              <a:t> (conflicting academic commitments)</a:t>
            </a:r>
          </a:p>
          <a:p>
            <a:pPr lvl="1" eaLnBrk="1" hangingPunct="1"/>
            <a:r>
              <a:rPr lang="en-GB" sz="2000" smtClean="0">
                <a:solidFill>
                  <a:srgbClr val="FF0000"/>
                </a:solidFill>
              </a:rPr>
              <a:t>lack of </a:t>
            </a:r>
            <a:r>
              <a:rPr lang="en-GB" sz="2000" smtClean="0"/>
              <a:t>compulsory </a:t>
            </a:r>
            <a:r>
              <a:rPr lang="en-GB" sz="2000" smtClean="0">
                <a:solidFill>
                  <a:srgbClr val="FF0000"/>
                </a:solidFill>
              </a:rPr>
              <a:t>assessment</a:t>
            </a:r>
            <a:r>
              <a:rPr lang="en-GB" sz="2000" smtClean="0"/>
              <a:t> focus</a:t>
            </a:r>
          </a:p>
          <a:p>
            <a:pPr lvl="1" eaLnBrk="1" hangingPunct="1"/>
            <a:r>
              <a:rPr lang="en-GB" sz="2000" smtClean="0">
                <a:solidFill>
                  <a:srgbClr val="FF0000"/>
                </a:solidFill>
              </a:rPr>
              <a:t>limited</a:t>
            </a:r>
            <a:r>
              <a:rPr lang="en-GB" sz="2000" smtClean="0"/>
              <a:t> in-class </a:t>
            </a:r>
            <a:r>
              <a:rPr lang="en-GB" sz="2000" smtClean="0">
                <a:solidFill>
                  <a:srgbClr val="FF0000"/>
                </a:solidFill>
              </a:rPr>
              <a:t>exploitation</a:t>
            </a:r>
            <a:r>
              <a:rPr lang="en-GB" sz="2000" smtClean="0"/>
              <a:t> </a:t>
            </a:r>
          </a:p>
          <a:p>
            <a:pPr lvl="1" eaLnBrk="1" hangingPunct="1"/>
            <a:r>
              <a:rPr lang="en-GB" sz="2000" smtClean="0">
                <a:solidFill>
                  <a:srgbClr val="FF0000"/>
                </a:solidFill>
              </a:rPr>
              <a:t>absence</a:t>
            </a:r>
            <a:r>
              <a:rPr lang="en-GB" sz="2000" smtClean="0"/>
              <a:t> </a:t>
            </a:r>
            <a:r>
              <a:rPr lang="en-GB" sz="2000" smtClean="0">
                <a:solidFill>
                  <a:srgbClr val="FF0000"/>
                </a:solidFill>
              </a:rPr>
              <a:t>of</a:t>
            </a:r>
            <a:r>
              <a:rPr lang="en-GB" sz="2000" smtClean="0"/>
              <a:t> perceived </a:t>
            </a:r>
            <a:r>
              <a:rPr lang="en-GB" sz="2000" smtClean="0">
                <a:solidFill>
                  <a:srgbClr val="FF0000"/>
                </a:solidFill>
              </a:rPr>
              <a:t>language gains</a:t>
            </a:r>
          </a:p>
          <a:p>
            <a:pPr eaLnBrk="1" hangingPunct="1"/>
            <a:r>
              <a:rPr lang="en-GB" sz="2000" smtClean="0"/>
              <a:t>only 8 students (N=108) chose the book for the assessed essay</a:t>
            </a:r>
          </a:p>
          <a:p>
            <a:pPr eaLnBrk="1" hangingPunct="1"/>
            <a:endParaRPr lang="en-GB" sz="280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Why read?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30956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smtClean="0"/>
              <a:t>“Reading is good for you. […]  Reading is the only way we become good readers, develop a good writing style, an adequate vocabulary, advanced grammar, and the only way we become good spellers.”</a:t>
            </a:r>
          </a:p>
          <a:p>
            <a:pPr marL="0" indent="0" algn="r" eaLnBrk="1" hangingPunct="1">
              <a:buFontTx/>
              <a:buNone/>
            </a:pPr>
            <a:r>
              <a:rPr lang="en-GB" smtClean="0"/>
              <a:t>(Krashen, 1993: 23)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Chapter 2</a:t>
            </a:r>
          </a:p>
        </p:txBody>
      </p:sp>
      <p:sp>
        <p:nvSpPr>
          <p:cNvPr id="43011" name="Rectangle 1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11-12 cohort: Semester 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496300" cy="4681537"/>
          </a:xfrm>
        </p:spPr>
        <p:txBody>
          <a:bodyPr>
            <a:normAutofit fontScale="85000" lnSpcReduction="10000"/>
          </a:bodyPr>
          <a:lstStyle/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r>
              <a:rPr lang="en-GB" sz="2500" dirty="0" smtClean="0">
                <a:solidFill>
                  <a:srgbClr val="008080"/>
                </a:solidFill>
              </a:rPr>
              <a:t>Changes:</a:t>
            </a:r>
            <a:r>
              <a:rPr lang="en-GB" sz="2500" dirty="0" smtClean="0">
                <a:solidFill>
                  <a:srgbClr val="0291C1"/>
                </a:solidFill>
              </a:rPr>
              <a:t> </a:t>
            </a:r>
            <a:r>
              <a:rPr lang="en-GB" sz="2500" dirty="0" smtClean="0">
                <a:solidFill>
                  <a:schemeClr val="tx2"/>
                </a:solidFill>
              </a:rPr>
              <a:t>Timing and Tasks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en-GB" sz="1900" dirty="0" smtClean="0"/>
              <a:t>pp.1-39 of the novel set for </a:t>
            </a:r>
            <a:r>
              <a:rPr lang="en-GB" sz="1900" dirty="0" smtClean="0">
                <a:solidFill>
                  <a:srgbClr val="008080"/>
                </a:solidFill>
              </a:rPr>
              <a:t>Christmas vacation homework</a:t>
            </a: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defRPr/>
            </a:pPr>
            <a:r>
              <a:rPr lang="en-GB" sz="1900" dirty="0" smtClean="0">
                <a:solidFill>
                  <a:srgbClr val="008080"/>
                </a:solidFill>
              </a:rPr>
              <a:t>Week 2:</a:t>
            </a:r>
            <a:r>
              <a:rPr lang="en-GB" sz="1900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en-GB" sz="1900" dirty="0" smtClean="0"/>
              <a:t>first in-class focus on the novel</a:t>
            </a:r>
          </a:p>
          <a:p>
            <a:pPr marL="742950" lvl="1" indent="-285750" eaLnBrk="1" hangingPunct="1">
              <a:lnSpc>
                <a:spcPct val="120000"/>
              </a:lnSpc>
              <a:defRPr/>
            </a:pPr>
            <a:r>
              <a:rPr lang="en-GB" sz="1900" dirty="0" smtClean="0">
                <a:solidFill>
                  <a:srgbClr val="008080"/>
                </a:solidFill>
              </a:rPr>
              <a:t>class prefaced by brainstorm of benefits of </a:t>
            </a:r>
            <a:r>
              <a:rPr lang="en-GB" sz="1900" dirty="0" err="1" smtClean="0">
                <a:solidFill>
                  <a:srgbClr val="008080"/>
                </a:solidFill>
              </a:rPr>
              <a:t>ExtendedR</a:t>
            </a:r>
            <a:r>
              <a:rPr lang="en-GB" sz="1900" dirty="0" smtClean="0">
                <a:solidFill>
                  <a:srgbClr val="008080"/>
                </a:solidFill>
              </a:rPr>
              <a:t> </a:t>
            </a:r>
            <a:r>
              <a:rPr lang="en-GB" sz="1900" i="1" dirty="0" err="1" smtClean="0">
                <a:solidFill>
                  <a:srgbClr val="008080"/>
                </a:solidFill>
              </a:rPr>
              <a:t>vs</a:t>
            </a:r>
            <a:r>
              <a:rPr lang="en-GB" sz="1900" dirty="0" smtClean="0">
                <a:solidFill>
                  <a:srgbClr val="008080"/>
                </a:solidFill>
              </a:rPr>
              <a:t> other forms of FL reading</a:t>
            </a:r>
          </a:p>
          <a:p>
            <a:pPr marL="742950" lvl="1" indent="-285750" eaLnBrk="1" hangingPunct="1">
              <a:lnSpc>
                <a:spcPct val="70000"/>
              </a:lnSpc>
              <a:defRPr/>
            </a:pPr>
            <a:r>
              <a:rPr lang="en-GB" sz="1900" dirty="0" smtClean="0">
                <a:solidFill>
                  <a:srgbClr val="008080"/>
                </a:solidFill>
              </a:rPr>
              <a:t>speed-dating discussion </a:t>
            </a:r>
            <a:r>
              <a:rPr lang="en-GB" sz="1900" dirty="0" smtClean="0"/>
              <a:t>of prepared questions in class</a:t>
            </a:r>
          </a:p>
          <a:p>
            <a:pPr marL="742950" lvl="1" indent="-285750" eaLnBrk="1" hangingPunct="1">
              <a:lnSpc>
                <a:spcPct val="70000"/>
              </a:lnSpc>
              <a:defRPr/>
            </a:pPr>
            <a:endParaRPr lang="en-GB" sz="1900" dirty="0" smtClean="0"/>
          </a:p>
          <a:p>
            <a:pPr eaLnBrk="1" hangingPunct="1">
              <a:lnSpc>
                <a:spcPct val="70000"/>
              </a:lnSpc>
              <a:defRPr/>
            </a:pPr>
            <a:r>
              <a:rPr lang="en-GB" sz="1900" dirty="0" smtClean="0"/>
              <a:t>Week 3: submission of novel-related homework</a:t>
            </a:r>
          </a:p>
          <a:p>
            <a:pPr marL="742950" lvl="1" indent="-285750" eaLnBrk="1" hangingPunct="1">
              <a:lnSpc>
                <a:spcPct val="110000"/>
              </a:lnSpc>
              <a:defRPr/>
            </a:pPr>
            <a:r>
              <a:rPr lang="en-GB" sz="1900" dirty="0" smtClean="0">
                <a:solidFill>
                  <a:srgbClr val="008080"/>
                </a:solidFill>
              </a:rPr>
              <a:t>imaginative blog entry homework recounting intercultural problems faced by the protagonist in 1</a:t>
            </a:r>
            <a:r>
              <a:rPr lang="en-GB" sz="1900" baseline="30000" dirty="0" smtClean="0">
                <a:solidFill>
                  <a:srgbClr val="008080"/>
                </a:solidFill>
              </a:rPr>
              <a:t>st</a:t>
            </a:r>
            <a:r>
              <a:rPr lang="en-GB" sz="1900" dirty="0" smtClean="0">
                <a:solidFill>
                  <a:srgbClr val="008080"/>
                </a:solidFill>
              </a:rPr>
              <a:t> person to friends</a:t>
            </a:r>
          </a:p>
          <a:p>
            <a:pPr marL="742950" lvl="1" indent="-285750" eaLnBrk="1" hangingPunct="1">
              <a:lnSpc>
                <a:spcPct val="110000"/>
              </a:lnSpc>
              <a:defRPr/>
            </a:pPr>
            <a:endParaRPr lang="en-GB" sz="1900" dirty="0" smtClean="0">
              <a:solidFill>
                <a:srgbClr val="FE3E14"/>
              </a:solidFill>
            </a:endParaRPr>
          </a:p>
          <a:p>
            <a:pPr eaLnBrk="1" hangingPunct="1">
              <a:lnSpc>
                <a:spcPct val="70000"/>
              </a:lnSpc>
              <a:defRPr/>
            </a:pPr>
            <a:r>
              <a:rPr lang="en-GB" sz="1900" dirty="0" smtClean="0"/>
              <a:t>Week 7: in-class follow-up of completed novel (pp. 40-187) </a:t>
            </a:r>
            <a:endParaRPr lang="en-GB" sz="1900" i="1" dirty="0" smtClean="0"/>
          </a:p>
          <a:p>
            <a:pPr marL="742950" lvl="1" indent="-285750" eaLnBrk="1" hangingPunct="1">
              <a:lnSpc>
                <a:spcPct val="70000"/>
              </a:lnSpc>
              <a:defRPr/>
            </a:pPr>
            <a:r>
              <a:rPr lang="en-GB" sz="1900" i="1" dirty="0" smtClean="0">
                <a:solidFill>
                  <a:srgbClr val="008080"/>
                </a:solidFill>
              </a:rPr>
              <a:t>explication de </a:t>
            </a:r>
            <a:r>
              <a:rPr lang="en-GB" sz="1900" i="1" dirty="0" err="1" smtClean="0">
                <a:solidFill>
                  <a:srgbClr val="008080"/>
                </a:solidFill>
              </a:rPr>
              <a:t>texte</a:t>
            </a:r>
            <a:r>
              <a:rPr lang="en-GB" sz="1900" dirty="0" smtClean="0">
                <a:solidFill>
                  <a:srgbClr val="008080"/>
                </a:solidFill>
              </a:rPr>
              <a:t> – practical criticism of 450 word extract in groups (pp.159-61)</a:t>
            </a:r>
            <a:endParaRPr lang="en-GB" sz="1900" i="1" dirty="0" smtClean="0">
              <a:solidFill>
                <a:srgbClr val="008080"/>
              </a:solidFill>
            </a:endParaRPr>
          </a:p>
          <a:p>
            <a:pPr marL="742950" lvl="1" indent="-285750" eaLnBrk="1" hangingPunct="1">
              <a:lnSpc>
                <a:spcPct val="70000"/>
              </a:lnSpc>
              <a:defRPr/>
            </a:pPr>
            <a:r>
              <a:rPr lang="en-GB" sz="1900" dirty="0" smtClean="0"/>
              <a:t>submission of novel-related homework – reflective questions</a:t>
            </a:r>
          </a:p>
          <a:p>
            <a:pPr marL="742950" lvl="1" indent="-285750" eaLnBrk="1" hangingPunct="1">
              <a:lnSpc>
                <a:spcPct val="70000"/>
              </a:lnSpc>
              <a:defRPr/>
            </a:pPr>
            <a:r>
              <a:rPr lang="en-GB" sz="1900" dirty="0" smtClean="0"/>
              <a:t>oral class discussion of over-arching themes and questions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GB" sz="190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Reading habits and comparisons</a:t>
            </a:r>
          </a:p>
        </p:txBody>
      </p:sp>
      <p:sp>
        <p:nvSpPr>
          <p:cNvPr id="45059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67 respondents (N=118) = 56.8% response rate</a:t>
            </a:r>
          </a:p>
          <a:p>
            <a:pPr eaLnBrk="1" hangingPunct="1"/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598EC-47FE-48C3-99CC-D050EFA79FA3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  <p:graphicFrame>
        <p:nvGraphicFramePr>
          <p:cNvPr id="5" name="Diagram 4"/>
          <p:cNvGraphicFramePr>
            <a:graphicFrameLocks/>
          </p:cNvGraphicFramePr>
          <p:nvPr/>
        </p:nvGraphicFramePr>
        <p:xfrm>
          <a:off x="251520" y="2780928"/>
          <a:ext cx="424847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5062" name="TekstSylinder 5"/>
          <p:cNvSpPr txBox="1">
            <a:spLocks noChangeArrowheads="1"/>
          </p:cNvSpPr>
          <p:nvPr/>
        </p:nvSpPr>
        <p:spPr bwMode="auto">
          <a:xfrm>
            <a:off x="395288" y="2349500"/>
            <a:ext cx="3671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nb-NO" sz="1400" b="1">
                <a:latin typeface="Georgia" pitchFamily="18" charset="0"/>
              </a:rPr>
              <a:t>General reading habits</a:t>
            </a:r>
          </a:p>
        </p:txBody>
      </p:sp>
      <p:graphicFrame>
        <p:nvGraphicFramePr>
          <p:cNvPr id="8" name="Diagram 7"/>
          <p:cNvGraphicFramePr>
            <a:graphicFrameLocks/>
          </p:cNvGraphicFramePr>
          <p:nvPr/>
        </p:nvGraphicFramePr>
        <p:xfrm>
          <a:off x="5004048" y="2348880"/>
          <a:ext cx="399593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64" name="TekstSylinder 8"/>
          <p:cNvSpPr txBox="1">
            <a:spLocks noChangeArrowheads="1"/>
          </p:cNvSpPr>
          <p:nvPr/>
        </p:nvSpPr>
        <p:spPr bwMode="auto">
          <a:xfrm>
            <a:off x="4787900" y="2365375"/>
            <a:ext cx="3671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nb-NO" sz="1400" b="1">
                <a:latin typeface="Georgia" pitchFamily="18" charset="0"/>
              </a:rPr>
              <a:t>11-12 FL reading habits (n=64)</a:t>
            </a:r>
          </a:p>
        </p:txBody>
      </p:sp>
      <p:sp>
        <p:nvSpPr>
          <p:cNvPr id="45065" name="TekstSylinder 9"/>
          <p:cNvSpPr txBox="1">
            <a:spLocks noChangeArrowheads="1"/>
          </p:cNvSpPr>
          <p:nvPr/>
        </p:nvSpPr>
        <p:spPr bwMode="auto">
          <a:xfrm>
            <a:off x="4084638" y="5300663"/>
            <a:ext cx="48974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nb-NO" sz="1600">
                <a:latin typeface="Georgia" pitchFamily="18" charset="0"/>
              </a:rPr>
              <a:t>Trend of general reading habits influencing FL reading still holds</a:t>
            </a:r>
          </a:p>
          <a:p>
            <a:pPr>
              <a:buFont typeface="Arial" charset="0"/>
              <a:buChar char="•"/>
            </a:pPr>
            <a:r>
              <a:rPr lang="nb-NO" sz="1600">
                <a:latin typeface="Georgia" pitchFamily="18" charset="0"/>
              </a:rPr>
              <a:t>7 respondents had not read a book in French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tel 1"/>
          <p:cNvSpPr>
            <a:spLocks noGrp="1"/>
          </p:cNvSpPr>
          <p:nvPr>
            <p:ph type="title"/>
          </p:nvPr>
        </p:nvSpPr>
        <p:spPr>
          <a:xfrm>
            <a:off x="323850" y="1052513"/>
            <a:ext cx="8496300" cy="649287"/>
          </a:xfrm>
        </p:spPr>
        <p:txBody>
          <a:bodyPr/>
          <a:lstStyle/>
          <a:p>
            <a:pPr eaLnBrk="1" hangingPunct="1"/>
            <a:r>
              <a:rPr lang="nb-NO" sz="2400" i="1" smtClean="0"/>
              <a:t>Stupeur et tremblements</a:t>
            </a:r>
            <a:r>
              <a:rPr lang="nb-NO" sz="2400" smtClean="0"/>
              <a:t>: Completion and strategy use</a:t>
            </a:r>
            <a:endParaRPr lang="nb-NO" sz="2400" i="1" smtClean="0"/>
          </a:p>
        </p:txBody>
      </p:sp>
      <p:sp>
        <p:nvSpPr>
          <p:cNvPr id="46083" name="Plassholder for innhold 2"/>
          <p:cNvSpPr>
            <a:spLocks noGrp="1"/>
          </p:cNvSpPr>
          <p:nvPr>
            <p:ph idx="1"/>
          </p:nvPr>
        </p:nvSpPr>
        <p:spPr>
          <a:xfrm>
            <a:off x="323850" y="1916113"/>
            <a:ext cx="8496300" cy="4114800"/>
          </a:xfrm>
        </p:spPr>
        <p:txBody>
          <a:bodyPr/>
          <a:lstStyle/>
          <a:p>
            <a:pPr eaLnBrk="1" hangingPunct="1"/>
            <a:r>
              <a:rPr lang="nb-NO" sz="2000" smtClean="0"/>
              <a:t>Almost 70% finished the book, and only one did not start it.</a:t>
            </a:r>
          </a:p>
          <a:p>
            <a:pPr eaLnBrk="1" hangingPunct="1"/>
            <a:r>
              <a:rPr lang="nb-NO" sz="2000" smtClean="0"/>
              <a:t>23% read part of it in French, while the rest also read some of it in English.</a:t>
            </a:r>
          </a:p>
          <a:p>
            <a:pPr eaLnBrk="1" hangingPunct="1"/>
            <a:r>
              <a:rPr lang="nb-NO" sz="2000" smtClean="0"/>
              <a:t>Reasons for non-completion:</a:t>
            </a:r>
          </a:p>
          <a:p>
            <a:pPr lvl="1" eaLnBrk="1" hangingPunct="1"/>
            <a:r>
              <a:rPr lang="nb-NO" sz="2000" smtClean="0">
                <a:solidFill>
                  <a:srgbClr val="FF0000"/>
                </a:solidFill>
              </a:rPr>
              <a:t>not enough class time </a:t>
            </a:r>
            <a:r>
              <a:rPr lang="nb-NO" sz="2000" smtClean="0"/>
              <a:t>devoted to it</a:t>
            </a:r>
          </a:p>
          <a:p>
            <a:pPr lvl="1" eaLnBrk="1" hangingPunct="1"/>
            <a:r>
              <a:rPr lang="nb-NO" sz="2000" smtClean="0">
                <a:solidFill>
                  <a:srgbClr val="FF0000"/>
                </a:solidFill>
              </a:rPr>
              <a:t>too much class time </a:t>
            </a:r>
            <a:r>
              <a:rPr lang="nb-NO" sz="2000" smtClean="0"/>
              <a:t>devoted to it</a:t>
            </a:r>
          </a:p>
          <a:p>
            <a:pPr lvl="1" eaLnBrk="1" hangingPunct="1"/>
            <a:r>
              <a:rPr lang="nb-NO" sz="2000" smtClean="0">
                <a:solidFill>
                  <a:srgbClr val="FF0000"/>
                </a:solidFill>
              </a:rPr>
              <a:t>dislike</a:t>
            </a:r>
            <a:r>
              <a:rPr lang="nb-NO" sz="2000" smtClean="0"/>
              <a:t> for the </a:t>
            </a:r>
            <a:r>
              <a:rPr lang="nb-NO" sz="2000" smtClean="0">
                <a:solidFill>
                  <a:srgbClr val="FF0000"/>
                </a:solidFill>
              </a:rPr>
              <a:t>story</a:t>
            </a:r>
          </a:p>
          <a:p>
            <a:pPr eaLnBrk="1" hangingPunct="1"/>
            <a:r>
              <a:rPr lang="nb-NO" sz="2000" smtClean="0"/>
              <a:t>Initial strategies similar to 10-11 cohort, but 30% changed strategy while reading (cf 12.9% in previous year).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3525F-11D0-4D48-BF70-C7ADCBDECCB4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>
                <a:solidFill>
                  <a:srgbClr val="014359"/>
                </a:solidFill>
              </a:rPr>
              <a:t>Students’ perceived gains</a:t>
            </a:r>
            <a:endParaRPr lang="en-GB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55650" y="2060575"/>
          <a:ext cx="6985000" cy="437991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296185"/>
                <a:gridCol w="4032901"/>
                <a:gridCol w="611925"/>
                <a:gridCol w="1043989"/>
              </a:tblGrid>
              <a:tr h="456051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Perceived Gains:</a:t>
                      </a:r>
                      <a:r>
                        <a:rPr lang="en-GB" sz="1600" b="0" baseline="0" dirty="0" smtClean="0"/>
                        <a:t> Chapter 2</a:t>
                      </a:r>
                      <a:endParaRPr lang="en-GB" sz="1600" b="0" dirty="0"/>
                    </a:p>
                  </a:txBody>
                  <a:tcPr marL="91443" marR="91443" marT="45713" marB="45713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71.2%</a:t>
                      </a:r>
                      <a:endParaRPr lang="en-GB" sz="18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Cultural Knowledge</a:t>
                      </a:r>
                      <a:endParaRPr lang="en-GB" sz="16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+15.6%</a:t>
                      </a:r>
                      <a:endParaRPr lang="en-GB" sz="18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65.2%</a:t>
                      </a:r>
                      <a:endParaRPr lang="en-GB" sz="18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Increased confidence</a:t>
                      </a:r>
                      <a:r>
                        <a:rPr lang="en-GB" sz="1600" baseline="0" dirty="0" smtClean="0"/>
                        <a:t> in reading in French</a:t>
                      </a:r>
                      <a:endParaRPr lang="en-GB" sz="16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+13.3%</a:t>
                      </a:r>
                      <a:endParaRPr lang="en-GB" sz="18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62.1%</a:t>
                      </a:r>
                      <a:endParaRPr lang="en-GB" sz="18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New vocabulary</a:t>
                      </a:r>
                      <a:endParaRPr lang="en-GB" sz="16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53.0%</a:t>
                      </a:r>
                      <a:endParaRPr lang="en-GB" sz="18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Increased skills for deducing meaning</a:t>
                      </a:r>
                      <a:endParaRPr lang="en-GB" sz="16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50.0%</a:t>
                      </a:r>
                      <a:endParaRPr lang="en-GB" sz="18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Sense of achievement</a:t>
                      </a:r>
                      <a:endParaRPr lang="en-GB" sz="16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+9.3%</a:t>
                      </a:r>
                      <a:endParaRPr lang="en-GB" sz="18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42.4%</a:t>
                      </a:r>
                      <a:endParaRPr lang="en-GB" sz="18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Enjoyment of the story</a:t>
                      </a:r>
                    </a:p>
                    <a:p>
                      <a:endParaRPr lang="en-GB" sz="6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-13.2%</a:t>
                      </a:r>
                      <a:endParaRPr lang="en-GB" sz="18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</a:tr>
              <a:tr h="731506">
                <a:tc>
                  <a:txBody>
                    <a:bodyPr/>
                    <a:lstStyle/>
                    <a:p>
                      <a:pPr algn="ctr"/>
                      <a:endParaRPr lang="en-GB" sz="900" dirty="0" smtClean="0"/>
                    </a:p>
                    <a:p>
                      <a:pPr algn="ctr"/>
                      <a:r>
                        <a:rPr lang="en-GB" sz="1800" dirty="0" smtClean="0"/>
                        <a:t>40.9%</a:t>
                      </a:r>
                      <a:endParaRPr lang="en-GB" sz="18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5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Motivation to read other fiction in French</a:t>
                      </a:r>
                    </a:p>
                    <a:p>
                      <a:r>
                        <a:rPr lang="en-GB" sz="1600" dirty="0" smtClean="0"/>
                        <a:t>Idiomatic expressions</a:t>
                      </a:r>
                    </a:p>
                    <a:p>
                      <a:endParaRPr lang="en-GB" sz="5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19.7%</a:t>
                      </a:r>
                      <a:endParaRPr lang="en-GB" sz="18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Grammatical knowledge</a:t>
                      </a:r>
                      <a:endParaRPr lang="en-GB" sz="16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3" marR="91443" marT="45713" marB="45713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0E8FB-2C21-4E19-AF85-96B13B07ED03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  <p:sp>
        <p:nvSpPr>
          <p:cNvPr id="47154" name="AutoShape 5"/>
          <p:cNvSpPr>
            <a:spLocks noChangeArrowheads="1"/>
          </p:cNvSpPr>
          <p:nvPr/>
        </p:nvSpPr>
        <p:spPr bwMode="auto">
          <a:xfrm>
            <a:off x="6278563" y="2636838"/>
            <a:ext cx="215900" cy="2159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5" name="AutoShape 5"/>
          <p:cNvSpPr>
            <a:spLocks noChangeArrowheads="1"/>
          </p:cNvSpPr>
          <p:nvPr/>
        </p:nvSpPr>
        <p:spPr bwMode="auto">
          <a:xfrm>
            <a:off x="6278563" y="3068638"/>
            <a:ext cx="215900" cy="2159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6" name="AutoShape 5"/>
          <p:cNvSpPr>
            <a:spLocks noChangeArrowheads="1"/>
          </p:cNvSpPr>
          <p:nvPr/>
        </p:nvSpPr>
        <p:spPr bwMode="auto">
          <a:xfrm>
            <a:off x="6269038" y="4437063"/>
            <a:ext cx="215900" cy="2159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7" name="AutoShape 8"/>
          <p:cNvSpPr>
            <a:spLocks noChangeArrowheads="1"/>
          </p:cNvSpPr>
          <p:nvPr/>
        </p:nvSpPr>
        <p:spPr bwMode="auto">
          <a:xfrm flipH="1" flipV="1">
            <a:off x="6269038" y="4868863"/>
            <a:ext cx="196850" cy="215900"/>
          </a:xfrm>
          <a:prstGeom prst="upArrow">
            <a:avLst>
              <a:gd name="adj1" fmla="val 50000"/>
              <a:gd name="adj2" fmla="val 49944"/>
            </a:avLst>
          </a:prstGeom>
          <a:solidFill>
            <a:srgbClr val="FE3E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23850" y="1625600"/>
            <a:ext cx="8496300" cy="2778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ct val="70000"/>
              </a:spcAft>
              <a:defRPr/>
            </a:pPr>
            <a:r>
              <a:rPr lang="nb-NO" sz="1500" kern="0" dirty="0">
                <a:solidFill>
                  <a:srgbClr val="323D43"/>
                </a:solidFill>
                <a:latin typeface="Georgia"/>
                <a:ea typeface="ＭＳ Ｐゴシック"/>
              </a:rPr>
              <a:t>What, if anything, do you think you gained from reading all or parts of the novel</a:t>
            </a:r>
            <a:r>
              <a:rPr lang="nb-NO" sz="1500" i="1" kern="0" dirty="0">
                <a:solidFill>
                  <a:srgbClr val="323D43"/>
                </a:solidFill>
                <a:latin typeface="Georgia"/>
                <a:ea typeface="ＭＳ Ｐゴシック"/>
              </a:rPr>
              <a:t> </a:t>
            </a:r>
            <a:r>
              <a:rPr lang="nb-NO" sz="1500" kern="0" dirty="0">
                <a:solidFill>
                  <a:srgbClr val="323D43"/>
                </a:solidFill>
                <a:latin typeface="Georgia"/>
                <a:ea typeface="ＭＳ Ｐゴシック"/>
              </a:rPr>
              <a:t>in French? (n=66)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156325" y="2565400"/>
            <a:ext cx="1439863" cy="358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bIns="0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249988" y="2997200"/>
            <a:ext cx="1439862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bIns="0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211888" y="4410075"/>
            <a:ext cx="1441450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bIns="0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248400" y="4860925"/>
            <a:ext cx="1439863" cy="358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bIns="0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>
          <a:xfrm>
            <a:off x="323850" y="836613"/>
            <a:ext cx="8496300" cy="649287"/>
          </a:xfrm>
        </p:spPr>
        <p:txBody>
          <a:bodyPr/>
          <a:lstStyle/>
          <a:p>
            <a:pPr eaLnBrk="1" hangingPunct="1"/>
            <a:r>
              <a:rPr lang="nb-NO" smtClean="0"/>
              <a:t>Students’ reported gains</a:t>
            </a:r>
          </a:p>
        </p:txBody>
      </p:sp>
      <p:sp>
        <p:nvSpPr>
          <p:cNvPr id="48131" name="Plassholder for innhold 2"/>
          <p:cNvSpPr>
            <a:spLocks noGrp="1"/>
          </p:cNvSpPr>
          <p:nvPr>
            <p:ph idx="1"/>
          </p:nvPr>
        </p:nvSpPr>
        <p:spPr>
          <a:xfrm>
            <a:off x="323850" y="1557338"/>
            <a:ext cx="8496300" cy="4114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400" smtClean="0"/>
              <a:t>“Once I'd got into the "rhythm" of reading it in French I find it got easier and easier to understand.”</a:t>
            </a:r>
          </a:p>
          <a:p>
            <a:pPr marL="0" indent="0" eaLnBrk="1" hangingPunct="1">
              <a:buFontTx/>
              <a:buNone/>
            </a:pPr>
            <a:r>
              <a:rPr lang="en-US" sz="1400" smtClean="0"/>
              <a:t>“I think that it has shown that it is not beyond us and so has given some among us the motivation to continue reading a bit of fiction to improve our language.”</a:t>
            </a:r>
          </a:p>
          <a:p>
            <a:pPr marL="0" indent="0" eaLnBrk="1" hangingPunct="1">
              <a:buFontTx/>
              <a:buNone/>
            </a:pPr>
            <a:r>
              <a:rPr lang="en-US" sz="1400" smtClean="0"/>
              <a:t>“It just shows you that you can actually enjoy a French book! (…) At first, the idea of having to read a French book literally filled me with dread, but I found the text accessible and the plot quite intriguing.” </a:t>
            </a:r>
          </a:p>
          <a:p>
            <a:pPr marL="0" indent="0" eaLnBrk="1" hangingPunct="1">
              <a:buFontTx/>
              <a:buNone/>
            </a:pPr>
            <a:r>
              <a:rPr lang="en-US" sz="1400" smtClean="0"/>
              <a:t>“I feel that I can really allow myself to become immersed in the language when reading for a few hours.”</a:t>
            </a:r>
          </a:p>
          <a:p>
            <a:pPr marL="0" indent="0" eaLnBrk="1" hangingPunct="1">
              <a:buFontTx/>
              <a:buNone/>
            </a:pPr>
            <a:r>
              <a:rPr lang="en-US" sz="1400" smtClean="0"/>
              <a:t>“I really enjoyed reading this book, and it definitely made me more likely to read other books in French”</a:t>
            </a:r>
          </a:p>
          <a:p>
            <a:pPr marL="0" indent="0" eaLnBrk="1" hangingPunct="1">
              <a:buFontTx/>
              <a:buNone/>
            </a:pPr>
            <a:r>
              <a:rPr lang="en-US" sz="1400" smtClean="0"/>
              <a:t>“Discussions about the text in class were very useful and gave me confidence that I could understand French literature.”</a:t>
            </a:r>
          </a:p>
          <a:p>
            <a:pPr marL="0" indent="0" eaLnBrk="1" hangingPunct="1">
              <a:buFontTx/>
              <a:buNone/>
            </a:pPr>
            <a:r>
              <a:rPr lang="en-US" sz="1400" smtClean="0"/>
              <a:t>“I realized that it is not impossible to read fiction in French and that there are fictional texts which are not hundreds and hundreds of pages long”</a:t>
            </a:r>
          </a:p>
          <a:p>
            <a:pPr marL="0" indent="0" eaLnBrk="1" hangingPunct="1">
              <a:buFontTx/>
              <a:buNone/>
            </a:pPr>
            <a:r>
              <a:rPr lang="en-US" sz="1400" smtClean="0"/>
              <a:t>“It was a very enjoyable read, the language was not too complex and my understanding spurred me on to finish it”</a:t>
            </a:r>
            <a:br>
              <a:rPr lang="en-US" sz="1400" smtClean="0"/>
            </a:br>
            <a:endParaRPr lang="en-US" sz="1400" smtClean="0"/>
          </a:p>
          <a:p>
            <a:pPr marL="0" indent="0" eaLnBrk="1" hangingPunct="1">
              <a:buFontTx/>
              <a:buNone/>
            </a:pPr>
            <a:r>
              <a:rPr lang="en-US" sz="1400" smtClean="0"/>
              <a:t>“I enjoyed it but would now be scared of going to Japan!! Haha”</a:t>
            </a:r>
          </a:p>
          <a:p>
            <a:pPr marL="0" indent="0" algn="r" eaLnBrk="1" hangingPunct="1">
              <a:buFontTx/>
              <a:buNone/>
            </a:pPr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8D0F9-DE47-4258-A7BE-5DE9CA2F78AA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  <p:pic>
        <p:nvPicPr>
          <p:cNvPr id="48136" name="Picture 11" descr="http://ministryoftype.co.uk/images/files/curved-quo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445125"/>
            <a:ext cx="12954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Impact of changes</a:t>
            </a:r>
          </a:p>
        </p:txBody>
      </p:sp>
      <p:sp>
        <p:nvSpPr>
          <p:cNvPr id="4915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sz="2000" smtClean="0"/>
              <a:t>More in-class exploitation contributed to:</a:t>
            </a:r>
          </a:p>
          <a:p>
            <a:pPr lvl="1" eaLnBrk="1" hangingPunct="1">
              <a:buClr>
                <a:schemeClr val="tx2"/>
              </a:buClr>
            </a:pPr>
            <a:r>
              <a:rPr lang="nb-NO" sz="2000" smtClean="0">
                <a:solidFill>
                  <a:srgbClr val="00B050"/>
                </a:solidFill>
              </a:rPr>
              <a:t>higher completion</a:t>
            </a:r>
            <a:r>
              <a:rPr lang="nb-NO" sz="2000" smtClean="0">
                <a:solidFill>
                  <a:srgbClr val="008080"/>
                </a:solidFill>
              </a:rPr>
              <a:t> </a:t>
            </a:r>
            <a:r>
              <a:rPr lang="nb-NO" sz="2000" smtClean="0"/>
              <a:t>rates</a:t>
            </a:r>
          </a:p>
          <a:p>
            <a:pPr lvl="1" eaLnBrk="1" hangingPunct="1"/>
            <a:r>
              <a:rPr lang="nb-NO" sz="2000" smtClean="0"/>
              <a:t>a </a:t>
            </a:r>
            <a:r>
              <a:rPr lang="nb-NO" sz="2000" smtClean="0">
                <a:solidFill>
                  <a:srgbClr val="00B050"/>
                </a:solidFill>
              </a:rPr>
              <a:t>better understanding of importance </a:t>
            </a:r>
            <a:r>
              <a:rPr lang="nb-NO" sz="2000" smtClean="0"/>
              <a:t>of ExtendedR</a:t>
            </a:r>
          </a:p>
          <a:p>
            <a:pPr lvl="1" eaLnBrk="1" hangingPunct="1"/>
            <a:r>
              <a:rPr lang="nb-NO" sz="2000" smtClean="0"/>
              <a:t>a </a:t>
            </a:r>
            <a:r>
              <a:rPr lang="nb-NO" sz="2000" smtClean="0">
                <a:solidFill>
                  <a:srgbClr val="00B050"/>
                </a:solidFill>
              </a:rPr>
              <a:t>more dynamic approach </a:t>
            </a:r>
            <a:r>
              <a:rPr lang="nb-NO" sz="2000" smtClean="0"/>
              <a:t>to ExtendedR</a:t>
            </a:r>
          </a:p>
          <a:p>
            <a:pPr lvl="1" eaLnBrk="1" hangingPunct="1">
              <a:buClr>
                <a:schemeClr val="tx2"/>
              </a:buClr>
            </a:pPr>
            <a:r>
              <a:rPr lang="nb-NO" sz="2000" smtClean="0">
                <a:solidFill>
                  <a:srgbClr val="00B050"/>
                </a:solidFill>
              </a:rPr>
              <a:t>higher confidence </a:t>
            </a:r>
            <a:r>
              <a:rPr lang="nb-NO" sz="2000" smtClean="0"/>
              <a:t>levels </a:t>
            </a:r>
          </a:p>
          <a:p>
            <a:pPr eaLnBrk="1" hangingPunct="1">
              <a:buClr>
                <a:schemeClr val="tx2"/>
              </a:buClr>
            </a:pPr>
            <a:r>
              <a:rPr lang="nb-NO" sz="2000" smtClean="0">
                <a:solidFill>
                  <a:srgbClr val="00B050"/>
                </a:solidFill>
              </a:rPr>
              <a:t>20 students </a:t>
            </a:r>
            <a:r>
              <a:rPr lang="nb-NO" sz="2000" smtClean="0"/>
              <a:t>chose book for </a:t>
            </a:r>
            <a:r>
              <a:rPr lang="nb-NO" sz="2000" smtClean="0">
                <a:solidFill>
                  <a:srgbClr val="00B050"/>
                </a:solidFill>
              </a:rPr>
              <a:t>assessed essay</a:t>
            </a:r>
          </a:p>
          <a:p>
            <a:pPr eaLnBrk="1" hangingPunct="1"/>
            <a:r>
              <a:rPr lang="nb-NO" sz="2000" smtClean="0"/>
              <a:t>Difficult to find a </a:t>
            </a:r>
            <a:r>
              <a:rPr lang="nb-NO" sz="2000" smtClean="0">
                <a:solidFill>
                  <a:srgbClr val="FF0000"/>
                </a:solidFill>
              </a:rPr>
              <a:t>book to suit all tastes</a:t>
            </a:r>
          </a:p>
          <a:p>
            <a:pPr lvl="1" eaLnBrk="1" hangingPunct="1"/>
            <a:r>
              <a:rPr lang="nb-NO" sz="2000" smtClean="0"/>
              <a:t>challenging to enable </a:t>
            </a:r>
            <a:r>
              <a:rPr lang="nb-NO" sz="2000" smtClean="0">
                <a:solidFill>
                  <a:srgbClr val="FF0000"/>
                </a:solidFill>
              </a:rPr>
              <a:t>book choice and</a:t>
            </a:r>
            <a:r>
              <a:rPr lang="nb-NO" sz="2000" smtClean="0"/>
              <a:t> </a:t>
            </a:r>
            <a:r>
              <a:rPr lang="nb-NO" sz="2000" smtClean="0">
                <a:solidFill>
                  <a:srgbClr val="FF0000"/>
                </a:solidFill>
              </a:rPr>
              <a:t>collaborative</a:t>
            </a:r>
            <a:r>
              <a:rPr lang="nb-NO" sz="2000" smtClean="0"/>
              <a:t> in-class </a:t>
            </a:r>
            <a:r>
              <a:rPr lang="nb-NO" sz="2000" smtClean="0">
                <a:solidFill>
                  <a:srgbClr val="FF0000"/>
                </a:solidFill>
              </a:rPr>
              <a:t>exploitation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344308-666D-48BC-B57E-E4A45DC2F4CA}" type="slidenum">
              <a:rPr lang="en-GB" smtClean="0"/>
              <a:pPr>
                <a:defRPr/>
              </a:pPr>
              <a:t>36</a:t>
            </a:fld>
            <a:endParaRPr lang="en-GB"/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4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/>
          <a:p>
            <a:pPr algn="r" eaLnBrk="1" hangingPunct="1"/>
            <a:r>
              <a:rPr lang="en-GB" sz="7500" smtClean="0">
                <a:solidFill>
                  <a:schemeClr val="bg1"/>
                </a:solidFill>
              </a:rPr>
              <a:t>End of Chapter 2</a:t>
            </a:r>
          </a:p>
        </p:txBody>
      </p:sp>
      <p:sp>
        <p:nvSpPr>
          <p:cNvPr id="50179" name="Rectangle 15"/>
          <p:cNvSpPr>
            <a:spLocks noGrp="1" noChangeArrowheads="1"/>
          </p:cNvSpPr>
          <p:nvPr>
            <p:ph type="subTitle" idx="4294967295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US" sz="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Extended reading and advanced learners:                   ‘caught’ or ‘taught’?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827088" y="1803400"/>
            <a:ext cx="7993062" cy="43719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GB" sz="700" dirty="0" smtClean="0">
              <a:solidFill>
                <a:schemeClr val="tx2">
                  <a:lumMod val="90000"/>
                  <a:lumOff val="10000"/>
                </a:schemeClr>
              </a:solidFill>
              <a:latin typeface="Stencil Std" pitchFamily="82" charset="0"/>
              <a:ea typeface="+mj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GB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  <a:ea typeface="+mj-ea"/>
              </a:rPr>
              <a:t>Guru</a:t>
            </a:r>
            <a:r>
              <a:rPr lang="en-GB" sz="2000" dirty="0" smtClean="0">
                <a:latin typeface="Impact" pitchFamily="34" charset="0"/>
              </a:rPr>
              <a:t> </a:t>
            </a:r>
            <a:r>
              <a:rPr lang="en-GB" sz="2000" dirty="0" smtClean="0"/>
              <a:t>		raise awareness of potential gains</a:t>
            </a:r>
          </a:p>
          <a:p>
            <a:pPr marL="522288" lvl="1" indent="0">
              <a:buFontTx/>
              <a:buNone/>
              <a:defRPr/>
            </a:pPr>
            <a:endParaRPr lang="en-GB" sz="200" b="1" dirty="0" smtClean="0">
              <a:latin typeface="+mj-lt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GB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Method</a:t>
            </a:r>
            <a:r>
              <a:rPr lang="en-GB" sz="2000" b="1" dirty="0" smtClean="0">
                <a:latin typeface="+mj-lt"/>
              </a:rPr>
              <a:t> </a:t>
            </a:r>
            <a:r>
              <a:rPr lang="en-GB" sz="2000" dirty="0" smtClean="0">
                <a:latin typeface="Stencil Std" pitchFamily="82" charset="0"/>
              </a:rPr>
              <a:t>		</a:t>
            </a:r>
            <a:r>
              <a:rPr lang="en-GB" sz="2000" dirty="0" smtClean="0"/>
              <a:t>engage with the context and concepts</a:t>
            </a:r>
          </a:p>
          <a:p>
            <a:pPr marL="522288" lvl="1" indent="0">
              <a:buFontTx/>
              <a:buNone/>
              <a:defRPr/>
            </a:pPr>
            <a:endParaRPr lang="en-GB" sz="100" dirty="0" smtClean="0">
              <a:latin typeface="Cooper Black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GB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Teacher</a:t>
            </a:r>
            <a:r>
              <a:rPr lang="en-GB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oper Black" pitchFamily="18" charset="0"/>
              </a:rPr>
              <a:t> </a:t>
            </a:r>
            <a:r>
              <a:rPr lang="en-GB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		</a:t>
            </a:r>
            <a:r>
              <a:rPr lang="en-GB" sz="2000" dirty="0" smtClean="0"/>
              <a:t>facilitate student engagement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D4161E-BCD4-49F6-962D-3DAFCA340853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  <p:pic>
        <p:nvPicPr>
          <p:cNvPr id="51208" name="Picture 8" descr="http://www.dextronet.com/files/images/task-list-guru-icon-128.pn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437112"/>
            <a:ext cx="1780383" cy="1780385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0" name="Picture 10" descr="http://us.cdn2.123rf.com/168nwm/experimental/experimental1007/experimental100700055/7394860-person-figure-drawing-empty-flow-chart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462037"/>
            <a:ext cx="1782000" cy="1782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856" y="4435497"/>
            <a:ext cx="1782000" cy="1782000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765175"/>
            <a:ext cx="8496300" cy="649288"/>
          </a:xfrm>
        </p:spPr>
        <p:txBody>
          <a:bodyPr/>
          <a:lstStyle/>
          <a:p>
            <a:pPr eaLnBrk="1" hangingPunct="1"/>
            <a:r>
              <a:rPr lang="en-GB" sz="3600" smtClean="0"/>
              <a:t>Select Bibliography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96300" cy="56165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GB" sz="1400" smtClean="0"/>
              <a:t>Bell, T. (1998) Extensive reading: Why and how? </a:t>
            </a:r>
            <a:r>
              <a:rPr lang="en-GB" sz="1400" i="1" smtClean="0"/>
              <a:t>The Internet TESL Journal</a:t>
            </a:r>
            <a:r>
              <a:rPr lang="en-GB" sz="1400" smtClean="0"/>
              <a:t>, 4 (12)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GB" sz="1400" smtClean="0"/>
              <a:t>Bernhardt, E. B. (2010) </a:t>
            </a:r>
            <a:r>
              <a:rPr lang="en-GB" sz="1400" i="1" smtClean="0"/>
              <a:t>Understanding Advanced Second-Language Reading</a:t>
            </a:r>
            <a:r>
              <a:rPr lang="en-GB" sz="1400" smtClean="0"/>
              <a:t>.  New York: Routledge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GB" sz="1400" smtClean="0"/>
              <a:t>Day, R. and Bamford, J. (2002) Top ten principles for teaching extensive reading. </a:t>
            </a:r>
            <a:r>
              <a:rPr lang="en-GB" sz="1400" i="1" smtClean="0"/>
              <a:t>Reading in a Foreign Language</a:t>
            </a:r>
            <a:r>
              <a:rPr lang="en-GB" sz="1400" smtClean="0"/>
              <a:t>, 14 (2)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GB" sz="1400" smtClean="0"/>
              <a:t>Hayashi, K.  (1999) Reading strategies and extensive reading in EFL classes. </a:t>
            </a:r>
            <a:r>
              <a:rPr lang="en-GB" sz="1400" i="1" smtClean="0"/>
              <a:t>RELC Journal</a:t>
            </a:r>
            <a:r>
              <a:rPr lang="en-GB" sz="1400" smtClean="0"/>
              <a:t>, 30 (2): 114-32 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GB" sz="1400" smtClean="0"/>
              <a:t>Hock Seng, G. and Hashim, F. (2006) Use of L1 in L2 reading comprehension among tertiary ESL learners. </a:t>
            </a:r>
            <a:r>
              <a:rPr lang="en-GB" sz="1400" i="1" smtClean="0"/>
              <a:t>Reading in a Foreign Language</a:t>
            </a:r>
            <a:r>
              <a:rPr lang="en-GB" sz="1400" smtClean="0"/>
              <a:t>, 18 (1)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GB" sz="1400" smtClean="0"/>
              <a:t>Krashen, S. (1993) </a:t>
            </a:r>
            <a:r>
              <a:rPr lang="en-GB" sz="1400" i="1" smtClean="0"/>
              <a:t>The Power of Reading. Insights from the research. </a:t>
            </a:r>
            <a:r>
              <a:rPr lang="en-GB" sz="1400" smtClean="0"/>
              <a:t>Englewood: Libraries Unlimited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GB" sz="1400" smtClean="0"/>
              <a:t>Nation, P. (1997) The language learning benefits of extensive reading. </a:t>
            </a:r>
            <a:r>
              <a:rPr lang="en-GB" sz="1400" i="1" smtClean="0"/>
              <a:t>The Language Teacher</a:t>
            </a:r>
            <a:r>
              <a:rPr lang="en-GB" sz="1400" smtClean="0"/>
              <a:t>, 21 (5), 13-16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GB" sz="1400" smtClean="0"/>
              <a:t>Pennac, D. (1992) </a:t>
            </a:r>
            <a:r>
              <a:rPr lang="en-GB" sz="1400" i="1" smtClean="0"/>
              <a:t>Comme un roman</a:t>
            </a:r>
            <a:r>
              <a:rPr lang="en-GB" sz="1400" smtClean="0"/>
              <a:t>. Paris: Gallimard [Translation: Adams, S. (2006) </a:t>
            </a:r>
            <a:r>
              <a:rPr lang="en-GB" sz="1400" i="1" smtClean="0"/>
              <a:t>The Rights of the Reader</a:t>
            </a:r>
            <a:r>
              <a:rPr lang="en-GB" sz="1400" smtClean="0"/>
              <a:t>. n.pl.: Walker Books]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GB" sz="1400" smtClean="0"/>
              <a:t>Stanovich, K. (1980) Toward an interactive-compensatory model of individual differences in the development of reading fluency. </a:t>
            </a:r>
            <a:r>
              <a:rPr lang="en-GB" sz="1400" i="1" smtClean="0"/>
              <a:t>Reading Research Quarterly</a:t>
            </a:r>
            <a:r>
              <a:rPr lang="en-GB" sz="1400" smtClean="0"/>
              <a:t>, 16, 32-71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GB" sz="1400" smtClean="0"/>
              <a:t>Tudor, I. and Hafiz, F. (1989) Extensive reading as a means of input to L2 learning. </a:t>
            </a:r>
            <a:r>
              <a:rPr lang="en-GB" sz="1400" i="1" smtClean="0"/>
              <a:t>Journal of Research in Reading</a:t>
            </a:r>
            <a:r>
              <a:rPr lang="en-GB" sz="1400" smtClean="0"/>
              <a:t>, 12 (2), 164-78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GB" sz="150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6600" smtClean="0"/>
              <a:t>L2 Reading Overview </a:t>
            </a:r>
          </a:p>
        </p:txBody>
      </p:sp>
      <p:sp>
        <p:nvSpPr>
          <p:cNvPr id="16387" name="Rectangle 1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7777162" cy="649288"/>
          </a:xfrm>
        </p:spPr>
        <p:txBody>
          <a:bodyPr/>
          <a:lstStyle/>
          <a:p>
            <a:pPr eaLnBrk="1" hangingPunct="1"/>
            <a:r>
              <a:rPr lang="en-US" sz="1900" smtClean="0">
                <a:solidFill>
                  <a:srgbClr val="002060"/>
                </a:solidFill>
              </a:rPr>
              <a:t>“Le verbe lire ne supporte pas l’impératif.”</a:t>
            </a:r>
            <a:br>
              <a:rPr lang="en-US" sz="1900" smtClean="0">
                <a:solidFill>
                  <a:srgbClr val="002060"/>
                </a:solidFill>
              </a:rPr>
            </a:br>
            <a:r>
              <a:rPr lang="en-US" sz="1900" smtClean="0">
                <a:solidFill>
                  <a:srgbClr val="002060"/>
                </a:solidFill>
              </a:rPr>
              <a:t>                         </a:t>
            </a:r>
            <a:r>
              <a:rPr lang="en-US" sz="1500" smtClean="0">
                <a:solidFill>
                  <a:srgbClr val="002060"/>
                </a:solidFill>
              </a:rPr>
              <a:t>― Daniel Pennac, </a:t>
            </a:r>
            <a:r>
              <a:rPr lang="en-US" sz="1500" i="1" smtClean="0">
                <a:solidFill>
                  <a:srgbClr val="002060"/>
                </a:solidFill>
              </a:rPr>
              <a:t>Comme un roman</a:t>
            </a:r>
            <a:endParaRPr lang="en-US" sz="150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40A6F-E3A1-4002-802F-A10BD9B53237}" type="slidenum">
              <a:rPr lang="en-GB" smtClean="0"/>
              <a:pPr>
                <a:defRPr/>
              </a:pPr>
              <a:t>40</a:t>
            </a:fld>
            <a:endParaRPr lang="en-GB"/>
          </a:p>
        </p:txBody>
      </p:sp>
      <p:pic>
        <p:nvPicPr>
          <p:cNvPr id="49166" name="Picture 14" descr="bycicle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132857"/>
            <a:ext cx="2488017" cy="2448272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107950" y="4581525"/>
            <a:ext cx="9251950" cy="2276475"/>
          </a:xfrm>
          <a:prstGeom prst="rect">
            <a:avLst/>
          </a:prstGeom>
          <a:solidFill>
            <a:srgbClr val="008080"/>
          </a:solidFill>
          <a:ln>
            <a:noFill/>
            <a:headEnd/>
            <a:tailEnd/>
          </a:ln>
          <a:effectLst/>
          <a:ex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49170" name="Title 1"/>
          <p:cNvSpPr>
            <a:spLocks/>
          </p:cNvSpPr>
          <p:nvPr/>
        </p:nvSpPr>
        <p:spPr bwMode="auto">
          <a:xfrm>
            <a:off x="606425" y="4872038"/>
            <a:ext cx="7777163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/>
          <a:p>
            <a:pPr algn="ctr">
              <a:defRPr/>
            </a:pPr>
            <a:r>
              <a:rPr lang="en-US" sz="2900" dirty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Information?  Collaboration?</a:t>
            </a:r>
          </a:p>
          <a:p>
            <a:pPr algn="ctr">
              <a:defRPr/>
            </a:pPr>
            <a:r>
              <a:rPr lang="en-US" sz="2900" dirty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Contact us!</a:t>
            </a:r>
          </a:p>
          <a:p>
            <a:pPr algn="ctr">
              <a:defRPr/>
            </a:pPr>
            <a:endParaRPr lang="en-US" sz="1400" dirty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  <a:p>
            <a:pPr algn="ctr">
              <a:defRPr/>
            </a:pPr>
            <a:r>
              <a:rPr lang="en-US" sz="2100" dirty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J.Solheim@soton.ac.uk </a:t>
            </a:r>
          </a:p>
          <a:p>
            <a:pPr algn="ctr">
              <a:defRPr/>
            </a:pPr>
            <a:r>
              <a:rPr lang="en-US" sz="2100" dirty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hls@soton.ac.uk</a:t>
            </a:r>
            <a:r>
              <a:rPr lang="en-US" sz="2100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  <a:cs typeface="Arial" charset="0"/>
              </a:rPr>
              <a:t/>
            </a:r>
            <a:br>
              <a:rPr lang="en-US" sz="2100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en-US" sz="2100" dirty="0">
                <a:solidFill>
                  <a:schemeClr val="tx2"/>
                </a:solidFill>
                <a:latin typeface="Georgia" pitchFamily="18" charset="0"/>
                <a:cs typeface="Arial" charset="0"/>
              </a:rPr>
              <a:t/>
            </a:r>
            <a:br>
              <a:rPr lang="en-US" sz="2100" dirty="0">
                <a:solidFill>
                  <a:schemeClr val="tx2"/>
                </a:solidFill>
                <a:latin typeface="Georgia" pitchFamily="18" charset="0"/>
                <a:cs typeface="Arial" charset="0"/>
              </a:rPr>
            </a:br>
            <a:endParaRPr lang="en-US" sz="1500" dirty="0">
              <a:solidFill>
                <a:schemeClr val="tx2"/>
              </a:solidFill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9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>
                                            <p:txEl>
                                              <p:charRg st="5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9170">
                                            <p:txEl>
                                              <p:charRg st="54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 descr="http://www.psdgraphics.com/file/blank-open-book.jp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5" t="10948" r="4747" b="8792"/>
          <a:stretch>
            <a:fillRect/>
          </a:stretch>
        </p:blipFill>
        <p:spPr bwMode="auto">
          <a:xfrm>
            <a:off x="-107950" y="1484313"/>
            <a:ext cx="9432925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L2 Reading: Texts, Tasks and Treatments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46125" y="2184400"/>
            <a:ext cx="41719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/>
          <a:p>
            <a:pPr marL="342900" indent="-342900">
              <a:lnSpc>
                <a:spcPct val="80000"/>
              </a:lnSpc>
              <a:spcAft>
                <a:spcPct val="70000"/>
              </a:spcAft>
            </a:pPr>
            <a:r>
              <a:rPr lang="en-GB" sz="2000" b="1">
                <a:solidFill>
                  <a:srgbClr val="323D43"/>
                </a:solidFill>
                <a:latin typeface="Georgia" pitchFamily="18" charset="0"/>
              </a:rPr>
              <a:t>Intensive Reading (IR)</a:t>
            </a:r>
          </a:p>
          <a:p>
            <a:pPr marL="342900" indent="-342900">
              <a:lnSpc>
                <a:spcPct val="80000"/>
              </a:lnSpc>
              <a:spcAft>
                <a:spcPct val="70000"/>
              </a:spcAft>
            </a:pPr>
            <a:r>
              <a:rPr lang="en-GB" sz="1800">
                <a:solidFill>
                  <a:srgbClr val="323D43"/>
                </a:solidFill>
                <a:latin typeface="Georgia" pitchFamily="18" charset="0"/>
              </a:rPr>
              <a:t>individual</a:t>
            </a:r>
          </a:p>
          <a:p>
            <a:pPr marL="342900" indent="-342900">
              <a:lnSpc>
                <a:spcPct val="80000"/>
              </a:lnSpc>
              <a:spcAft>
                <a:spcPct val="70000"/>
              </a:spcAft>
            </a:pPr>
            <a:r>
              <a:rPr lang="en-GB" sz="1800">
                <a:solidFill>
                  <a:srgbClr val="323D43"/>
                </a:solidFill>
                <a:latin typeface="Georgia" pitchFamily="18" charset="0"/>
              </a:rPr>
              <a:t>short (paragraphs)</a:t>
            </a:r>
          </a:p>
          <a:p>
            <a:pPr marL="342900" indent="-342900">
              <a:lnSpc>
                <a:spcPct val="80000"/>
              </a:lnSpc>
              <a:spcAft>
                <a:spcPct val="70000"/>
              </a:spcAft>
            </a:pPr>
            <a:r>
              <a:rPr lang="en-GB" sz="1800">
                <a:solidFill>
                  <a:srgbClr val="323D43"/>
                </a:solidFill>
                <a:latin typeface="Georgia" pitchFamily="18" charset="0"/>
              </a:rPr>
              <a:t>authentic, educational</a:t>
            </a:r>
          </a:p>
          <a:p>
            <a:pPr marL="342900" indent="-342900">
              <a:lnSpc>
                <a:spcPct val="80000"/>
              </a:lnSpc>
              <a:spcAft>
                <a:spcPct val="70000"/>
              </a:spcAft>
            </a:pPr>
            <a:r>
              <a:rPr lang="en-GB" sz="1800">
                <a:solidFill>
                  <a:srgbClr val="323D43"/>
                </a:solidFill>
                <a:latin typeface="Georgia" pitchFamily="18" charset="0"/>
              </a:rPr>
              <a:t>dense (/scaffolded)</a:t>
            </a:r>
          </a:p>
          <a:p>
            <a:pPr marL="342900" indent="-342900">
              <a:lnSpc>
                <a:spcPct val="80000"/>
              </a:lnSpc>
              <a:spcAft>
                <a:spcPct val="70000"/>
              </a:spcAft>
            </a:pPr>
            <a:r>
              <a:rPr lang="en-GB" sz="1800">
                <a:solidFill>
                  <a:srgbClr val="323D43"/>
                </a:solidFill>
                <a:latin typeface="Georgia" pitchFamily="18" charset="0"/>
              </a:rPr>
              <a:t>prescribed</a:t>
            </a:r>
          </a:p>
          <a:p>
            <a:pPr marL="342900" indent="-342900">
              <a:lnSpc>
                <a:spcPct val="80000"/>
              </a:lnSpc>
              <a:spcAft>
                <a:spcPct val="70000"/>
              </a:spcAft>
            </a:pPr>
            <a:r>
              <a:rPr lang="en-GB" sz="1800">
                <a:solidFill>
                  <a:srgbClr val="323D43"/>
                </a:solidFill>
                <a:latin typeface="Georgia" pitchFamily="18" charset="0"/>
              </a:rPr>
              <a:t>assessed</a:t>
            </a:r>
          </a:p>
          <a:p>
            <a:pPr marL="342900" indent="-342900">
              <a:lnSpc>
                <a:spcPct val="80000"/>
              </a:lnSpc>
              <a:spcAft>
                <a:spcPct val="70000"/>
              </a:spcAft>
            </a:pPr>
            <a:r>
              <a:rPr lang="en-GB" sz="1800">
                <a:solidFill>
                  <a:srgbClr val="323D43"/>
                </a:solidFill>
                <a:latin typeface="Georgia" pitchFamily="18" charset="0"/>
              </a:rPr>
              <a:t>focus on how language works</a:t>
            </a:r>
          </a:p>
          <a:p>
            <a:pPr marL="342900" indent="-342900">
              <a:lnSpc>
                <a:spcPct val="80000"/>
              </a:lnSpc>
              <a:spcAft>
                <a:spcPct val="70000"/>
              </a:spcAft>
            </a:pPr>
            <a:endParaRPr lang="en-GB" sz="2000">
              <a:solidFill>
                <a:srgbClr val="323D43"/>
              </a:solidFill>
              <a:latin typeface="Georgia" pitchFamily="18" charset="0"/>
            </a:endParaRPr>
          </a:p>
          <a:p>
            <a:pPr marL="342900" indent="-342900">
              <a:lnSpc>
                <a:spcPct val="80000"/>
              </a:lnSpc>
              <a:spcAft>
                <a:spcPct val="70000"/>
              </a:spcAft>
            </a:pPr>
            <a:endParaRPr lang="en-GB" sz="2200">
              <a:solidFill>
                <a:srgbClr val="323D43"/>
              </a:solidFill>
              <a:latin typeface="Georgia" pitchFamily="18" charset="0"/>
            </a:endParaRPr>
          </a:p>
          <a:p>
            <a:pPr marL="342900" indent="-342900">
              <a:lnSpc>
                <a:spcPct val="80000"/>
              </a:lnSpc>
              <a:spcAft>
                <a:spcPct val="70000"/>
              </a:spcAft>
            </a:pPr>
            <a:endParaRPr lang="en-GB" sz="2200">
              <a:solidFill>
                <a:srgbClr val="323D43"/>
              </a:solidFill>
              <a:latin typeface="Georgia" pitchFamily="18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821238" y="2168525"/>
            <a:ext cx="331152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/>
          <a:p>
            <a:pPr>
              <a:lnSpc>
                <a:spcPct val="80000"/>
              </a:lnSpc>
              <a:spcAft>
                <a:spcPct val="70000"/>
              </a:spcAft>
              <a:tabLst>
                <a:tab pos="449263" algn="l"/>
              </a:tabLst>
            </a:pPr>
            <a:r>
              <a:rPr lang="en-GB" sz="2000" b="1">
                <a:solidFill>
                  <a:srgbClr val="323D43"/>
                </a:solidFill>
                <a:latin typeface="Georgia" pitchFamily="18" charset="0"/>
              </a:rPr>
              <a:t>Extensive Reading (ER)</a:t>
            </a:r>
          </a:p>
          <a:p>
            <a:pPr>
              <a:lnSpc>
                <a:spcPct val="80000"/>
              </a:lnSpc>
              <a:spcAft>
                <a:spcPct val="70000"/>
              </a:spcAft>
              <a:tabLst>
                <a:tab pos="449263" algn="l"/>
              </a:tabLst>
            </a:pPr>
            <a:r>
              <a:rPr lang="en-GB" sz="1800">
                <a:solidFill>
                  <a:srgbClr val="323D43"/>
                </a:solidFill>
                <a:latin typeface="Georgia" pitchFamily="18" charset="0"/>
              </a:rPr>
              <a:t>multiple</a:t>
            </a:r>
          </a:p>
          <a:p>
            <a:pPr>
              <a:lnSpc>
                <a:spcPct val="80000"/>
              </a:lnSpc>
              <a:spcAft>
                <a:spcPct val="70000"/>
              </a:spcAft>
              <a:tabLst>
                <a:tab pos="449263" algn="l"/>
              </a:tabLst>
            </a:pPr>
            <a:r>
              <a:rPr lang="en-GB" sz="1800">
                <a:solidFill>
                  <a:srgbClr val="323D43"/>
                </a:solidFill>
                <a:latin typeface="Georgia" pitchFamily="18" charset="0"/>
              </a:rPr>
              <a:t>sustained prose</a:t>
            </a:r>
          </a:p>
          <a:p>
            <a:pPr>
              <a:lnSpc>
                <a:spcPct val="80000"/>
              </a:lnSpc>
              <a:spcAft>
                <a:spcPct val="70000"/>
              </a:spcAft>
              <a:tabLst>
                <a:tab pos="449263" algn="l"/>
              </a:tabLst>
            </a:pPr>
            <a:r>
              <a:rPr lang="en-GB" sz="1800">
                <a:solidFill>
                  <a:srgbClr val="323D43"/>
                </a:solidFill>
                <a:latin typeface="Georgia" pitchFamily="18" charset="0"/>
              </a:rPr>
              <a:t>authentic (/graded)</a:t>
            </a:r>
          </a:p>
          <a:p>
            <a:pPr>
              <a:lnSpc>
                <a:spcPct val="80000"/>
              </a:lnSpc>
              <a:spcAft>
                <a:spcPct val="70000"/>
              </a:spcAft>
              <a:tabLst>
                <a:tab pos="449263" algn="l"/>
              </a:tabLst>
            </a:pPr>
            <a:r>
              <a:rPr lang="en-GB" sz="1800">
                <a:solidFill>
                  <a:srgbClr val="323D43"/>
                </a:solidFill>
                <a:latin typeface="Georgia" pitchFamily="18" charset="0"/>
              </a:rPr>
              <a:t>accessible (/wayfaring tasks)</a:t>
            </a:r>
          </a:p>
          <a:p>
            <a:pPr>
              <a:lnSpc>
                <a:spcPct val="80000"/>
              </a:lnSpc>
              <a:spcAft>
                <a:spcPct val="70000"/>
              </a:spcAft>
              <a:tabLst>
                <a:tab pos="449263" algn="l"/>
              </a:tabLst>
            </a:pPr>
            <a:r>
              <a:rPr lang="en-GB" sz="1800">
                <a:solidFill>
                  <a:srgbClr val="323D43"/>
                </a:solidFill>
                <a:latin typeface="Georgia" pitchFamily="18" charset="0"/>
              </a:rPr>
              <a:t>free choice</a:t>
            </a:r>
          </a:p>
          <a:p>
            <a:pPr>
              <a:lnSpc>
                <a:spcPct val="80000"/>
              </a:lnSpc>
              <a:spcAft>
                <a:spcPct val="70000"/>
              </a:spcAft>
              <a:tabLst>
                <a:tab pos="449263" algn="l"/>
              </a:tabLst>
            </a:pPr>
            <a:r>
              <a:rPr lang="en-GB" sz="1800">
                <a:solidFill>
                  <a:srgbClr val="323D43"/>
                </a:solidFill>
                <a:latin typeface="Georgia" pitchFamily="18" charset="0"/>
              </a:rPr>
              <a:t>discussed</a:t>
            </a:r>
          </a:p>
          <a:p>
            <a:pPr>
              <a:lnSpc>
                <a:spcPct val="80000"/>
              </a:lnSpc>
              <a:spcAft>
                <a:spcPct val="70000"/>
              </a:spcAft>
              <a:tabLst>
                <a:tab pos="449263" algn="l"/>
              </a:tabLst>
            </a:pPr>
            <a:r>
              <a:rPr lang="en-GB" sz="1800">
                <a:solidFill>
                  <a:srgbClr val="323D43"/>
                </a:solidFill>
                <a:latin typeface="Georgia" pitchFamily="18" charset="0"/>
              </a:rPr>
              <a:t>focus on fluency and language development through multiple encounters etc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ER Research: Reported Gains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Observed developments through exposure to ER:</a:t>
            </a:r>
          </a:p>
          <a:p>
            <a:pPr lvl="1" eaLnBrk="1" hangingPunct="1">
              <a:buFontTx/>
              <a:buNone/>
            </a:pPr>
            <a:r>
              <a:rPr lang="en-GB" smtClean="0"/>
              <a:t>writing ability and spelling</a:t>
            </a:r>
          </a:p>
          <a:p>
            <a:pPr lvl="1" eaLnBrk="1" hangingPunct="1">
              <a:buFontTx/>
              <a:buNone/>
            </a:pPr>
            <a:r>
              <a:rPr lang="en-GB" smtClean="0"/>
              <a:t>gains in vocabulary </a:t>
            </a:r>
          </a:p>
          <a:p>
            <a:pPr lvl="1" eaLnBrk="1" hangingPunct="1">
              <a:buFontTx/>
              <a:buNone/>
            </a:pPr>
            <a:r>
              <a:rPr lang="en-GB" smtClean="0"/>
              <a:t>oral proficiency </a:t>
            </a:r>
          </a:p>
          <a:p>
            <a:pPr lvl="1" eaLnBrk="1" hangingPunct="1">
              <a:buFontTx/>
              <a:buNone/>
            </a:pPr>
            <a:r>
              <a:rPr lang="en-GB" smtClean="0"/>
              <a:t>increased motivation to read </a:t>
            </a:r>
          </a:p>
          <a:p>
            <a:pPr lvl="1" eaLnBrk="1" hangingPunct="1">
              <a:buFontTx/>
              <a:buNone/>
            </a:pPr>
            <a:r>
              <a:rPr lang="en-GB" smtClean="0"/>
              <a:t>enhanced attitude towards L2 reading</a:t>
            </a:r>
          </a:p>
          <a:p>
            <a:pPr lvl="1" eaLnBrk="1" hangingPunct="1">
              <a:buFontTx/>
              <a:buNone/>
            </a:pPr>
            <a:endParaRPr lang="en-GB" smtClean="0"/>
          </a:p>
          <a:p>
            <a:pPr lvl="1"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-107950" y="5084763"/>
            <a:ext cx="9251950" cy="1773237"/>
          </a:xfrm>
          <a:prstGeom prst="rect">
            <a:avLst/>
          </a:prstGeom>
          <a:solidFill>
            <a:srgbClr val="008080"/>
          </a:solidFill>
          <a:ln>
            <a:noFill/>
            <a:headEnd/>
            <a:tailEnd/>
          </a:ln>
          <a:effectLst/>
          <a:ex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GB" sz="2800" dirty="0">
                <a:solidFill>
                  <a:schemeClr val="bg1"/>
                </a:solidFill>
              </a:rPr>
              <a:t>Context of existing ER research  </a:t>
            </a:r>
          </a:p>
          <a:p>
            <a:pPr eaLnBrk="0" hangingPunct="0">
              <a:defRPr/>
            </a:pPr>
            <a:r>
              <a:rPr lang="en-GB" sz="2000" dirty="0">
                <a:solidFill>
                  <a:schemeClr val="bg1"/>
                </a:solidFill>
              </a:rPr>
              <a:t>	</a:t>
            </a:r>
            <a:r>
              <a:rPr lang="en-GB" sz="1600" dirty="0">
                <a:solidFill>
                  <a:schemeClr val="bg1"/>
                </a:solidFill>
              </a:rPr>
              <a:t>EFL/ESL </a:t>
            </a:r>
          </a:p>
          <a:p>
            <a:pPr eaLnBrk="0" hangingPunct="0">
              <a:defRPr/>
            </a:pPr>
            <a:r>
              <a:rPr lang="en-GB" sz="1600" dirty="0">
                <a:solidFill>
                  <a:schemeClr val="bg1"/>
                </a:solidFill>
              </a:rPr>
              <a:t>	elementary/post-elementary learners</a:t>
            </a:r>
          </a:p>
          <a:p>
            <a:pPr eaLnBrk="0" hangingPunct="0">
              <a:defRPr/>
            </a:pPr>
            <a:r>
              <a:rPr lang="en-GB" sz="1600" dirty="0">
                <a:solidFill>
                  <a:schemeClr val="bg1"/>
                </a:solidFill>
              </a:rPr>
              <a:t>	graded reading materials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 descr="http://www.psdgraphics.com/file/blank-open-book.jp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5" t="10948" r="4747" b="8792"/>
          <a:stretch>
            <a:fillRect/>
          </a:stretch>
        </p:blipFill>
        <p:spPr bwMode="auto">
          <a:xfrm>
            <a:off x="-107950" y="1484313"/>
            <a:ext cx="9432925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L2 Reading: Advanced level learners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F7460-A85D-41C6-9774-71E6D00B3A5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98513" y="2133600"/>
            <a:ext cx="37433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/>
          <a:p>
            <a:pPr>
              <a:lnSpc>
                <a:spcPct val="80000"/>
              </a:lnSpc>
              <a:spcAft>
                <a:spcPct val="70000"/>
              </a:spcAft>
              <a:tabLst>
                <a:tab pos="449263" algn="l"/>
              </a:tabLst>
            </a:pPr>
            <a:r>
              <a:rPr lang="en-GB" sz="2000" b="1">
                <a:latin typeface="Georgia" pitchFamily="18" charset="0"/>
              </a:rPr>
              <a:t>Extended Reading </a:t>
            </a:r>
          </a:p>
          <a:p>
            <a:pPr>
              <a:lnSpc>
                <a:spcPct val="80000"/>
              </a:lnSpc>
              <a:spcAft>
                <a:spcPct val="70000"/>
              </a:spcAft>
              <a:tabLst>
                <a:tab pos="449263" algn="l"/>
              </a:tabLst>
            </a:pPr>
            <a:r>
              <a:rPr lang="en-GB" sz="1800">
                <a:latin typeface="Georgia" pitchFamily="18" charset="0"/>
              </a:rPr>
              <a:t>individual</a:t>
            </a:r>
          </a:p>
          <a:p>
            <a:pPr>
              <a:lnSpc>
                <a:spcPct val="80000"/>
              </a:lnSpc>
              <a:spcAft>
                <a:spcPct val="70000"/>
              </a:spcAft>
              <a:tabLst>
                <a:tab pos="449263" algn="l"/>
              </a:tabLst>
            </a:pPr>
            <a:r>
              <a:rPr lang="en-GB" sz="1800">
                <a:latin typeface="Georgia" pitchFamily="18" charset="0"/>
              </a:rPr>
              <a:t>sustained prose</a:t>
            </a:r>
          </a:p>
          <a:p>
            <a:pPr>
              <a:lnSpc>
                <a:spcPct val="80000"/>
              </a:lnSpc>
              <a:spcAft>
                <a:spcPct val="70000"/>
              </a:spcAft>
              <a:tabLst>
                <a:tab pos="449263" algn="l"/>
              </a:tabLst>
            </a:pPr>
            <a:r>
              <a:rPr lang="en-GB" sz="1800">
                <a:latin typeface="Georgia" pitchFamily="18" charset="0"/>
              </a:rPr>
              <a:t>authentic</a:t>
            </a:r>
          </a:p>
          <a:p>
            <a:pPr>
              <a:lnSpc>
                <a:spcPct val="80000"/>
              </a:lnSpc>
              <a:spcAft>
                <a:spcPct val="70000"/>
              </a:spcAft>
              <a:tabLst>
                <a:tab pos="449263" algn="l"/>
              </a:tabLst>
            </a:pPr>
            <a:r>
              <a:rPr lang="en-GB" sz="1800">
                <a:latin typeface="Georgia" pitchFamily="18" charset="0"/>
              </a:rPr>
              <a:t>accessible with initial support</a:t>
            </a:r>
          </a:p>
          <a:p>
            <a:pPr>
              <a:lnSpc>
                <a:spcPct val="80000"/>
              </a:lnSpc>
              <a:spcAft>
                <a:spcPct val="70000"/>
              </a:spcAft>
              <a:tabLst>
                <a:tab pos="449263" algn="l"/>
              </a:tabLst>
            </a:pPr>
            <a:r>
              <a:rPr lang="en-GB" sz="1800">
                <a:latin typeface="Georgia" pitchFamily="18" charset="0"/>
              </a:rPr>
              <a:t>prescribed</a:t>
            </a:r>
          </a:p>
          <a:p>
            <a:pPr>
              <a:lnSpc>
                <a:spcPct val="80000"/>
              </a:lnSpc>
              <a:spcAft>
                <a:spcPct val="70000"/>
              </a:spcAft>
              <a:tabLst>
                <a:tab pos="449263" algn="l"/>
              </a:tabLst>
            </a:pPr>
            <a:r>
              <a:rPr lang="en-GB" sz="1800">
                <a:latin typeface="Georgia" pitchFamily="18" charset="0"/>
              </a:rPr>
              <a:t>discussed/optionally assessed</a:t>
            </a:r>
          </a:p>
          <a:p>
            <a:pPr>
              <a:lnSpc>
                <a:spcPct val="80000"/>
              </a:lnSpc>
              <a:spcAft>
                <a:spcPct val="70000"/>
              </a:spcAft>
              <a:tabLst>
                <a:tab pos="449263" algn="l"/>
              </a:tabLst>
            </a:pPr>
            <a:r>
              <a:rPr lang="en-GB" sz="1800">
                <a:latin typeface="Georgia" pitchFamily="18" charset="0"/>
              </a:rPr>
              <a:t>focus on fluency and language development and motivation etc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787900" y="2133600"/>
            <a:ext cx="4495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/>
          <a:p>
            <a:pPr>
              <a:lnSpc>
                <a:spcPct val="80000"/>
              </a:lnSpc>
              <a:spcAft>
                <a:spcPct val="70000"/>
              </a:spcAft>
              <a:tabLst>
                <a:tab pos="449263" algn="l"/>
              </a:tabLst>
            </a:pPr>
            <a:r>
              <a:rPr lang="en-GB" sz="2000">
                <a:latin typeface="Georgia" pitchFamily="18" charset="0"/>
              </a:rPr>
              <a:t>etc etc etc etc 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FL Reading Strategies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z="2400" b="1" smtClean="0"/>
              <a:t>Intensive Reading (IR)</a:t>
            </a:r>
          </a:p>
          <a:p>
            <a:pPr eaLnBrk="1" hangingPunct="1">
              <a:buFontTx/>
              <a:buNone/>
            </a:pPr>
            <a:r>
              <a:rPr lang="en-GB" sz="2400" smtClean="0"/>
              <a:t>cognitive strategies:</a:t>
            </a:r>
          </a:p>
          <a:p>
            <a:pPr eaLnBrk="1" hangingPunct="1">
              <a:buFontTx/>
              <a:buNone/>
            </a:pPr>
            <a:r>
              <a:rPr lang="en-GB" sz="2400" smtClean="0"/>
              <a:t>	skimming</a:t>
            </a:r>
          </a:p>
          <a:p>
            <a:pPr eaLnBrk="1" hangingPunct="1">
              <a:buFontTx/>
              <a:buNone/>
            </a:pPr>
            <a:r>
              <a:rPr lang="en-GB" sz="2400" smtClean="0"/>
              <a:t>	scanning</a:t>
            </a:r>
          </a:p>
          <a:p>
            <a:pPr eaLnBrk="1" hangingPunct="1">
              <a:buFontTx/>
              <a:buNone/>
            </a:pPr>
            <a:r>
              <a:rPr lang="en-GB" sz="2400" smtClean="0"/>
              <a:t>	close reading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z="2400" b="1" smtClean="0"/>
              <a:t>Extensive Reading (ER)</a:t>
            </a:r>
          </a:p>
          <a:p>
            <a:pPr eaLnBrk="1" hangingPunct="1">
              <a:buFontTx/>
              <a:buNone/>
            </a:pPr>
            <a:r>
              <a:rPr lang="en-GB" sz="2400" smtClean="0"/>
              <a:t>superfluous?</a:t>
            </a:r>
          </a:p>
          <a:p>
            <a:pPr eaLnBrk="1" hangingPunct="1">
              <a:buFontTx/>
              <a:buNone/>
            </a:pPr>
            <a:r>
              <a:rPr lang="en-GB" sz="2400" smtClean="0"/>
              <a:t>	(due to necessary ease and quantity of materials)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ap="rnd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bIns="0">
            <a:spAutoFit/>
          </a:bodyPr>
          <a:lstStyle/>
          <a:p>
            <a:pPr algn="ctr" eaLnBrk="0" hangingPunct="0">
              <a:defRPr/>
            </a:pPr>
            <a:endParaRPr lang="en-GB">
              <a:latin typeface="Lucida Sans" pitchFamily="16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07950" y="5084763"/>
            <a:ext cx="9251950" cy="1773237"/>
          </a:xfrm>
          <a:prstGeom prst="rect">
            <a:avLst/>
          </a:prstGeom>
          <a:solidFill>
            <a:srgbClr val="008080"/>
          </a:solidFill>
          <a:ln>
            <a:noFill/>
            <a:headEnd/>
            <a:tailEnd/>
          </a:ln>
          <a:effectLst/>
          <a:ex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GB" sz="28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Exten</a:t>
            </a:r>
            <a:r>
              <a:rPr lang="en-GB" sz="3200" b="1" u="sng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ded</a:t>
            </a:r>
            <a:r>
              <a:rPr lang="en-GB" sz="28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 Reading</a:t>
            </a:r>
          </a:p>
          <a:p>
            <a:pPr algn="ctr">
              <a:defRPr/>
            </a:pPr>
            <a:r>
              <a:rPr lang="en-GB" sz="20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	</a:t>
            </a:r>
            <a:r>
              <a:rPr lang="en-GB" sz="24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Can IR strategies be transferred to Extended Reading?</a:t>
            </a:r>
          </a:p>
          <a:p>
            <a:pPr algn="ctr">
              <a:defRPr/>
            </a:pPr>
            <a:r>
              <a:rPr lang="en-GB" sz="2400" dirty="0" smtClean="0">
                <a:solidFill>
                  <a:schemeClr val="bg1"/>
                </a:solidFill>
                <a:latin typeface="Georgia" pitchFamily="18" charset="0"/>
                <a:cs typeface="Arial" charset="0"/>
              </a:rPr>
              <a:t>Do we need to develop a new methodology?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6600" smtClean="0"/>
              <a:t>Extended Reading </a:t>
            </a:r>
            <a:r>
              <a:rPr lang="en-GB" sz="5400" smtClean="0"/>
              <a:t>at French CEFR Level B2/C1</a:t>
            </a:r>
            <a:r>
              <a:rPr lang="en-GB" sz="6600" smtClean="0"/>
              <a:t> </a:t>
            </a:r>
          </a:p>
        </p:txBody>
      </p:sp>
      <p:sp>
        <p:nvSpPr>
          <p:cNvPr id="21507" name="Rectangle 1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s_ppt__template_humanities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UOS divider slide design">
  <a:themeElements>
    <a:clrScheme name="8_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8_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OS divider slide design 1">
    <a:dk1>
      <a:srgbClr val="323D43"/>
    </a:dk1>
    <a:lt1>
      <a:srgbClr val="FFFFFF"/>
    </a:lt1>
    <a:dk2>
      <a:srgbClr val="014359"/>
    </a:dk2>
    <a:lt2>
      <a:srgbClr val="77ADD3"/>
    </a:lt2>
    <a:accent1>
      <a:srgbClr val="979E45"/>
    </a:accent1>
    <a:accent2>
      <a:srgbClr val="4F5A20"/>
    </a:accent2>
    <a:accent3>
      <a:srgbClr val="FFFFFF"/>
    </a:accent3>
    <a:accent4>
      <a:srgbClr val="293338"/>
    </a:accent4>
    <a:accent5>
      <a:srgbClr val="C9CCB0"/>
    </a:accent5>
    <a:accent6>
      <a:srgbClr val="47511C"/>
    </a:accent6>
    <a:hlink>
      <a:srgbClr val="A67891"/>
    </a:hlink>
    <a:folHlink>
      <a:srgbClr val="8F9E94"/>
    </a:folHlink>
  </a:clrScheme>
  <a:fontScheme name="UOS divider slide design">
    <a:majorFont>
      <a:latin typeface="Georgia"/>
      <a:ea typeface=""/>
      <a:cs typeface=""/>
    </a:majorFont>
    <a:minorFont>
      <a:latin typeface="Georgi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UOS divider slide design 1">
    <a:dk1>
      <a:srgbClr val="323D43"/>
    </a:dk1>
    <a:lt1>
      <a:srgbClr val="FFFFFF"/>
    </a:lt1>
    <a:dk2>
      <a:srgbClr val="014359"/>
    </a:dk2>
    <a:lt2>
      <a:srgbClr val="77ADD3"/>
    </a:lt2>
    <a:accent1>
      <a:srgbClr val="979E45"/>
    </a:accent1>
    <a:accent2>
      <a:srgbClr val="4F5A20"/>
    </a:accent2>
    <a:accent3>
      <a:srgbClr val="FFFFFF"/>
    </a:accent3>
    <a:accent4>
      <a:srgbClr val="293338"/>
    </a:accent4>
    <a:accent5>
      <a:srgbClr val="C9CCB0"/>
    </a:accent5>
    <a:accent6>
      <a:srgbClr val="47511C"/>
    </a:accent6>
    <a:hlink>
      <a:srgbClr val="A67891"/>
    </a:hlink>
    <a:folHlink>
      <a:srgbClr val="8F9E94"/>
    </a:folHlink>
  </a:clrScheme>
  <a:fontScheme name="UOS divider slide design">
    <a:majorFont>
      <a:latin typeface="Georgia"/>
      <a:ea typeface=""/>
      <a:cs typeface=""/>
    </a:majorFont>
    <a:minorFont>
      <a:latin typeface="Georgi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UOS divider slide design 1">
    <a:dk1>
      <a:srgbClr val="323D43"/>
    </a:dk1>
    <a:lt1>
      <a:srgbClr val="FFFFFF"/>
    </a:lt1>
    <a:dk2>
      <a:srgbClr val="014359"/>
    </a:dk2>
    <a:lt2>
      <a:srgbClr val="77ADD3"/>
    </a:lt2>
    <a:accent1>
      <a:srgbClr val="979E45"/>
    </a:accent1>
    <a:accent2>
      <a:srgbClr val="4F5A20"/>
    </a:accent2>
    <a:accent3>
      <a:srgbClr val="FFFFFF"/>
    </a:accent3>
    <a:accent4>
      <a:srgbClr val="293338"/>
    </a:accent4>
    <a:accent5>
      <a:srgbClr val="C9CCB0"/>
    </a:accent5>
    <a:accent6>
      <a:srgbClr val="47511C"/>
    </a:accent6>
    <a:hlink>
      <a:srgbClr val="A67891"/>
    </a:hlink>
    <a:folHlink>
      <a:srgbClr val="8F9E94"/>
    </a:folHlink>
  </a:clrScheme>
  <a:fontScheme name="UOS divider slide design">
    <a:majorFont>
      <a:latin typeface="Georgia"/>
      <a:ea typeface=""/>
      <a:cs typeface=""/>
    </a:majorFont>
    <a:minorFont>
      <a:latin typeface="Georgi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UOS divider slide design 1">
    <a:dk1>
      <a:srgbClr val="323D43"/>
    </a:dk1>
    <a:lt1>
      <a:srgbClr val="FFFFFF"/>
    </a:lt1>
    <a:dk2>
      <a:srgbClr val="014359"/>
    </a:dk2>
    <a:lt2>
      <a:srgbClr val="77ADD3"/>
    </a:lt2>
    <a:accent1>
      <a:srgbClr val="979E45"/>
    </a:accent1>
    <a:accent2>
      <a:srgbClr val="4F5A20"/>
    </a:accent2>
    <a:accent3>
      <a:srgbClr val="FFFFFF"/>
    </a:accent3>
    <a:accent4>
      <a:srgbClr val="293338"/>
    </a:accent4>
    <a:accent5>
      <a:srgbClr val="C9CCB0"/>
    </a:accent5>
    <a:accent6>
      <a:srgbClr val="47511C"/>
    </a:accent6>
    <a:hlink>
      <a:srgbClr val="A67891"/>
    </a:hlink>
    <a:folHlink>
      <a:srgbClr val="8F9E94"/>
    </a:folHlink>
  </a:clrScheme>
  <a:fontScheme name="UOS divider slide design">
    <a:majorFont>
      <a:latin typeface="Georgia"/>
      <a:ea typeface=""/>
      <a:cs typeface=""/>
    </a:majorFont>
    <a:minorFont>
      <a:latin typeface="Georgi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uos_ppt__template_v7 1">
    <a:dk1>
      <a:srgbClr val="323D43"/>
    </a:dk1>
    <a:lt1>
      <a:srgbClr val="FFFFFF"/>
    </a:lt1>
    <a:dk2>
      <a:srgbClr val="014359"/>
    </a:dk2>
    <a:lt2>
      <a:srgbClr val="77ADD3"/>
    </a:lt2>
    <a:accent1>
      <a:srgbClr val="979E45"/>
    </a:accent1>
    <a:accent2>
      <a:srgbClr val="4F5A20"/>
    </a:accent2>
    <a:accent3>
      <a:srgbClr val="FFFFFF"/>
    </a:accent3>
    <a:accent4>
      <a:srgbClr val="293338"/>
    </a:accent4>
    <a:accent5>
      <a:srgbClr val="C9CCB0"/>
    </a:accent5>
    <a:accent6>
      <a:srgbClr val="47511C"/>
    </a:accent6>
    <a:hlink>
      <a:srgbClr val="A67891"/>
    </a:hlink>
    <a:folHlink>
      <a:srgbClr val="8F9E94"/>
    </a:folHlink>
  </a:clrScheme>
  <a:fontScheme name="uos_ppt__template_v7">
    <a:majorFont>
      <a:latin typeface="Georgia"/>
      <a:ea typeface="ＭＳ Ｐゴシック"/>
      <a:cs typeface=""/>
    </a:majorFont>
    <a:minorFont>
      <a:latin typeface="Georgia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uos_ppt__template_v7 1">
    <a:dk1>
      <a:srgbClr val="323D43"/>
    </a:dk1>
    <a:lt1>
      <a:srgbClr val="FFFFFF"/>
    </a:lt1>
    <a:dk2>
      <a:srgbClr val="014359"/>
    </a:dk2>
    <a:lt2>
      <a:srgbClr val="77ADD3"/>
    </a:lt2>
    <a:accent1>
      <a:srgbClr val="979E45"/>
    </a:accent1>
    <a:accent2>
      <a:srgbClr val="4F5A20"/>
    </a:accent2>
    <a:accent3>
      <a:srgbClr val="FFFFFF"/>
    </a:accent3>
    <a:accent4>
      <a:srgbClr val="293338"/>
    </a:accent4>
    <a:accent5>
      <a:srgbClr val="C9CCB0"/>
    </a:accent5>
    <a:accent6>
      <a:srgbClr val="47511C"/>
    </a:accent6>
    <a:hlink>
      <a:srgbClr val="A67891"/>
    </a:hlink>
    <a:folHlink>
      <a:srgbClr val="8F9E94"/>
    </a:folHlink>
  </a:clrScheme>
  <a:fontScheme name="uos_ppt__template_v7">
    <a:majorFont>
      <a:latin typeface="Georgia"/>
      <a:ea typeface="ＭＳ Ｐゴシック"/>
      <a:cs typeface=""/>
    </a:majorFont>
    <a:minorFont>
      <a:latin typeface="Georgia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uos_ppt__template_humanities</Template>
  <TotalTime>2660</TotalTime>
  <Words>2702</Words>
  <Application>Microsoft Office PowerPoint</Application>
  <PresentationFormat>On-screen Show (4:3)</PresentationFormat>
  <Paragraphs>396</Paragraphs>
  <Slides>40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40</vt:i4>
      </vt:variant>
    </vt:vector>
  </HeadingPairs>
  <TitlesOfParts>
    <vt:vector size="55" baseType="lpstr">
      <vt:lpstr>Lucida Sans</vt:lpstr>
      <vt:lpstr>ＭＳ Ｐゴシック</vt:lpstr>
      <vt:lpstr>Arial</vt:lpstr>
      <vt:lpstr>Georgia</vt:lpstr>
      <vt:lpstr>Wingdings</vt:lpstr>
      <vt:lpstr>Stencil Std</vt:lpstr>
      <vt:lpstr>Impact</vt:lpstr>
      <vt:lpstr>Cooper Black</vt:lpstr>
      <vt:lpstr>uos_ppt__template_humanities</vt:lpstr>
      <vt:lpstr>UOS divider slide design</vt:lpstr>
      <vt:lpstr>UOS full bleed image</vt:lpstr>
      <vt:lpstr>1_UOS divider slide design</vt:lpstr>
      <vt:lpstr>2_UOS divider slide design</vt:lpstr>
      <vt:lpstr>3_UOS divider slide design</vt:lpstr>
      <vt:lpstr>8_UOS divider slide design</vt:lpstr>
      <vt:lpstr> No Guru, No Method, No Teacher </vt:lpstr>
      <vt:lpstr>Outline</vt:lpstr>
      <vt:lpstr>Why read?</vt:lpstr>
      <vt:lpstr>L2 Reading Overview </vt:lpstr>
      <vt:lpstr>L2 Reading: Texts, Tasks and Treatments</vt:lpstr>
      <vt:lpstr>ER Research: Reported Gains</vt:lpstr>
      <vt:lpstr>L2 Reading: Advanced level learners</vt:lpstr>
      <vt:lpstr>FL Reading Strategies</vt:lpstr>
      <vt:lpstr>Extended Reading at French CEFR Level B2/C1 </vt:lpstr>
      <vt:lpstr>Stage 5 Reading Objectives</vt:lpstr>
      <vt:lpstr>Stage 5 French: Semester 1 short story</vt:lpstr>
      <vt:lpstr>Stage 5 French: Semester 1 short story</vt:lpstr>
      <vt:lpstr>Stage 5 French: Semester 2 short novel</vt:lpstr>
      <vt:lpstr>Stage 5 French: Semester 2 short novel</vt:lpstr>
      <vt:lpstr>Chapter 1</vt:lpstr>
      <vt:lpstr>The Big Questions</vt:lpstr>
      <vt:lpstr>10-11 cohort</vt:lpstr>
      <vt:lpstr>Survey questions</vt:lpstr>
      <vt:lpstr>Demographics</vt:lpstr>
      <vt:lpstr>Reading habits</vt:lpstr>
      <vt:lpstr>Reading fiction for pleasure: language choice</vt:lpstr>
      <vt:lpstr>Reading fiction for pleasure: language choice</vt:lpstr>
      <vt:lpstr>Previous ExtendedR in French</vt:lpstr>
      <vt:lpstr>Stupeur et tremblements: completion</vt:lpstr>
      <vt:lpstr>ExtendedR comprehension strategies</vt:lpstr>
      <vt:lpstr>Strategy use</vt:lpstr>
      <vt:lpstr>Students’ perceived gains</vt:lpstr>
      <vt:lpstr>End of Chapter 1</vt:lpstr>
      <vt:lpstr>Non-completion</vt:lpstr>
      <vt:lpstr>Chapter 2</vt:lpstr>
      <vt:lpstr>11-12 cohort: Semester 2</vt:lpstr>
      <vt:lpstr>Reading habits and comparisons</vt:lpstr>
      <vt:lpstr>Stupeur et tremblements: Completion and strategy use</vt:lpstr>
      <vt:lpstr>Students’ perceived gains</vt:lpstr>
      <vt:lpstr>Students’ reported gains</vt:lpstr>
      <vt:lpstr>Impact of changes</vt:lpstr>
      <vt:lpstr>End of Chapter 2</vt:lpstr>
      <vt:lpstr>Extended reading and advanced learners:                   ‘caught’ or ‘taught’?</vt:lpstr>
      <vt:lpstr>Select Bibliography</vt:lpstr>
      <vt:lpstr>“Le verbe lire ne supporte pas l’impératif.”                          ― Daniel Pennac, Comme un roman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title goes here.</dc:title>
  <dc:creator>Solheim J.E.</dc:creator>
  <cp:lastModifiedBy>Solheim J.</cp:lastModifiedBy>
  <cp:revision>86</cp:revision>
  <cp:lastPrinted>2012-07-04T17:06:05Z</cp:lastPrinted>
  <dcterms:created xsi:type="dcterms:W3CDTF">2011-11-23T10:55:05Z</dcterms:created>
  <dcterms:modified xsi:type="dcterms:W3CDTF">2012-09-18T10:47:34Z</dcterms:modified>
</cp:coreProperties>
</file>