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82" r:id="rId3"/>
    <p:sldId id="259" r:id="rId4"/>
    <p:sldId id="280" r:id="rId5"/>
    <p:sldId id="263" r:id="rId6"/>
    <p:sldId id="264" r:id="rId7"/>
    <p:sldId id="267" r:id="rId8"/>
    <p:sldId id="275" r:id="rId9"/>
    <p:sldId id="284" r:id="rId10"/>
    <p:sldId id="283" r:id="rId11"/>
    <p:sldId id="287" r:id="rId12"/>
    <p:sldId id="288" r:id="rId13"/>
    <p:sldId id="285" r:id="rId14"/>
    <p:sldId id="286" r:id="rId15"/>
    <p:sldId id="273" r:id="rId16"/>
    <p:sldId id="257" r:id="rId1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C5A"/>
    <a:srgbClr val="A57239"/>
    <a:srgbClr val="243C2E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107" d="100"/>
          <a:sy n="107" d="100"/>
        </p:scale>
        <p:origin x="-9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Team work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Charity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Different (voc / exp)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Real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Extra practice 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Work is used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Independent work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Sheet1!$H$2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396800"/>
        <c:axId val="32398336"/>
      </c:barChart>
      <c:catAx>
        <c:axId val="3239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398336"/>
        <c:crosses val="autoZero"/>
        <c:auto val="1"/>
        <c:lblAlgn val="ctr"/>
        <c:lblOffset val="100"/>
        <c:noMultiLvlLbl val="0"/>
      </c:catAx>
      <c:valAx>
        <c:axId val="3239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3968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Start earlier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Meeting to discuss issues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Source texts not always clear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Source texts were dry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0313728"/>
        <c:axId val="140315648"/>
        <c:axId val="0"/>
      </c:bar3DChart>
      <c:catAx>
        <c:axId val="14031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0315648"/>
        <c:crosses val="autoZero"/>
        <c:auto val="1"/>
        <c:lblAlgn val="ctr"/>
        <c:lblOffset val="100"/>
        <c:noMultiLvlLbl val="0"/>
      </c:catAx>
      <c:valAx>
        <c:axId val="140315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3137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62B024-7B93-4C9C-9FCF-3ED4B7F8BA52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F782309D-F06C-4212-91B2-18783328E878}">
      <dgm:prSet phldrT="[Text]"/>
      <dgm:spPr/>
      <dgm:t>
        <a:bodyPr/>
        <a:lstStyle/>
        <a:p>
          <a:r>
            <a:rPr lang="fr-FR" smtClean="0"/>
            <a:t>Less need for a dictionary</a:t>
          </a:r>
          <a:endParaRPr lang="fr-FR" dirty="0"/>
        </a:p>
      </dgm:t>
    </dgm:pt>
    <dgm:pt modelId="{AFD74C1E-8DA9-4970-996D-FBF3E33E74D0}" type="parTrans" cxnId="{59D168D6-C75E-4C03-B949-61295DAFAC77}">
      <dgm:prSet/>
      <dgm:spPr/>
      <dgm:t>
        <a:bodyPr/>
        <a:lstStyle/>
        <a:p>
          <a:endParaRPr lang="fr-FR"/>
        </a:p>
      </dgm:t>
    </dgm:pt>
    <dgm:pt modelId="{FE010225-1BF1-450C-806D-C86AFBF63860}" type="sibTrans" cxnId="{59D168D6-C75E-4C03-B949-61295DAFAC77}">
      <dgm:prSet/>
      <dgm:spPr/>
      <dgm:t>
        <a:bodyPr/>
        <a:lstStyle/>
        <a:p>
          <a:endParaRPr lang="fr-FR"/>
        </a:p>
      </dgm:t>
    </dgm:pt>
    <dgm:pt modelId="{0DDEA21F-3791-4223-820B-CA5783B0A65E}">
      <dgm:prSet phldrT="[Text]"/>
      <dgm:spPr/>
      <dgm:t>
        <a:bodyPr/>
        <a:lstStyle/>
        <a:p>
          <a:r>
            <a:rPr lang="fr-FR" dirty="0" smtClean="0"/>
            <a:t>Good to compare </a:t>
          </a:r>
          <a:r>
            <a:rPr lang="fr-FR" dirty="0" err="1" smtClean="0"/>
            <a:t>our</a:t>
          </a:r>
          <a:r>
            <a:rPr lang="fr-FR" dirty="0" smtClean="0"/>
            <a:t> </a:t>
          </a:r>
          <a:r>
            <a:rPr lang="fr-FR" dirty="0" err="1" smtClean="0"/>
            <a:t>work</a:t>
          </a:r>
          <a:endParaRPr lang="fr-FR" dirty="0"/>
        </a:p>
      </dgm:t>
    </dgm:pt>
    <dgm:pt modelId="{E0582BDB-B213-4C4E-AEE3-DA249CCD3D57}" type="parTrans" cxnId="{47C09133-5D5F-4F92-9138-37F26A70BD6E}">
      <dgm:prSet/>
      <dgm:spPr/>
      <dgm:t>
        <a:bodyPr/>
        <a:lstStyle/>
        <a:p>
          <a:endParaRPr lang="fr-FR"/>
        </a:p>
      </dgm:t>
    </dgm:pt>
    <dgm:pt modelId="{E0DE0196-540D-494D-BAF0-8F05F58F23D3}" type="sibTrans" cxnId="{47C09133-5D5F-4F92-9138-37F26A70BD6E}">
      <dgm:prSet/>
      <dgm:spPr/>
      <dgm:t>
        <a:bodyPr/>
        <a:lstStyle/>
        <a:p>
          <a:endParaRPr lang="fr-FR"/>
        </a:p>
      </dgm:t>
    </dgm:pt>
    <dgm:pt modelId="{8A680769-A312-471F-959A-D8EA4BDD244B}">
      <dgm:prSet phldrT="[Text]"/>
      <dgm:spPr/>
      <dgm:t>
        <a:bodyPr/>
        <a:lstStyle/>
        <a:p>
          <a:r>
            <a:rPr lang="fr-FR" smtClean="0"/>
            <a:t>Useful to choose the best solutions</a:t>
          </a:r>
          <a:endParaRPr lang="fr-FR" dirty="0"/>
        </a:p>
      </dgm:t>
    </dgm:pt>
    <dgm:pt modelId="{147AE4DD-FF98-467C-8654-222E5DB1D0BA}" type="parTrans" cxnId="{3CA5012E-68C8-4F42-B294-3D54273DA60F}">
      <dgm:prSet/>
      <dgm:spPr/>
      <dgm:t>
        <a:bodyPr/>
        <a:lstStyle/>
        <a:p>
          <a:endParaRPr lang="fr-FR"/>
        </a:p>
      </dgm:t>
    </dgm:pt>
    <dgm:pt modelId="{34A97DFE-7412-46BA-BD6F-3F409EBC9F59}" type="sibTrans" cxnId="{3CA5012E-68C8-4F42-B294-3D54273DA60F}">
      <dgm:prSet/>
      <dgm:spPr/>
      <dgm:t>
        <a:bodyPr/>
        <a:lstStyle/>
        <a:p>
          <a:endParaRPr lang="fr-FR"/>
        </a:p>
      </dgm:t>
    </dgm:pt>
    <dgm:pt modelId="{E4BCB6B6-27F3-4BDC-B0E2-E82D60D057CB}">
      <dgm:prSet/>
      <dgm:spPr/>
      <dgm:t>
        <a:bodyPr/>
        <a:lstStyle/>
        <a:p>
          <a:r>
            <a:rPr lang="fr-FR" smtClean="0"/>
            <a:t>Good to discuss ideas and suggestions</a:t>
          </a:r>
          <a:endParaRPr lang="fr-FR" dirty="0"/>
        </a:p>
      </dgm:t>
    </dgm:pt>
    <dgm:pt modelId="{03C6464F-4FDA-43BD-96BA-A90A1B239308}" type="sibTrans" cxnId="{9B63B788-E196-488E-9044-8335C42D117E}">
      <dgm:prSet/>
      <dgm:spPr/>
    </dgm:pt>
    <dgm:pt modelId="{8C86742D-8975-4BC0-BBC2-012DD185EB4D}" type="parTrans" cxnId="{9B63B788-E196-488E-9044-8335C42D117E}">
      <dgm:prSet/>
      <dgm:spPr/>
    </dgm:pt>
    <dgm:pt modelId="{DE9E43A4-78C9-4903-982F-4B9FA0B5A1F9}">
      <dgm:prSet/>
      <dgm:spPr/>
      <dgm:t>
        <a:bodyPr/>
        <a:lstStyle/>
        <a:p>
          <a:r>
            <a:rPr lang="fr-FR" smtClean="0"/>
            <a:t>Easier to spot mistakes</a:t>
          </a:r>
          <a:endParaRPr lang="fr-FR" dirty="0"/>
        </a:p>
      </dgm:t>
    </dgm:pt>
    <dgm:pt modelId="{4B87A320-3912-4EFE-931A-06879D495450}" type="sibTrans" cxnId="{5DC080B5-87DD-401A-9E97-B57F6BEA23B3}">
      <dgm:prSet/>
      <dgm:spPr/>
    </dgm:pt>
    <dgm:pt modelId="{0F94E217-4374-4CB8-99B9-4B1EE69BB6F5}" type="parTrans" cxnId="{5DC080B5-87DD-401A-9E97-B57F6BEA23B3}">
      <dgm:prSet/>
      <dgm:spPr/>
    </dgm:pt>
    <dgm:pt modelId="{6BD25086-E15C-424B-8E77-449CB1A07A41}" type="pres">
      <dgm:prSet presAssocID="{1062B024-7B93-4C9C-9FCF-3ED4B7F8BA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69A23C4-2AA7-4486-A995-E112CF1F442E}" type="pres">
      <dgm:prSet presAssocID="{F782309D-F06C-4212-91B2-18783328E878}" presName="parentLin" presStyleCnt="0"/>
      <dgm:spPr/>
    </dgm:pt>
    <dgm:pt modelId="{6EA8D2C2-605B-478E-A41A-6DA6071B9FFB}" type="pres">
      <dgm:prSet presAssocID="{F782309D-F06C-4212-91B2-18783328E878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DB3B7E35-4C9A-4F42-9F93-8111DE85771C}" type="pres">
      <dgm:prSet presAssocID="{F782309D-F06C-4212-91B2-18783328E87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652686-EE47-4A42-92B6-DA1F9CE83CE1}" type="pres">
      <dgm:prSet presAssocID="{F782309D-F06C-4212-91B2-18783328E878}" presName="negativeSpace" presStyleCnt="0"/>
      <dgm:spPr/>
    </dgm:pt>
    <dgm:pt modelId="{A4D590F9-199D-4271-B3C0-7ABB9B939371}" type="pres">
      <dgm:prSet presAssocID="{F782309D-F06C-4212-91B2-18783328E878}" presName="childText" presStyleLbl="conFgAcc1" presStyleIdx="0" presStyleCnt="5">
        <dgm:presLayoutVars>
          <dgm:bulletEnabled val="1"/>
        </dgm:presLayoutVars>
      </dgm:prSet>
      <dgm:spPr/>
    </dgm:pt>
    <dgm:pt modelId="{1F8CB762-4E79-46CB-BCD4-536848EF1210}" type="pres">
      <dgm:prSet presAssocID="{FE010225-1BF1-450C-806D-C86AFBF63860}" presName="spaceBetweenRectangles" presStyleCnt="0"/>
      <dgm:spPr/>
    </dgm:pt>
    <dgm:pt modelId="{A32B9E01-A69F-4E12-B576-01723BDA07B6}" type="pres">
      <dgm:prSet presAssocID="{DE9E43A4-78C9-4903-982F-4B9FA0B5A1F9}" presName="parentLin" presStyleCnt="0"/>
      <dgm:spPr/>
    </dgm:pt>
    <dgm:pt modelId="{22724BC1-CC67-43DD-A3F2-B3946D9C5557}" type="pres">
      <dgm:prSet presAssocID="{DE9E43A4-78C9-4903-982F-4B9FA0B5A1F9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8DAC2B6E-7400-4E60-B1AE-EB74F8EC357F}" type="pres">
      <dgm:prSet presAssocID="{DE9E43A4-78C9-4903-982F-4B9FA0B5A1F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F14C2FF-DA81-46F5-AE29-4E448001CD99}" type="pres">
      <dgm:prSet presAssocID="{DE9E43A4-78C9-4903-982F-4B9FA0B5A1F9}" presName="negativeSpace" presStyleCnt="0"/>
      <dgm:spPr/>
    </dgm:pt>
    <dgm:pt modelId="{75A3497B-C39A-4ED4-9DE9-0C2E8A88B30B}" type="pres">
      <dgm:prSet presAssocID="{DE9E43A4-78C9-4903-982F-4B9FA0B5A1F9}" presName="childText" presStyleLbl="conFgAcc1" presStyleIdx="1" presStyleCnt="5">
        <dgm:presLayoutVars>
          <dgm:bulletEnabled val="1"/>
        </dgm:presLayoutVars>
      </dgm:prSet>
      <dgm:spPr/>
    </dgm:pt>
    <dgm:pt modelId="{85E71D1A-75FC-43AC-B5DF-FB8497B3A06D}" type="pres">
      <dgm:prSet presAssocID="{4B87A320-3912-4EFE-931A-06879D495450}" presName="spaceBetweenRectangles" presStyleCnt="0"/>
      <dgm:spPr/>
    </dgm:pt>
    <dgm:pt modelId="{E503B31B-AD1C-44E8-89B4-8323E91E9BB2}" type="pres">
      <dgm:prSet presAssocID="{E4BCB6B6-27F3-4BDC-B0E2-E82D60D057CB}" presName="parentLin" presStyleCnt="0"/>
      <dgm:spPr/>
    </dgm:pt>
    <dgm:pt modelId="{CF9B976D-AF72-4B70-82FE-34F050BAA141}" type="pres">
      <dgm:prSet presAssocID="{E4BCB6B6-27F3-4BDC-B0E2-E82D60D057CB}" presName="parentLeftMargin" presStyleLbl="node1" presStyleIdx="1" presStyleCnt="5"/>
      <dgm:spPr/>
      <dgm:t>
        <a:bodyPr/>
        <a:lstStyle/>
        <a:p>
          <a:endParaRPr lang="fr-FR"/>
        </a:p>
      </dgm:t>
    </dgm:pt>
    <dgm:pt modelId="{EC8259EF-76F5-4867-869B-9D2C4658C458}" type="pres">
      <dgm:prSet presAssocID="{E4BCB6B6-27F3-4BDC-B0E2-E82D60D057C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B3FBD1-393E-4D75-BF73-F701E5C022DB}" type="pres">
      <dgm:prSet presAssocID="{E4BCB6B6-27F3-4BDC-B0E2-E82D60D057CB}" presName="negativeSpace" presStyleCnt="0"/>
      <dgm:spPr/>
    </dgm:pt>
    <dgm:pt modelId="{D4233F48-6B7C-4E06-9AD7-F7749D0E7DCE}" type="pres">
      <dgm:prSet presAssocID="{E4BCB6B6-27F3-4BDC-B0E2-E82D60D057CB}" presName="childText" presStyleLbl="conFgAcc1" presStyleIdx="2" presStyleCnt="5">
        <dgm:presLayoutVars>
          <dgm:bulletEnabled val="1"/>
        </dgm:presLayoutVars>
      </dgm:prSet>
      <dgm:spPr/>
    </dgm:pt>
    <dgm:pt modelId="{41E5A5B8-6B55-46A8-BDD7-36F75DA9731F}" type="pres">
      <dgm:prSet presAssocID="{03C6464F-4FDA-43BD-96BA-A90A1B239308}" presName="spaceBetweenRectangles" presStyleCnt="0"/>
      <dgm:spPr/>
    </dgm:pt>
    <dgm:pt modelId="{A4EFE584-6236-4C68-8355-17506F96AA2A}" type="pres">
      <dgm:prSet presAssocID="{0DDEA21F-3791-4223-820B-CA5783B0A65E}" presName="parentLin" presStyleCnt="0"/>
      <dgm:spPr/>
    </dgm:pt>
    <dgm:pt modelId="{FDDD7409-2227-4229-A21A-D3E872B237D6}" type="pres">
      <dgm:prSet presAssocID="{0DDEA21F-3791-4223-820B-CA5783B0A65E}" presName="parentLeftMargin" presStyleLbl="node1" presStyleIdx="2" presStyleCnt="5"/>
      <dgm:spPr/>
      <dgm:t>
        <a:bodyPr/>
        <a:lstStyle/>
        <a:p>
          <a:endParaRPr lang="fr-FR"/>
        </a:p>
      </dgm:t>
    </dgm:pt>
    <dgm:pt modelId="{CA4C0C4F-8557-448F-946F-9216BECD55F4}" type="pres">
      <dgm:prSet presAssocID="{0DDEA21F-3791-4223-820B-CA5783B0A65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BEFAE8-E358-42A6-983E-67DE40CE59D3}" type="pres">
      <dgm:prSet presAssocID="{0DDEA21F-3791-4223-820B-CA5783B0A65E}" presName="negativeSpace" presStyleCnt="0"/>
      <dgm:spPr/>
    </dgm:pt>
    <dgm:pt modelId="{A8BBB264-3BBE-4576-BD12-70995F1DC657}" type="pres">
      <dgm:prSet presAssocID="{0DDEA21F-3791-4223-820B-CA5783B0A65E}" presName="childText" presStyleLbl="conFgAcc1" presStyleIdx="3" presStyleCnt="5">
        <dgm:presLayoutVars>
          <dgm:bulletEnabled val="1"/>
        </dgm:presLayoutVars>
      </dgm:prSet>
      <dgm:spPr/>
    </dgm:pt>
    <dgm:pt modelId="{D11C0A31-A088-49CE-9FA5-F3615D29ADE3}" type="pres">
      <dgm:prSet presAssocID="{E0DE0196-540D-494D-BAF0-8F05F58F23D3}" presName="spaceBetweenRectangles" presStyleCnt="0"/>
      <dgm:spPr/>
    </dgm:pt>
    <dgm:pt modelId="{226C2621-86DD-4C8B-978C-9FA73EEA3CB4}" type="pres">
      <dgm:prSet presAssocID="{8A680769-A312-471F-959A-D8EA4BDD244B}" presName="parentLin" presStyleCnt="0"/>
      <dgm:spPr/>
    </dgm:pt>
    <dgm:pt modelId="{AB53EB06-9281-4762-8CB0-56827B7F0D26}" type="pres">
      <dgm:prSet presAssocID="{8A680769-A312-471F-959A-D8EA4BDD244B}" presName="parentLeftMargin" presStyleLbl="node1" presStyleIdx="3" presStyleCnt="5"/>
      <dgm:spPr/>
      <dgm:t>
        <a:bodyPr/>
        <a:lstStyle/>
        <a:p>
          <a:endParaRPr lang="fr-FR"/>
        </a:p>
      </dgm:t>
    </dgm:pt>
    <dgm:pt modelId="{41DD563F-38D4-4510-9E9F-7160B41747AD}" type="pres">
      <dgm:prSet presAssocID="{8A680769-A312-471F-959A-D8EA4BDD244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38EB9A-5C11-47E0-A5BD-CD16C2BDE4CA}" type="pres">
      <dgm:prSet presAssocID="{8A680769-A312-471F-959A-D8EA4BDD244B}" presName="negativeSpace" presStyleCnt="0"/>
      <dgm:spPr/>
    </dgm:pt>
    <dgm:pt modelId="{30D4AE46-2244-49F1-8479-6D28D15FFE1E}" type="pres">
      <dgm:prSet presAssocID="{8A680769-A312-471F-959A-D8EA4BDD244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9D168D6-C75E-4C03-B949-61295DAFAC77}" srcId="{1062B024-7B93-4C9C-9FCF-3ED4B7F8BA52}" destId="{F782309D-F06C-4212-91B2-18783328E878}" srcOrd="0" destOrd="0" parTransId="{AFD74C1E-8DA9-4970-996D-FBF3E33E74D0}" sibTransId="{FE010225-1BF1-450C-806D-C86AFBF63860}"/>
    <dgm:cxn modelId="{A1197424-E875-4631-90DE-6379C5062432}" type="presOf" srcId="{F782309D-F06C-4212-91B2-18783328E878}" destId="{DB3B7E35-4C9A-4F42-9F93-8111DE85771C}" srcOrd="1" destOrd="0" presId="urn:microsoft.com/office/officeart/2005/8/layout/list1"/>
    <dgm:cxn modelId="{6FEB3D64-E100-4069-8745-658351908B43}" type="presOf" srcId="{E4BCB6B6-27F3-4BDC-B0E2-E82D60D057CB}" destId="{EC8259EF-76F5-4867-869B-9D2C4658C458}" srcOrd="1" destOrd="0" presId="urn:microsoft.com/office/officeart/2005/8/layout/list1"/>
    <dgm:cxn modelId="{2FD4CBE7-896B-4A3F-95A2-7FD5E4FA4CEC}" type="presOf" srcId="{1062B024-7B93-4C9C-9FCF-3ED4B7F8BA52}" destId="{6BD25086-E15C-424B-8E77-449CB1A07A41}" srcOrd="0" destOrd="0" presId="urn:microsoft.com/office/officeart/2005/8/layout/list1"/>
    <dgm:cxn modelId="{3CA5012E-68C8-4F42-B294-3D54273DA60F}" srcId="{1062B024-7B93-4C9C-9FCF-3ED4B7F8BA52}" destId="{8A680769-A312-471F-959A-D8EA4BDD244B}" srcOrd="4" destOrd="0" parTransId="{147AE4DD-FF98-467C-8654-222E5DB1D0BA}" sibTransId="{34A97DFE-7412-46BA-BD6F-3F409EBC9F59}"/>
    <dgm:cxn modelId="{FCADD1F2-DFA9-41F2-85E7-E0902AD356CF}" type="presOf" srcId="{F782309D-F06C-4212-91B2-18783328E878}" destId="{6EA8D2C2-605B-478E-A41A-6DA6071B9FFB}" srcOrd="0" destOrd="0" presId="urn:microsoft.com/office/officeart/2005/8/layout/list1"/>
    <dgm:cxn modelId="{C15CC670-A967-4804-8B09-25B5147E90B8}" type="presOf" srcId="{E4BCB6B6-27F3-4BDC-B0E2-E82D60D057CB}" destId="{CF9B976D-AF72-4B70-82FE-34F050BAA141}" srcOrd="0" destOrd="0" presId="urn:microsoft.com/office/officeart/2005/8/layout/list1"/>
    <dgm:cxn modelId="{47C09133-5D5F-4F92-9138-37F26A70BD6E}" srcId="{1062B024-7B93-4C9C-9FCF-3ED4B7F8BA52}" destId="{0DDEA21F-3791-4223-820B-CA5783B0A65E}" srcOrd="3" destOrd="0" parTransId="{E0582BDB-B213-4C4E-AEE3-DA249CCD3D57}" sibTransId="{E0DE0196-540D-494D-BAF0-8F05F58F23D3}"/>
    <dgm:cxn modelId="{A671B198-7C4C-41B9-8009-9BD1D35FE7C0}" type="presOf" srcId="{8A680769-A312-471F-959A-D8EA4BDD244B}" destId="{AB53EB06-9281-4762-8CB0-56827B7F0D26}" srcOrd="0" destOrd="0" presId="urn:microsoft.com/office/officeart/2005/8/layout/list1"/>
    <dgm:cxn modelId="{5045DD5D-F814-452F-89B0-07FEF12A7F4F}" type="presOf" srcId="{0DDEA21F-3791-4223-820B-CA5783B0A65E}" destId="{CA4C0C4F-8557-448F-946F-9216BECD55F4}" srcOrd="1" destOrd="0" presId="urn:microsoft.com/office/officeart/2005/8/layout/list1"/>
    <dgm:cxn modelId="{9B63B788-E196-488E-9044-8335C42D117E}" srcId="{1062B024-7B93-4C9C-9FCF-3ED4B7F8BA52}" destId="{E4BCB6B6-27F3-4BDC-B0E2-E82D60D057CB}" srcOrd="2" destOrd="0" parTransId="{8C86742D-8975-4BC0-BBC2-012DD185EB4D}" sibTransId="{03C6464F-4FDA-43BD-96BA-A90A1B239308}"/>
    <dgm:cxn modelId="{A62CBF5C-4EA9-40F4-872F-1A897B733C6F}" type="presOf" srcId="{0DDEA21F-3791-4223-820B-CA5783B0A65E}" destId="{FDDD7409-2227-4229-A21A-D3E872B237D6}" srcOrd="0" destOrd="0" presId="urn:microsoft.com/office/officeart/2005/8/layout/list1"/>
    <dgm:cxn modelId="{1137257C-9FD8-4AA4-9932-E74BE01F3D7C}" type="presOf" srcId="{DE9E43A4-78C9-4903-982F-4B9FA0B5A1F9}" destId="{22724BC1-CC67-43DD-A3F2-B3946D9C5557}" srcOrd="0" destOrd="0" presId="urn:microsoft.com/office/officeart/2005/8/layout/list1"/>
    <dgm:cxn modelId="{4CF390B3-F5C6-49F9-A984-CB912FAC1954}" type="presOf" srcId="{8A680769-A312-471F-959A-D8EA4BDD244B}" destId="{41DD563F-38D4-4510-9E9F-7160B41747AD}" srcOrd="1" destOrd="0" presId="urn:microsoft.com/office/officeart/2005/8/layout/list1"/>
    <dgm:cxn modelId="{68236E9B-E6D5-439F-BFA3-798BB02B7051}" type="presOf" srcId="{DE9E43A4-78C9-4903-982F-4B9FA0B5A1F9}" destId="{8DAC2B6E-7400-4E60-B1AE-EB74F8EC357F}" srcOrd="1" destOrd="0" presId="urn:microsoft.com/office/officeart/2005/8/layout/list1"/>
    <dgm:cxn modelId="{5DC080B5-87DD-401A-9E97-B57F6BEA23B3}" srcId="{1062B024-7B93-4C9C-9FCF-3ED4B7F8BA52}" destId="{DE9E43A4-78C9-4903-982F-4B9FA0B5A1F9}" srcOrd="1" destOrd="0" parTransId="{0F94E217-4374-4CB8-99B9-4B1EE69BB6F5}" sibTransId="{4B87A320-3912-4EFE-931A-06879D495450}"/>
    <dgm:cxn modelId="{642C78A5-F4AE-420B-B903-8A8CCEF61A70}" type="presParOf" srcId="{6BD25086-E15C-424B-8E77-449CB1A07A41}" destId="{969A23C4-2AA7-4486-A995-E112CF1F442E}" srcOrd="0" destOrd="0" presId="urn:microsoft.com/office/officeart/2005/8/layout/list1"/>
    <dgm:cxn modelId="{8B112A68-8164-430C-B72B-DB00AFECBF16}" type="presParOf" srcId="{969A23C4-2AA7-4486-A995-E112CF1F442E}" destId="{6EA8D2C2-605B-478E-A41A-6DA6071B9FFB}" srcOrd="0" destOrd="0" presId="urn:microsoft.com/office/officeart/2005/8/layout/list1"/>
    <dgm:cxn modelId="{F73CA5B5-62DB-4F3B-A05C-94A462066A70}" type="presParOf" srcId="{969A23C4-2AA7-4486-A995-E112CF1F442E}" destId="{DB3B7E35-4C9A-4F42-9F93-8111DE85771C}" srcOrd="1" destOrd="0" presId="urn:microsoft.com/office/officeart/2005/8/layout/list1"/>
    <dgm:cxn modelId="{FB149800-E4F3-436D-9A47-341EFBCF3AD8}" type="presParOf" srcId="{6BD25086-E15C-424B-8E77-449CB1A07A41}" destId="{BB652686-EE47-4A42-92B6-DA1F9CE83CE1}" srcOrd="1" destOrd="0" presId="urn:microsoft.com/office/officeart/2005/8/layout/list1"/>
    <dgm:cxn modelId="{708C12CD-DE68-44ED-A9DD-5E0CA6A7F712}" type="presParOf" srcId="{6BD25086-E15C-424B-8E77-449CB1A07A41}" destId="{A4D590F9-199D-4271-B3C0-7ABB9B939371}" srcOrd="2" destOrd="0" presId="urn:microsoft.com/office/officeart/2005/8/layout/list1"/>
    <dgm:cxn modelId="{7C49C9E7-871D-47AD-8B0D-F5FD8C4C39EC}" type="presParOf" srcId="{6BD25086-E15C-424B-8E77-449CB1A07A41}" destId="{1F8CB762-4E79-46CB-BCD4-536848EF1210}" srcOrd="3" destOrd="0" presId="urn:microsoft.com/office/officeart/2005/8/layout/list1"/>
    <dgm:cxn modelId="{FFB7ECCF-F5F7-4C6C-BB36-D31522D176D3}" type="presParOf" srcId="{6BD25086-E15C-424B-8E77-449CB1A07A41}" destId="{A32B9E01-A69F-4E12-B576-01723BDA07B6}" srcOrd="4" destOrd="0" presId="urn:microsoft.com/office/officeart/2005/8/layout/list1"/>
    <dgm:cxn modelId="{E56A9D10-E887-43F6-85BA-71839B1A1BBA}" type="presParOf" srcId="{A32B9E01-A69F-4E12-B576-01723BDA07B6}" destId="{22724BC1-CC67-43DD-A3F2-B3946D9C5557}" srcOrd="0" destOrd="0" presId="urn:microsoft.com/office/officeart/2005/8/layout/list1"/>
    <dgm:cxn modelId="{958ED7BA-74F4-4EF9-841C-880AD4D34B17}" type="presParOf" srcId="{A32B9E01-A69F-4E12-B576-01723BDA07B6}" destId="{8DAC2B6E-7400-4E60-B1AE-EB74F8EC357F}" srcOrd="1" destOrd="0" presId="urn:microsoft.com/office/officeart/2005/8/layout/list1"/>
    <dgm:cxn modelId="{D8344B31-7E7B-4F2B-ABF9-D630582B6769}" type="presParOf" srcId="{6BD25086-E15C-424B-8E77-449CB1A07A41}" destId="{9F14C2FF-DA81-46F5-AE29-4E448001CD99}" srcOrd="5" destOrd="0" presId="urn:microsoft.com/office/officeart/2005/8/layout/list1"/>
    <dgm:cxn modelId="{F7BC507C-E6C6-4C70-A10A-B40CA7FE95AF}" type="presParOf" srcId="{6BD25086-E15C-424B-8E77-449CB1A07A41}" destId="{75A3497B-C39A-4ED4-9DE9-0C2E8A88B30B}" srcOrd="6" destOrd="0" presId="urn:microsoft.com/office/officeart/2005/8/layout/list1"/>
    <dgm:cxn modelId="{A6600A1F-335A-41AB-A5C4-D484DDF86EC2}" type="presParOf" srcId="{6BD25086-E15C-424B-8E77-449CB1A07A41}" destId="{85E71D1A-75FC-43AC-B5DF-FB8497B3A06D}" srcOrd="7" destOrd="0" presId="urn:microsoft.com/office/officeart/2005/8/layout/list1"/>
    <dgm:cxn modelId="{129DF406-D834-4391-940F-31DE4A7C76BB}" type="presParOf" srcId="{6BD25086-E15C-424B-8E77-449CB1A07A41}" destId="{E503B31B-AD1C-44E8-89B4-8323E91E9BB2}" srcOrd="8" destOrd="0" presId="urn:microsoft.com/office/officeart/2005/8/layout/list1"/>
    <dgm:cxn modelId="{5FE24F72-01FC-45C3-9962-133DA182E8E0}" type="presParOf" srcId="{E503B31B-AD1C-44E8-89B4-8323E91E9BB2}" destId="{CF9B976D-AF72-4B70-82FE-34F050BAA141}" srcOrd="0" destOrd="0" presId="urn:microsoft.com/office/officeart/2005/8/layout/list1"/>
    <dgm:cxn modelId="{A8F298B6-8FB9-44BD-8F16-D7FA0CED7E64}" type="presParOf" srcId="{E503B31B-AD1C-44E8-89B4-8323E91E9BB2}" destId="{EC8259EF-76F5-4867-869B-9D2C4658C458}" srcOrd="1" destOrd="0" presId="urn:microsoft.com/office/officeart/2005/8/layout/list1"/>
    <dgm:cxn modelId="{06ABF689-E544-492D-BE15-968561C9DA92}" type="presParOf" srcId="{6BD25086-E15C-424B-8E77-449CB1A07A41}" destId="{F6B3FBD1-393E-4D75-BF73-F701E5C022DB}" srcOrd="9" destOrd="0" presId="urn:microsoft.com/office/officeart/2005/8/layout/list1"/>
    <dgm:cxn modelId="{9177A24D-0E51-4194-9AFF-FCA4F0C9101A}" type="presParOf" srcId="{6BD25086-E15C-424B-8E77-449CB1A07A41}" destId="{D4233F48-6B7C-4E06-9AD7-F7749D0E7DCE}" srcOrd="10" destOrd="0" presId="urn:microsoft.com/office/officeart/2005/8/layout/list1"/>
    <dgm:cxn modelId="{74C0BAC1-7B12-49FB-A866-8DEF01879480}" type="presParOf" srcId="{6BD25086-E15C-424B-8E77-449CB1A07A41}" destId="{41E5A5B8-6B55-46A8-BDD7-36F75DA9731F}" srcOrd="11" destOrd="0" presId="urn:microsoft.com/office/officeart/2005/8/layout/list1"/>
    <dgm:cxn modelId="{B28CE677-61FB-406A-9031-C3532D98AC13}" type="presParOf" srcId="{6BD25086-E15C-424B-8E77-449CB1A07A41}" destId="{A4EFE584-6236-4C68-8355-17506F96AA2A}" srcOrd="12" destOrd="0" presId="urn:microsoft.com/office/officeart/2005/8/layout/list1"/>
    <dgm:cxn modelId="{EDB18215-0B57-40CB-9112-B8EF089342DD}" type="presParOf" srcId="{A4EFE584-6236-4C68-8355-17506F96AA2A}" destId="{FDDD7409-2227-4229-A21A-D3E872B237D6}" srcOrd="0" destOrd="0" presId="urn:microsoft.com/office/officeart/2005/8/layout/list1"/>
    <dgm:cxn modelId="{10C420AF-126A-42EF-960F-58C7518CFB6C}" type="presParOf" srcId="{A4EFE584-6236-4C68-8355-17506F96AA2A}" destId="{CA4C0C4F-8557-448F-946F-9216BECD55F4}" srcOrd="1" destOrd="0" presId="urn:microsoft.com/office/officeart/2005/8/layout/list1"/>
    <dgm:cxn modelId="{D3E5DED6-1F9B-4B43-9ADA-4BB65A00AC3D}" type="presParOf" srcId="{6BD25086-E15C-424B-8E77-449CB1A07A41}" destId="{95BEFAE8-E358-42A6-983E-67DE40CE59D3}" srcOrd="13" destOrd="0" presId="urn:microsoft.com/office/officeart/2005/8/layout/list1"/>
    <dgm:cxn modelId="{57A85C47-DDD9-4848-B08B-0E7F847E4CD0}" type="presParOf" srcId="{6BD25086-E15C-424B-8E77-449CB1A07A41}" destId="{A8BBB264-3BBE-4576-BD12-70995F1DC657}" srcOrd="14" destOrd="0" presId="urn:microsoft.com/office/officeart/2005/8/layout/list1"/>
    <dgm:cxn modelId="{3387C513-772E-4594-B9B2-00F27C3B3EA5}" type="presParOf" srcId="{6BD25086-E15C-424B-8E77-449CB1A07A41}" destId="{D11C0A31-A088-49CE-9FA5-F3615D29ADE3}" srcOrd="15" destOrd="0" presId="urn:microsoft.com/office/officeart/2005/8/layout/list1"/>
    <dgm:cxn modelId="{E52AD667-39A7-4A59-B4EE-9160CA485206}" type="presParOf" srcId="{6BD25086-E15C-424B-8E77-449CB1A07A41}" destId="{226C2621-86DD-4C8B-978C-9FA73EEA3CB4}" srcOrd="16" destOrd="0" presId="urn:microsoft.com/office/officeart/2005/8/layout/list1"/>
    <dgm:cxn modelId="{879F4EB1-A71B-45DA-B216-67CC1D9FA5D5}" type="presParOf" srcId="{226C2621-86DD-4C8B-978C-9FA73EEA3CB4}" destId="{AB53EB06-9281-4762-8CB0-56827B7F0D26}" srcOrd="0" destOrd="0" presId="urn:microsoft.com/office/officeart/2005/8/layout/list1"/>
    <dgm:cxn modelId="{8F385E03-7AF6-487E-A857-D19B3847AA19}" type="presParOf" srcId="{226C2621-86DD-4C8B-978C-9FA73EEA3CB4}" destId="{41DD563F-38D4-4510-9E9F-7160B41747AD}" srcOrd="1" destOrd="0" presId="urn:microsoft.com/office/officeart/2005/8/layout/list1"/>
    <dgm:cxn modelId="{2BE95826-31C5-4CBA-9B19-5B8AC38D5A82}" type="presParOf" srcId="{6BD25086-E15C-424B-8E77-449CB1A07A41}" destId="{2338EB9A-5C11-47E0-A5BD-CD16C2BDE4CA}" srcOrd="17" destOrd="0" presId="urn:microsoft.com/office/officeart/2005/8/layout/list1"/>
    <dgm:cxn modelId="{1815525D-0CD3-43E6-B344-0C960BE0C952}" type="presParOf" srcId="{6BD25086-E15C-424B-8E77-449CB1A07A41}" destId="{30D4AE46-2244-49F1-8479-6D28D15FFE1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8FA8BC-C418-494E-B66D-2B6041386F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ACCD5CD-DF38-45BD-B779-FFAD32B9C2AA}">
      <dgm:prSet phldrT="[Text]"/>
      <dgm:spPr>
        <a:solidFill>
          <a:srgbClr val="064C5A"/>
        </a:solidFill>
      </dgm:spPr>
      <dgm:t>
        <a:bodyPr/>
        <a:lstStyle/>
        <a:p>
          <a:r>
            <a:rPr lang="fr-FR" dirty="0" err="1" smtClean="0"/>
            <a:t>Very</a:t>
          </a:r>
          <a:r>
            <a:rPr lang="fr-FR" dirty="0" smtClean="0"/>
            <a:t> </a:t>
          </a:r>
          <a:r>
            <a:rPr lang="fr-FR" dirty="0" err="1" smtClean="0"/>
            <a:t>useful</a:t>
          </a:r>
          <a:r>
            <a:rPr lang="fr-FR" dirty="0" smtClean="0"/>
            <a:t> / </a:t>
          </a:r>
          <a:r>
            <a:rPr lang="fr-FR" dirty="0" err="1" smtClean="0"/>
            <a:t>helpful</a:t>
          </a:r>
          <a:endParaRPr lang="fr-FR" dirty="0"/>
        </a:p>
      </dgm:t>
    </dgm:pt>
    <dgm:pt modelId="{62064E16-1BEA-4080-BDE5-32C3D690B886}" type="parTrans" cxnId="{1F53C6B1-9C54-47E5-A433-120D5FE94FFA}">
      <dgm:prSet/>
      <dgm:spPr/>
      <dgm:t>
        <a:bodyPr/>
        <a:lstStyle/>
        <a:p>
          <a:endParaRPr lang="fr-FR"/>
        </a:p>
      </dgm:t>
    </dgm:pt>
    <dgm:pt modelId="{B6617D72-4178-4CEF-9B09-0A841D7BAEE6}" type="sibTrans" cxnId="{1F53C6B1-9C54-47E5-A433-120D5FE94FFA}">
      <dgm:prSet/>
      <dgm:spPr/>
      <dgm:t>
        <a:bodyPr/>
        <a:lstStyle/>
        <a:p>
          <a:endParaRPr lang="fr-FR"/>
        </a:p>
      </dgm:t>
    </dgm:pt>
    <dgm:pt modelId="{2693CA91-202C-4EC8-8C12-B25D09D80BCD}">
      <dgm:prSet phldrT="[Text]"/>
      <dgm:spPr/>
      <dgm:t>
        <a:bodyPr/>
        <a:lstStyle/>
        <a:p>
          <a:r>
            <a:rPr lang="fr-FR" dirty="0" err="1" smtClean="0"/>
            <a:t>Given</a:t>
          </a:r>
          <a:r>
            <a:rPr lang="fr-FR" dirty="0" smtClean="0"/>
            <a:t> </a:t>
          </a:r>
          <a:r>
            <a:rPr lang="fr-FR" dirty="0" err="1" smtClean="0"/>
            <a:t>just</a:t>
          </a:r>
          <a:r>
            <a:rPr lang="fr-FR" dirty="0" smtClean="0"/>
            <a:t> </a:t>
          </a:r>
          <a:r>
            <a:rPr lang="fr-FR" dirty="0" err="1" smtClean="0"/>
            <a:t>before</a:t>
          </a:r>
          <a:r>
            <a:rPr lang="fr-FR" dirty="0" smtClean="0"/>
            <a:t> the translation exam</a:t>
          </a:r>
          <a:endParaRPr lang="fr-FR" dirty="0"/>
        </a:p>
      </dgm:t>
    </dgm:pt>
    <dgm:pt modelId="{1C53DD0A-4283-4827-9865-C7298BC8903D}" type="parTrans" cxnId="{09EDC91D-3ED1-4214-9038-7830F5ED1A66}">
      <dgm:prSet/>
      <dgm:spPr/>
      <dgm:t>
        <a:bodyPr/>
        <a:lstStyle/>
        <a:p>
          <a:endParaRPr lang="fr-FR"/>
        </a:p>
      </dgm:t>
    </dgm:pt>
    <dgm:pt modelId="{1BBFCFA3-0E02-4A54-B82E-1F80EB18CD17}" type="sibTrans" cxnId="{09EDC91D-3ED1-4214-9038-7830F5ED1A66}">
      <dgm:prSet/>
      <dgm:spPr/>
      <dgm:t>
        <a:bodyPr/>
        <a:lstStyle/>
        <a:p>
          <a:endParaRPr lang="fr-FR"/>
        </a:p>
      </dgm:t>
    </dgm:pt>
    <dgm:pt modelId="{10DAFF61-3373-4532-82C0-ECB663FF5B88}">
      <dgm:prSet phldrT="[Text]"/>
      <dgm:spPr>
        <a:solidFill>
          <a:srgbClr val="064C5A"/>
        </a:solidFill>
      </dgm:spPr>
      <dgm:t>
        <a:bodyPr/>
        <a:lstStyle/>
        <a:p>
          <a:r>
            <a:rPr lang="fr-FR" dirty="0" err="1" smtClean="0"/>
            <a:t>Very</a:t>
          </a:r>
          <a:r>
            <a:rPr lang="fr-FR" dirty="0" smtClean="0"/>
            <a:t> </a:t>
          </a:r>
          <a:r>
            <a:rPr lang="fr-FR" dirty="0" err="1" smtClean="0"/>
            <a:t>thorough</a:t>
          </a:r>
          <a:endParaRPr lang="fr-FR" dirty="0"/>
        </a:p>
      </dgm:t>
    </dgm:pt>
    <dgm:pt modelId="{CD61937C-4C69-4DB3-8D84-12D3EEF6BCE8}" type="parTrans" cxnId="{BA279EB4-B200-4B9F-ACD2-09A2C7DD7CE0}">
      <dgm:prSet/>
      <dgm:spPr/>
      <dgm:t>
        <a:bodyPr/>
        <a:lstStyle/>
        <a:p>
          <a:endParaRPr lang="fr-FR"/>
        </a:p>
      </dgm:t>
    </dgm:pt>
    <dgm:pt modelId="{AEAA54A9-D5C6-40D1-9014-C391D20B7312}" type="sibTrans" cxnId="{BA279EB4-B200-4B9F-ACD2-09A2C7DD7CE0}">
      <dgm:prSet/>
      <dgm:spPr/>
      <dgm:t>
        <a:bodyPr/>
        <a:lstStyle/>
        <a:p>
          <a:endParaRPr lang="fr-FR"/>
        </a:p>
      </dgm:t>
    </dgm:pt>
    <dgm:pt modelId="{BCABA55E-8C23-459A-B693-F6E20B841BB4}">
      <dgm:prSet phldrT="[Text]"/>
      <dgm:spPr/>
      <dgm:t>
        <a:bodyPr/>
        <a:lstStyle/>
        <a:p>
          <a:r>
            <a:rPr lang="fr-FR" dirty="0" smtClean="0"/>
            <a:t>I </a:t>
          </a:r>
          <a:r>
            <a:rPr lang="fr-FR" dirty="0" err="1" smtClean="0"/>
            <a:t>learnt</a:t>
          </a:r>
          <a:r>
            <a:rPr lang="fr-FR" dirty="0" smtClean="0"/>
            <a:t> to </a:t>
          </a:r>
          <a:r>
            <a:rPr lang="fr-FR" dirty="0" err="1" smtClean="0"/>
            <a:t>make</a:t>
          </a:r>
          <a:r>
            <a:rPr lang="fr-FR" dirty="0" smtClean="0"/>
            <a:t> more </a:t>
          </a:r>
          <a:r>
            <a:rPr lang="fr-FR" dirty="0" err="1" smtClean="0"/>
            <a:t>idiomatic</a:t>
          </a:r>
          <a:r>
            <a:rPr lang="fr-FR" dirty="0" smtClean="0"/>
            <a:t> phrases</a:t>
          </a:r>
          <a:endParaRPr lang="fr-FR" dirty="0"/>
        </a:p>
      </dgm:t>
    </dgm:pt>
    <dgm:pt modelId="{A2C9B299-E994-442C-B7B0-3A690F3F58BC}" type="parTrans" cxnId="{ECCD196F-1568-4186-9C16-59E94BFD68E2}">
      <dgm:prSet/>
      <dgm:spPr/>
      <dgm:t>
        <a:bodyPr/>
        <a:lstStyle/>
        <a:p>
          <a:endParaRPr lang="fr-FR"/>
        </a:p>
      </dgm:t>
    </dgm:pt>
    <dgm:pt modelId="{C98A8260-0714-4ACD-BD0A-531C29AA16C5}" type="sibTrans" cxnId="{ECCD196F-1568-4186-9C16-59E94BFD68E2}">
      <dgm:prSet/>
      <dgm:spPr/>
      <dgm:t>
        <a:bodyPr/>
        <a:lstStyle/>
        <a:p>
          <a:endParaRPr lang="fr-FR"/>
        </a:p>
      </dgm:t>
    </dgm:pt>
    <dgm:pt modelId="{5567E0EA-2ECE-48C3-8287-0C2CEDF14870}">
      <dgm:prSet phldrT="[Text]"/>
      <dgm:spPr/>
      <dgm:t>
        <a:bodyPr/>
        <a:lstStyle/>
        <a:p>
          <a:r>
            <a:rPr lang="fr-FR" dirty="0" smtClean="0"/>
            <a:t>Help me </a:t>
          </a:r>
          <a:r>
            <a:rPr lang="fr-FR" dirty="0" err="1" smtClean="0"/>
            <a:t>with</a:t>
          </a:r>
          <a:r>
            <a:rPr lang="fr-FR" dirty="0" smtClean="0"/>
            <a:t> </a:t>
          </a:r>
          <a:r>
            <a:rPr lang="fr-FR" dirty="0" err="1" smtClean="0"/>
            <a:t>revising</a:t>
          </a:r>
          <a:r>
            <a:rPr lang="fr-FR" dirty="0" smtClean="0"/>
            <a:t> for the final exam</a:t>
          </a:r>
          <a:endParaRPr lang="fr-FR" dirty="0"/>
        </a:p>
      </dgm:t>
    </dgm:pt>
    <dgm:pt modelId="{CA50EE8C-D612-41B0-8746-AE90836C7DDD}" type="parTrans" cxnId="{0AB3137C-C4BB-48D1-B8ED-4874D5CC46EF}">
      <dgm:prSet/>
      <dgm:spPr/>
      <dgm:t>
        <a:bodyPr/>
        <a:lstStyle/>
        <a:p>
          <a:endParaRPr lang="fr-FR"/>
        </a:p>
      </dgm:t>
    </dgm:pt>
    <dgm:pt modelId="{2E1DDB6C-055A-4910-8728-0019DC33BF98}" type="sibTrans" cxnId="{0AB3137C-C4BB-48D1-B8ED-4874D5CC46EF}">
      <dgm:prSet/>
      <dgm:spPr/>
      <dgm:t>
        <a:bodyPr/>
        <a:lstStyle/>
        <a:p>
          <a:endParaRPr lang="fr-FR"/>
        </a:p>
      </dgm:t>
    </dgm:pt>
    <dgm:pt modelId="{D93BC60F-2925-4532-A90D-71D07FE98F53}">
      <dgm:prSet phldrT="[Text]"/>
      <dgm:spPr/>
      <dgm:t>
        <a:bodyPr/>
        <a:lstStyle/>
        <a:p>
          <a:r>
            <a:rPr lang="fr-FR" dirty="0" err="1" smtClean="0"/>
            <a:t>Was</a:t>
          </a:r>
          <a:r>
            <a:rPr lang="fr-FR" dirty="0" smtClean="0"/>
            <a:t> able to </a:t>
          </a:r>
          <a:r>
            <a:rPr lang="fr-FR" dirty="0" err="1" smtClean="0"/>
            <a:t>ask</a:t>
          </a:r>
          <a:r>
            <a:rPr lang="fr-FR" dirty="0" smtClean="0"/>
            <a:t> questions about grammatical </a:t>
          </a:r>
          <a:r>
            <a:rPr lang="fr-FR" dirty="0" err="1" smtClean="0"/>
            <a:t>errors</a:t>
          </a:r>
          <a:endParaRPr lang="fr-FR" dirty="0"/>
        </a:p>
      </dgm:t>
    </dgm:pt>
    <dgm:pt modelId="{8EDCDE69-A3FE-4AAC-89B3-26FCF9A6CF2C}" type="parTrans" cxnId="{BB2403BA-44AA-48BC-9CC2-385F0B8D0417}">
      <dgm:prSet/>
      <dgm:spPr/>
      <dgm:t>
        <a:bodyPr/>
        <a:lstStyle/>
        <a:p>
          <a:endParaRPr lang="fr-FR"/>
        </a:p>
      </dgm:t>
    </dgm:pt>
    <dgm:pt modelId="{521A50F3-6517-41A2-808A-CFF695F53740}" type="sibTrans" cxnId="{BB2403BA-44AA-48BC-9CC2-385F0B8D0417}">
      <dgm:prSet/>
      <dgm:spPr/>
      <dgm:t>
        <a:bodyPr/>
        <a:lstStyle/>
        <a:p>
          <a:endParaRPr lang="fr-FR"/>
        </a:p>
      </dgm:t>
    </dgm:pt>
    <dgm:pt modelId="{DC889D57-1ED7-42F7-B69E-84F4A0E86644}">
      <dgm:prSet phldrT="[Text]"/>
      <dgm:spPr/>
      <dgm:t>
        <a:bodyPr/>
        <a:lstStyle/>
        <a:p>
          <a:r>
            <a:rPr lang="fr-FR" dirty="0" err="1" smtClean="0"/>
            <a:t>Explained</a:t>
          </a:r>
          <a:r>
            <a:rPr lang="fr-FR" dirty="0" smtClean="0"/>
            <a:t> a few issues </a:t>
          </a:r>
          <a:r>
            <a:rPr lang="fr-FR" dirty="0" err="1" smtClean="0"/>
            <a:t>we</a:t>
          </a:r>
          <a:r>
            <a:rPr lang="fr-FR" dirty="0" smtClean="0"/>
            <a:t> </a:t>
          </a:r>
          <a:r>
            <a:rPr lang="fr-FR" dirty="0" err="1" smtClean="0"/>
            <a:t>had</a:t>
          </a:r>
          <a:endParaRPr lang="fr-FR" dirty="0"/>
        </a:p>
      </dgm:t>
    </dgm:pt>
    <dgm:pt modelId="{03DC0787-7E0F-4CD6-8F9A-E2131BDD3006}" type="parTrans" cxnId="{06F64CC7-A923-4ACB-A483-31DE7D257C73}">
      <dgm:prSet/>
      <dgm:spPr/>
      <dgm:t>
        <a:bodyPr/>
        <a:lstStyle/>
        <a:p>
          <a:endParaRPr lang="fr-FR"/>
        </a:p>
      </dgm:t>
    </dgm:pt>
    <dgm:pt modelId="{DA2BA9A0-4A44-4272-B47C-FC8166CA4533}" type="sibTrans" cxnId="{06F64CC7-A923-4ACB-A483-31DE7D257C73}">
      <dgm:prSet/>
      <dgm:spPr/>
      <dgm:t>
        <a:bodyPr/>
        <a:lstStyle/>
        <a:p>
          <a:endParaRPr lang="fr-FR"/>
        </a:p>
      </dgm:t>
    </dgm:pt>
    <dgm:pt modelId="{0252CF18-1D36-4F67-A61B-0930E2F4FBCC}">
      <dgm:prSet phldrT="[Text]"/>
      <dgm:spPr/>
      <dgm:t>
        <a:bodyPr/>
        <a:lstStyle/>
        <a:p>
          <a:r>
            <a:rPr lang="fr-FR" dirty="0" err="1" smtClean="0"/>
            <a:t>Covered</a:t>
          </a:r>
          <a:r>
            <a:rPr lang="fr-FR" dirty="0" smtClean="0"/>
            <a:t> all </a:t>
          </a:r>
          <a:r>
            <a:rPr lang="fr-FR" dirty="0" err="1" smtClean="0"/>
            <a:t>errors</a:t>
          </a:r>
          <a:r>
            <a:rPr lang="fr-FR" dirty="0" smtClean="0"/>
            <a:t> </a:t>
          </a:r>
          <a:r>
            <a:rPr lang="fr-FR" dirty="0" err="1" smtClean="0"/>
            <a:t>with</a:t>
          </a:r>
          <a:r>
            <a:rPr lang="fr-FR" dirty="0" smtClean="0"/>
            <a:t> </a:t>
          </a:r>
          <a:r>
            <a:rPr lang="fr-FR" dirty="0" err="1" smtClean="0"/>
            <a:t>explanations</a:t>
          </a:r>
          <a:endParaRPr lang="fr-FR" dirty="0"/>
        </a:p>
      </dgm:t>
    </dgm:pt>
    <dgm:pt modelId="{04998D71-10DE-41B0-8AAF-3A63A5A49078}" type="parTrans" cxnId="{2BC90230-4F60-4F87-B3D4-C31443A0C6A0}">
      <dgm:prSet/>
      <dgm:spPr/>
      <dgm:t>
        <a:bodyPr/>
        <a:lstStyle/>
        <a:p>
          <a:endParaRPr lang="fr-FR"/>
        </a:p>
      </dgm:t>
    </dgm:pt>
    <dgm:pt modelId="{723F3D53-B2BC-44E7-ACD1-2F96E0657905}" type="sibTrans" cxnId="{2BC90230-4F60-4F87-B3D4-C31443A0C6A0}">
      <dgm:prSet/>
      <dgm:spPr/>
      <dgm:t>
        <a:bodyPr/>
        <a:lstStyle/>
        <a:p>
          <a:endParaRPr lang="fr-FR"/>
        </a:p>
      </dgm:t>
    </dgm:pt>
    <dgm:pt modelId="{14DB19E5-C7AC-4F68-834F-25A8944E17C5}">
      <dgm:prSet phldrT="[Text]"/>
      <dgm:spPr/>
      <dgm:t>
        <a:bodyPr/>
        <a:lstStyle/>
        <a:p>
          <a:r>
            <a:rPr lang="fr-FR" dirty="0" err="1" smtClean="0"/>
            <a:t>Helped</a:t>
          </a:r>
          <a:r>
            <a:rPr lang="fr-FR" dirty="0" smtClean="0"/>
            <a:t> for </a:t>
          </a:r>
          <a:r>
            <a:rPr lang="fr-FR" dirty="0" err="1" smtClean="0"/>
            <a:t>both</a:t>
          </a:r>
          <a:r>
            <a:rPr lang="fr-FR" dirty="0" smtClean="0"/>
            <a:t> exam and </a:t>
          </a:r>
          <a:r>
            <a:rPr lang="fr-FR" dirty="0" err="1" smtClean="0"/>
            <a:t>professional</a:t>
          </a:r>
          <a:r>
            <a:rPr lang="fr-FR" dirty="0" smtClean="0"/>
            <a:t> translation</a:t>
          </a:r>
          <a:endParaRPr lang="fr-FR" dirty="0"/>
        </a:p>
      </dgm:t>
    </dgm:pt>
    <dgm:pt modelId="{542EC642-26D8-4417-9D62-78E1DD3FA219}" type="parTrans" cxnId="{57B91009-4107-4CEE-A2D8-0846A000FDF8}">
      <dgm:prSet/>
      <dgm:spPr/>
      <dgm:t>
        <a:bodyPr/>
        <a:lstStyle/>
        <a:p>
          <a:endParaRPr lang="fr-FR"/>
        </a:p>
      </dgm:t>
    </dgm:pt>
    <dgm:pt modelId="{6CDE5E29-B621-4D5A-AF12-7F1B9E48C8A8}" type="sibTrans" cxnId="{57B91009-4107-4CEE-A2D8-0846A000FDF8}">
      <dgm:prSet/>
      <dgm:spPr/>
      <dgm:t>
        <a:bodyPr/>
        <a:lstStyle/>
        <a:p>
          <a:endParaRPr lang="fr-FR"/>
        </a:p>
      </dgm:t>
    </dgm:pt>
    <dgm:pt modelId="{ACC73679-6644-41B9-8325-5FA52EDFB13D}">
      <dgm:prSet phldrT="[Text]"/>
      <dgm:spPr/>
      <dgm:t>
        <a:bodyPr/>
        <a:lstStyle/>
        <a:p>
          <a:r>
            <a:rPr lang="fr-FR" dirty="0" smtClean="0"/>
            <a:t>Gave important bits of </a:t>
          </a:r>
          <a:r>
            <a:rPr lang="fr-FR" dirty="0" err="1" smtClean="0"/>
            <a:t>advice</a:t>
          </a:r>
          <a:r>
            <a:rPr lang="fr-FR" dirty="0" smtClean="0"/>
            <a:t> for the future</a:t>
          </a:r>
          <a:endParaRPr lang="fr-FR" dirty="0"/>
        </a:p>
      </dgm:t>
    </dgm:pt>
    <dgm:pt modelId="{7147C9B9-6B1A-4DC3-BF03-08B264752409}" type="parTrans" cxnId="{ACDEF5B3-43AE-4228-A8BF-BE492A056716}">
      <dgm:prSet/>
      <dgm:spPr/>
      <dgm:t>
        <a:bodyPr/>
        <a:lstStyle/>
        <a:p>
          <a:endParaRPr lang="fr-FR"/>
        </a:p>
      </dgm:t>
    </dgm:pt>
    <dgm:pt modelId="{E2D1A2A8-FB08-4B3A-9CFC-BB03E9B367BD}" type="sibTrans" cxnId="{ACDEF5B3-43AE-4228-A8BF-BE492A056716}">
      <dgm:prSet/>
      <dgm:spPr/>
      <dgm:t>
        <a:bodyPr/>
        <a:lstStyle/>
        <a:p>
          <a:endParaRPr lang="fr-FR"/>
        </a:p>
      </dgm:t>
    </dgm:pt>
    <dgm:pt modelId="{785FBD85-17F0-41F7-A42F-5F5C80C5B6D6}">
      <dgm:prSet phldrT="[Text]"/>
      <dgm:spPr/>
      <dgm:t>
        <a:bodyPr/>
        <a:lstStyle/>
        <a:p>
          <a:r>
            <a:rPr lang="fr-FR" dirty="0" smtClean="0"/>
            <a:t>Constructive</a:t>
          </a:r>
          <a:endParaRPr lang="fr-FR" dirty="0"/>
        </a:p>
      </dgm:t>
    </dgm:pt>
    <dgm:pt modelId="{B5EFDFAF-28B1-4786-9763-AF9DA53B55CC}" type="parTrans" cxnId="{53DF3674-527D-4083-A0C2-ECC271772FBD}">
      <dgm:prSet/>
      <dgm:spPr/>
      <dgm:t>
        <a:bodyPr/>
        <a:lstStyle/>
        <a:p>
          <a:endParaRPr lang="fr-FR"/>
        </a:p>
      </dgm:t>
    </dgm:pt>
    <dgm:pt modelId="{CDA51D06-8583-41A1-8A7A-1C74BD12713D}" type="sibTrans" cxnId="{53DF3674-527D-4083-A0C2-ECC271772FBD}">
      <dgm:prSet/>
      <dgm:spPr/>
      <dgm:t>
        <a:bodyPr/>
        <a:lstStyle/>
        <a:p>
          <a:endParaRPr lang="fr-FR"/>
        </a:p>
      </dgm:t>
    </dgm:pt>
    <dgm:pt modelId="{40B55679-8509-4501-8FF0-55AA51C048B5}">
      <dgm:prSet/>
      <dgm:spPr>
        <a:solidFill>
          <a:srgbClr val="064C5A"/>
        </a:solidFill>
      </dgm:spPr>
      <dgm:t>
        <a:bodyPr/>
        <a:lstStyle/>
        <a:p>
          <a:r>
            <a:rPr lang="fr-FR" dirty="0" err="1" smtClean="0"/>
            <a:t>Fair</a:t>
          </a:r>
          <a:endParaRPr lang="fr-FR" dirty="0"/>
        </a:p>
      </dgm:t>
    </dgm:pt>
    <dgm:pt modelId="{7C48F225-514F-44E5-ACC8-3D6C2DA1E58B}" type="parTrans" cxnId="{33607D1E-81CB-45EF-B8F9-FA688C7752B8}">
      <dgm:prSet/>
      <dgm:spPr/>
      <dgm:t>
        <a:bodyPr/>
        <a:lstStyle/>
        <a:p>
          <a:endParaRPr lang="fr-FR"/>
        </a:p>
      </dgm:t>
    </dgm:pt>
    <dgm:pt modelId="{BB33D1DD-8782-4CBD-B0D1-7386C7D2861E}" type="sibTrans" cxnId="{33607D1E-81CB-45EF-B8F9-FA688C7752B8}">
      <dgm:prSet/>
      <dgm:spPr/>
      <dgm:t>
        <a:bodyPr/>
        <a:lstStyle/>
        <a:p>
          <a:endParaRPr lang="fr-FR"/>
        </a:p>
      </dgm:t>
    </dgm:pt>
    <dgm:pt modelId="{1D620139-7DF9-4D0E-B6B5-94F5006C1164}">
      <dgm:prSet phldrT="[Text]"/>
      <dgm:spPr/>
      <dgm:t>
        <a:bodyPr/>
        <a:lstStyle/>
        <a:p>
          <a:r>
            <a:rPr lang="fr-FR" dirty="0" err="1" smtClean="0"/>
            <a:t>Helped</a:t>
          </a:r>
          <a:r>
            <a:rPr lang="fr-FR" dirty="0" smtClean="0"/>
            <a:t> </a:t>
          </a:r>
          <a:r>
            <a:rPr lang="fr-FR" dirty="0" err="1" smtClean="0"/>
            <a:t>refining</a:t>
          </a:r>
          <a:r>
            <a:rPr lang="fr-FR" dirty="0" smtClean="0"/>
            <a:t> the translation</a:t>
          </a:r>
          <a:endParaRPr lang="fr-FR" dirty="0"/>
        </a:p>
      </dgm:t>
    </dgm:pt>
    <dgm:pt modelId="{DE993918-7820-4931-96DA-7185E020BBA2}" type="parTrans" cxnId="{43F565E8-FA00-4A73-A14F-4E8E7B397068}">
      <dgm:prSet/>
      <dgm:spPr/>
      <dgm:t>
        <a:bodyPr/>
        <a:lstStyle/>
        <a:p>
          <a:endParaRPr lang="fr-FR"/>
        </a:p>
      </dgm:t>
    </dgm:pt>
    <dgm:pt modelId="{19A90C63-FFAC-48A4-B835-4B98D12433DD}" type="sibTrans" cxnId="{43F565E8-FA00-4A73-A14F-4E8E7B397068}">
      <dgm:prSet/>
      <dgm:spPr/>
      <dgm:t>
        <a:bodyPr/>
        <a:lstStyle/>
        <a:p>
          <a:endParaRPr lang="fr-FR"/>
        </a:p>
      </dgm:t>
    </dgm:pt>
    <dgm:pt modelId="{287D1CEA-0237-424B-ADC3-815AC4E4F07B}" type="pres">
      <dgm:prSet presAssocID="{6E8FA8BC-C418-494E-B66D-2B6041386F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89BC665-5500-49B4-8C9F-68D866CC83AF}" type="pres">
      <dgm:prSet presAssocID="{BACCD5CD-DF38-45BD-B779-FFAD32B9C2AA}" presName="parentText" presStyleLbl="node1" presStyleIdx="0" presStyleCnt="3" custLinFactNeighborX="126" custLinFactNeighborY="-2751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32A7B2C-D7EC-4AD3-B7AE-47D6A8E51499}" type="pres">
      <dgm:prSet presAssocID="{BACCD5CD-DF38-45BD-B779-FFAD32B9C2A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0468EA-4130-4567-B207-6A06AEF5DFFA}" type="pres">
      <dgm:prSet presAssocID="{10DAFF61-3373-4532-82C0-ECB663FF5B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203799-E575-4709-BAA3-706C4667AC0A}" type="pres">
      <dgm:prSet presAssocID="{10DAFF61-3373-4532-82C0-ECB663FF5B8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022716-6469-4F55-9E9E-2E6916BF3254}" type="pres">
      <dgm:prSet presAssocID="{40B55679-8509-4501-8FF0-55AA51C048B5}" presName="parentText" presStyleLbl="node1" presStyleIdx="2" presStyleCnt="3" custLinFactNeighborX="126" custLinFactNeighborY="1060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3F565E8-FA00-4A73-A14F-4E8E7B397068}" srcId="{10DAFF61-3373-4532-82C0-ECB663FF5B88}" destId="{1D620139-7DF9-4D0E-B6B5-94F5006C1164}" srcOrd="4" destOrd="0" parTransId="{DE993918-7820-4931-96DA-7185E020BBA2}" sibTransId="{19A90C63-FFAC-48A4-B835-4B98D12433DD}"/>
    <dgm:cxn modelId="{D979CCF2-5081-4106-826D-A22A38B5E825}" type="presOf" srcId="{5567E0EA-2ECE-48C3-8287-0C2CEDF14870}" destId="{B32A7B2C-D7EC-4AD3-B7AE-47D6A8E51499}" srcOrd="0" destOrd="1" presId="urn:microsoft.com/office/officeart/2005/8/layout/vList2"/>
    <dgm:cxn modelId="{DD50608B-1A3F-463D-A825-702B5E699402}" type="presOf" srcId="{BACCD5CD-DF38-45BD-B779-FFAD32B9C2AA}" destId="{C89BC665-5500-49B4-8C9F-68D866CC83AF}" srcOrd="0" destOrd="0" presId="urn:microsoft.com/office/officeart/2005/8/layout/vList2"/>
    <dgm:cxn modelId="{21990BED-C1C5-4398-86B0-D1A8B070DF55}" type="presOf" srcId="{10DAFF61-3373-4532-82C0-ECB663FF5B88}" destId="{8D0468EA-4130-4567-B207-6A06AEF5DFFA}" srcOrd="0" destOrd="0" presId="urn:microsoft.com/office/officeart/2005/8/layout/vList2"/>
    <dgm:cxn modelId="{6A469D76-C12F-44C4-9E6F-C33D123E6496}" type="presOf" srcId="{ACC73679-6644-41B9-8325-5FA52EDFB13D}" destId="{B32A7B2C-D7EC-4AD3-B7AE-47D6A8E51499}" srcOrd="0" destOrd="3" presId="urn:microsoft.com/office/officeart/2005/8/layout/vList2"/>
    <dgm:cxn modelId="{33607D1E-81CB-45EF-B8F9-FA688C7752B8}" srcId="{6E8FA8BC-C418-494E-B66D-2B6041386F45}" destId="{40B55679-8509-4501-8FF0-55AA51C048B5}" srcOrd="2" destOrd="0" parTransId="{7C48F225-514F-44E5-ACC8-3D6C2DA1E58B}" sibTransId="{BB33D1DD-8782-4CBD-B0D1-7386C7D2861E}"/>
    <dgm:cxn modelId="{4564B333-90CD-4911-A58B-D9B7586E7E53}" type="presOf" srcId="{14DB19E5-C7AC-4F68-834F-25A8944E17C5}" destId="{B32A7B2C-D7EC-4AD3-B7AE-47D6A8E51499}" srcOrd="0" destOrd="2" presId="urn:microsoft.com/office/officeart/2005/8/layout/vList2"/>
    <dgm:cxn modelId="{5425D614-EF56-4008-A4E1-4A79452861C6}" type="presOf" srcId="{BCABA55E-8C23-459A-B693-F6E20B841BB4}" destId="{2D203799-E575-4709-BAA3-706C4667AC0A}" srcOrd="0" destOrd="0" presId="urn:microsoft.com/office/officeart/2005/8/layout/vList2"/>
    <dgm:cxn modelId="{ACDEF5B3-43AE-4228-A8BF-BE492A056716}" srcId="{BACCD5CD-DF38-45BD-B779-FFAD32B9C2AA}" destId="{ACC73679-6644-41B9-8325-5FA52EDFB13D}" srcOrd="3" destOrd="0" parTransId="{7147C9B9-6B1A-4DC3-BF03-08B264752409}" sibTransId="{E2D1A2A8-FB08-4B3A-9CFC-BB03E9B367BD}"/>
    <dgm:cxn modelId="{57B91009-4107-4CEE-A2D8-0846A000FDF8}" srcId="{BACCD5CD-DF38-45BD-B779-FFAD32B9C2AA}" destId="{14DB19E5-C7AC-4F68-834F-25A8944E17C5}" srcOrd="2" destOrd="0" parTransId="{542EC642-26D8-4417-9D62-78E1DD3FA219}" sibTransId="{6CDE5E29-B621-4D5A-AF12-7F1B9E48C8A8}"/>
    <dgm:cxn modelId="{53DF3674-527D-4083-A0C2-ECC271772FBD}" srcId="{BACCD5CD-DF38-45BD-B779-FFAD32B9C2AA}" destId="{785FBD85-17F0-41F7-A42F-5F5C80C5B6D6}" srcOrd="4" destOrd="0" parTransId="{B5EFDFAF-28B1-4786-9763-AF9DA53B55CC}" sibTransId="{CDA51D06-8583-41A1-8A7A-1C74BD12713D}"/>
    <dgm:cxn modelId="{F0C002E8-26E1-4050-89FF-101AAE29C3AD}" type="presOf" srcId="{2693CA91-202C-4EC8-8C12-B25D09D80BCD}" destId="{B32A7B2C-D7EC-4AD3-B7AE-47D6A8E51499}" srcOrd="0" destOrd="0" presId="urn:microsoft.com/office/officeart/2005/8/layout/vList2"/>
    <dgm:cxn modelId="{169F34E2-2B2F-4EB1-AEAE-B05E43EDA414}" type="presOf" srcId="{D93BC60F-2925-4532-A90D-71D07FE98F53}" destId="{2D203799-E575-4709-BAA3-706C4667AC0A}" srcOrd="0" destOrd="1" presId="urn:microsoft.com/office/officeart/2005/8/layout/vList2"/>
    <dgm:cxn modelId="{ECCD196F-1568-4186-9C16-59E94BFD68E2}" srcId="{10DAFF61-3373-4532-82C0-ECB663FF5B88}" destId="{BCABA55E-8C23-459A-B693-F6E20B841BB4}" srcOrd="0" destOrd="0" parTransId="{A2C9B299-E994-442C-B7B0-3A690F3F58BC}" sibTransId="{C98A8260-0714-4ACD-BD0A-531C29AA16C5}"/>
    <dgm:cxn modelId="{85B19275-CF75-4507-914F-997849D0DC07}" type="presOf" srcId="{40B55679-8509-4501-8FF0-55AA51C048B5}" destId="{81022716-6469-4F55-9E9E-2E6916BF3254}" srcOrd="0" destOrd="0" presId="urn:microsoft.com/office/officeart/2005/8/layout/vList2"/>
    <dgm:cxn modelId="{9AA01F50-8E39-4051-A144-D203B457763D}" type="presOf" srcId="{785FBD85-17F0-41F7-A42F-5F5C80C5B6D6}" destId="{B32A7B2C-D7EC-4AD3-B7AE-47D6A8E51499}" srcOrd="0" destOrd="4" presId="urn:microsoft.com/office/officeart/2005/8/layout/vList2"/>
    <dgm:cxn modelId="{05D9A52E-1908-4092-93B3-E2213D9CAEB8}" type="presOf" srcId="{6E8FA8BC-C418-494E-B66D-2B6041386F45}" destId="{287D1CEA-0237-424B-ADC3-815AC4E4F07B}" srcOrd="0" destOrd="0" presId="urn:microsoft.com/office/officeart/2005/8/layout/vList2"/>
    <dgm:cxn modelId="{09EDC91D-3ED1-4214-9038-7830F5ED1A66}" srcId="{BACCD5CD-DF38-45BD-B779-FFAD32B9C2AA}" destId="{2693CA91-202C-4EC8-8C12-B25D09D80BCD}" srcOrd="0" destOrd="0" parTransId="{1C53DD0A-4283-4827-9865-C7298BC8903D}" sibTransId="{1BBFCFA3-0E02-4A54-B82E-1F80EB18CD17}"/>
    <dgm:cxn modelId="{2BC90230-4F60-4F87-B3D4-C31443A0C6A0}" srcId="{10DAFF61-3373-4532-82C0-ECB663FF5B88}" destId="{0252CF18-1D36-4F67-A61B-0930E2F4FBCC}" srcOrd="3" destOrd="0" parTransId="{04998D71-10DE-41B0-8AAF-3A63A5A49078}" sibTransId="{723F3D53-B2BC-44E7-ACD1-2F96E0657905}"/>
    <dgm:cxn modelId="{297C0B64-EF85-459C-83B5-49D848190C60}" type="presOf" srcId="{DC889D57-1ED7-42F7-B69E-84F4A0E86644}" destId="{2D203799-E575-4709-BAA3-706C4667AC0A}" srcOrd="0" destOrd="2" presId="urn:microsoft.com/office/officeart/2005/8/layout/vList2"/>
    <dgm:cxn modelId="{BB2403BA-44AA-48BC-9CC2-385F0B8D0417}" srcId="{10DAFF61-3373-4532-82C0-ECB663FF5B88}" destId="{D93BC60F-2925-4532-A90D-71D07FE98F53}" srcOrd="1" destOrd="0" parTransId="{8EDCDE69-A3FE-4AAC-89B3-26FCF9A6CF2C}" sibTransId="{521A50F3-6517-41A2-808A-CFF695F53740}"/>
    <dgm:cxn modelId="{0AB3137C-C4BB-48D1-B8ED-4874D5CC46EF}" srcId="{BACCD5CD-DF38-45BD-B779-FFAD32B9C2AA}" destId="{5567E0EA-2ECE-48C3-8287-0C2CEDF14870}" srcOrd="1" destOrd="0" parTransId="{CA50EE8C-D612-41B0-8746-AE90836C7DDD}" sibTransId="{2E1DDB6C-055A-4910-8728-0019DC33BF98}"/>
    <dgm:cxn modelId="{9E5DE12B-63AC-4174-A18F-97E992D074C0}" type="presOf" srcId="{0252CF18-1D36-4F67-A61B-0930E2F4FBCC}" destId="{2D203799-E575-4709-BAA3-706C4667AC0A}" srcOrd="0" destOrd="3" presId="urn:microsoft.com/office/officeart/2005/8/layout/vList2"/>
    <dgm:cxn modelId="{BA279EB4-B200-4B9F-ACD2-09A2C7DD7CE0}" srcId="{6E8FA8BC-C418-494E-B66D-2B6041386F45}" destId="{10DAFF61-3373-4532-82C0-ECB663FF5B88}" srcOrd="1" destOrd="0" parTransId="{CD61937C-4C69-4DB3-8D84-12D3EEF6BCE8}" sibTransId="{AEAA54A9-D5C6-40D1-9014-C391D20B7312}"/>
    <dgm:cxn modelId="{06F64CC7-A923-4ACB-A483-31DE7D257C73}" srcId="{10DAFF61-3373-4532-82C0-ECB663FF5B88}" destId="{DC889D57-1ED7-42F7-B69E-84F4A0E86644}" srcOrd="2" destOrd="0" parTransId="{03DC0787-7E0F-4CD6-8F9A-E2131BDD3006}" sibTransId="{DA2BA9A0-4A44-4272-B47C-FC8166CA4533}"/>
    <dgm:cxn modelId="{1FF05561-4E54-4829-9130-BFD5D0234582}" type="presOf" srcId="{1D620139-7DF9-4D0E-B6B5-94F5006C1164}" destId="{2D203799-E575-4709-BAA3-706C4667AC0A}" srcOrd="0" destOrd="4" presId="urn:microsoft.com/office/officeart/2005/8/layout/vList2"/>
    <dgm:cxn modelId="{1F53C6B1-9C54-47E5-A433-120D5FE94FFA}" srcId="{6E8FA8BC-C418-494E-B66D-2B6041386F45}" destId="{BACCD5CD-DF38-45BD-B779-FFAD32B9C2AA}" srcOrd="0" destOrd="0" parTransId="{62064E16-1BEA-4080-BDE5-32C3D690B886}" sibTransId="{B6617D72-4178-4CEF-9B09-0A841D7BAEE6}"/>
    <dgm:cxn modelId="{6A393C58-7EF8-4EF2-BDE2-905853F3C155}" type="presParOf" srcId="{287D1CEA-0237-424B-ADC3-815AC4E4F07B}" destId="{C89BC665-5500-49B4-8C9F-68D866CC83AF}" srcOrd="0" destOrd="0" presId="urn:microsoft.com/office/officeart/2005/8/layout/vList2"/>
    <dgm:cxn modelId="{ECC45DE4-BFA5-4F26-B376-1326A4BE9C8B}" type="presParOf" srcId="{287D1CEA-0237-424B-ADC3-815AC4E4F07B}" destId="{B32A7B2C-D7EC-4AD3-B7AE-47D6A8E51499}" srcOrd="1" destOrd="0" presId="urn:microsoft.com/office/officeart/2005/8/layout/vList2"/>
    <dgm:cxn modelId="{296FA613-8118-46CF-BFCE-70AAA6C8E99A}" type="presParOf" srcId="{287D1CEA-0237-424B-ADC3-815AC4E4F07B}" destId="{8D0468EA-4130-4567-B207-6A06AEF5DFFA}" srcOrd="2" destOrd="0" presId="urn:microsoft.com/office/officeart/2005/8/layout/vList2"/>
    <dgm:cxn modelId="{165F413D-88C2-432F-8C3C-7D69F6F3DE74}" type="presParOf" srcId="{287D1CEA-0237-424B-ADC3-815AC4E4F07B}" destId="{2D203799-E575-4709-BAA3-706C4667AC0A}" srcOrd="3" destOrd="0" presId="urn:microsoft.com/office/officeart/2005/8/layout/vList2"/>
    <dgm:cxn modelId="{FE75CE26-0D01-49CA-940C-DFEDA7EB2510}" type="presParOf" srcId="{287D1CEA-0237-424B-ADC3-815AC4E4F07B}" destId="{81022716-6469-4F55-9E9E-2E6916BF325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590F9-199D-4271-B3C0-7ABB9B939371}">
      <dsp:nvSpPr>
        <dsp:cNvPr id="0" name=""/>
        <dsp:cNvSpPr/>
      </dsp:nvSpPr>
      <dsp:spPr>
        <a:xfrm>
          <a:off x="0" y="344180"/>
          <a:ext cx="82295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B7E35-4C9A-4F42-9F93-8111DE85771C}">
      <dsp:nvSpPr>
        <dsp:cNvPr id="0" name=""/>
        <dsp:cNvSpPr/>
      </dsp:nvSpPr>
      <dsp:spPr>
        <a:xfrm>
          <a:off x="411480" y="48980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/>
            <a:t>Less need for a dictionary</a:t>
          </a:r>
          <a:endParaRPr lang="fr-FR" sz="2000" kern="1200" dirty="0"/>
        </a:p>
      </dsp:txBody>
      <dsp:txXfrm>
        <a:off x="440301" y="77801"/>
        <a:ext cx="5703078" cy="532758"/>
      </dsp:txXfrm>
    </dsp:sp>
    <dsp:sp modelId="{75A3497B-C39A-4ED4-9DE9-0C2E8A88B30B}">
      <dsp:nvSpPr>
        <dsp:cNvPr id="0" name=""/>
        <dsp:cNvSpPr/>
      </dsp:nvSpPr>
      <dsp:spPr>
        <a:xfrm>
          <a:off x="0" y="1251380"/>
          <a:ext cx="82295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687997"/>
              <a:satOff val="625"/>
              <a:lumOff val="19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C2B6E-7400-4E60-B1AE-EB74F8EC357F}">
      <dsp:nvSpPr>
        <dsp:cNvPr id="0" name=""/>
        <dsp:cNvSpPr/>
      </dsp:nvSpPr>
      <dsp:spPr>
        <a:xfrm>
          <a:off x="411480" y="956180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hueOff val="1687997"/>
                <a:satOff val="625"/>
                <a:lumOff val="1912"/>
                <a:alphaOff val="0"/>
                <a:shade val="15000"/>
                <a:satMod val="180000"/>
              </a:schemeClr>
            </a:gs>
            <a:gs pos="50000">
              <a:schemeClr val="accent2">
                <a:hueOff val="1687997"/>
                <a:satOff val="625"/>
                <a:lumOff val="1912"/>
                <a:alphaOff val="0"/>
                <a:shade val="45000"/>
                <a:satMod val="170000"/>
              </a:schemeClr>
            </a:gs>
            <a:gs pos="70000">
              <a:schemeClr val="accent2">
                <a:hueOff val="1687997"/>
                <a:satOff val="625"/>
                <a:lumOff val="19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1687997"/>
                <a:satOff val="625"/>
                <a:lumOff val="19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/>
            <a:t>Easier to spot mistakes</a:t>
          </a:r>
          <a:endParaRPr lang="fr-FR" sz="2000" kern="1200" dirty="0"/>
        </a:p>
      </dsp:txBody>
      <dsp:txXfrm>
        <a:off x="440301" y="985001"/>
        <a:ext cx="5703078" cy="532758"/>
      </dsp:txXfrm>
    </dsp:sp>
    <dsp:sp modelId="{D4233F48-6B7C-4E06-9AD7-F7749D0E7DCE}">
      <dsp:nvSpPr>
        <dsp:cNvPr id="0" name=""/>
        <dsp:cNvSpPr/>
      </dsp:nvSpPr>
      <dsp:spPr>
        <a:xfrm>
          <a:off x="0" y="2158580"/>
          <a:ext cx="82295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375995"/>
              <a:satOff val="1250"/>
              <a:lumOff val="3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8259EF-76F5-4867-869B-9D2C4658C458}">
      <dsp:nvSpPr>
        <dsp:cNvPr id="0" name=""/>
        <dsp:cNvSpPr/>
      </dsp:nvSpPr>
      <dsp:spPr>
        <a:xfrm>
          <a:off x="411480" y="1863380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hueOff val="3375995"/>
                <a:satOff val="1250"/>
                <a:lumOff val="3823"/>
                <a:alphaOff val="0"/>
                <a:shade val="15000"/>
                <a:satMod val="180000"/>
              </a:schemeClr>
            </a:gs>
            <a:gs pos="50000">
              <a:schemeClr val="accent2">
                <a:hueOff val="3375995"/>
                <a:satOff val="1250"/>
                <a:lumOff val="3823"/>
                <a:alphaOff val="0"/>
                <a:shade val="45000"/>
                <a:satMod val="170000"/>
              </a:schemeClr>
            </a:gs>
            <a:gs pos="70000">
              <a:schemeClr val="accent2">
                <a:hueOff val="3375995"/>
                <a:satOff val="1250"/>
                <a:lumOff val="3823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3375995"/>
                <a:satOff val="1250"/>
                <a:lumOff val="3823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/>
            <a:t>Good to discuss ideas and suggestions</a:t>
          </a:r>
          <a:endParaRPr lang="fr-FR" sz="2000" kern="1200" dirty="0"/>
        </a:p>
      </dsp:txBody>
      <dsp:txXfrm>
        <a:off x="440301" y="1892201"/>
        <a:ext cx="5703078" cy="532758"/>
      </dsp:txXfrm>
    </dsp:sp>
    <dsp:sp modelId="{A8BBB264-3BBE-4576-BD12-70995F1DC657}">
      <dsp:nvSpPr>
        <dsp:cNvPr id="0" name=""/>
        <dsp:cNvSpPr/>
      </dsp:nvSpPr>
      <dsp:spPr>
        <a:xfrm>
          <a:off x="0" y="3065781"/>
          <a:ext cx="82295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5063992"/>
              <a:satOff val="1876"/>
              <a:lumOff val="573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C0C4F-8557-448F-946F-9216BECD55F4}">
      <dsp:nvSpPr>
        <dsp:cNvPr id="0" name=""/>
        <dsp:cNvSpPr/>
      </dsp:nvSpPr>
      <dsp:spPr>
        <a:xfrm>
          <a:off x="411480" y="2770580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hueOff val="5063992"/>
                <a:satOff val="1876"/>
                <a:lumOff val="5735"/>
                <a:alphaOff val="0"/>
                <a:shade val="15000"/>
                <a:satMod val="180000"/>
              </a:schemeClr>
            </a:gs>
            <a:gs pos="50000">
              <a:schemeClr val="accent2">
                <a:hueOff val="5063992"/>
                <a:satOff val="1876"/>
                <a:lumOff val="5735"/>
                <a:alphaOff val="0"/>
                <a:shade val="45000"/>
                <a:satMod val="170000"/>
              </a:schemeClr>
            </a:gs>
            <a:gs pos="70000">
              <a:schemeClr val="accent2">
                <a:hueOff val="5063992"/>
                <a:satOff val="1876"/>
                <a:lumOff val="573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5063992"/>
                <a:satOff val="1876"/>
                <a:lumOff val="573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Good to compare </a:t>
          </a:r>
          <a:r>
            <a:rPr lang="fr-FR" sz="2000" kern="1200" dirty="0" err="1" smtClean="0"/>
            <a:t>our</a:t>
          </a:r>
          <a:r>
            <a:rPr lang="fr-FR" sz="2000" kern="1200" dirty="0" smtClean="0"/>
            <a:t> </a:t>
          </a:r>
          <a:r>
            <a:rPr lang="fr-FR" sz="2000" kern="1200" dirty="0" err="1" smtClean="0"/>
            <a:t>work</a:t>
          </a:r>
          <a:endParaRPr lang="fr-FR" sz="2000" kern="1200" dirty="0"/>
        </a:p>
      </dsp:txBody>
      <dsp:txXfrm>
        <a:off x="440301" y="2799401"/>
        <a:ext cx="5703078" cy="532758"/>
      </dsp:txXfrm>
    </dsp:sp>
    <dsp:sp modelId="{30D4AE46-2244-49F1-8479-6D28D15FFE1E}">
      <dsp:nvSpPr>
        <dsp:cNvPr id="0" name=""/>
        <dsp:cNvSpPr/>
      </dsp:nvSpPr>
      <dsp:spPr>
        <a:xfrm>
          <a:off x="0" y="3972981"/>
          <a:ext cx="8229599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D563F-38D4-4510-9E9F-7160B41747AD}">
      <dsp:nvSpPr>
        <dsp:cNvPr id="0" name=""/>
        <dsp:cNvSpPr/>
      </dsp:nvSpPr>
      <dsp:spPr>
        <a:xfrm>
          <a:off x="411480" y="3677781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hueOff val="6751989"/>
                <a:satOff val="2501"/>
                <a:lumOff val="7646"/>
                <a:alphaOff val="0"/>
                <a:shade val="15000"/>
                <a:satMod val="180000"/>
              </a:schemeClr>
            </a:gs>
            <a:gs pos="50000">
              <a:schemeClr val="accent2">
                <a:hueOff val="6751989"/>
                <a:satOff val="2501"/>
                <a:lumOff val="7646"/>
                <a:alphaOff val="0"/>
                <a:shade val="45000"/>
                <a:satMod val="170000"/>
              </a:schemeClr>
            </a:gs>
            <a:gs pos="70000">
              <a:schemeClr val="accent2">
                <a:hueOff val="6751989"/>
                <a:satOff val="2501"/>
                <a:lumOff val="7646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6751989"/>
                <a:satOff val="2501"/>
                <a:lumOff val="7646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smtClean="0"/>
            <a:t>Useful to choose the best solutions</a:t>
          </a:r>
          <a:endParaRPr lang="fr-FR" sz="2000" kern="1200" dirty="0"/>
        </a:p>
      </dsp:txBody>
      <dsp:txXfrm>
        <a:off x="440301" y="3706602"/>
        <a:ext cx="5703078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E36730E-172B-426E-8688-56BEB66840EF}" type="datetimeFigureOut">
              <a:rPr lang="en-GB"/>
              <a:pPr/>
              <a:t>18/09/2012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114139B8-4231-45ED-941D-2D40271A0D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573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69C6CEE-0870-4340-B02E-DC28F5A55FAF}" type="datetimeFigureOut">
              <a:rPr lang="fr-FR"/>
              <a:pPr/>
              <a:t>18/09/2012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DFB637F-C8BE-4FFE-A6FC-667748CABEB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4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E53EF2-4AC8-456F-AF9D-0E71E4F41DDC}" type="slidenum">
              <a:rPr lang="fr-FR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B637F-C8BE-4FFE-A6FC-667748CABEBE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B637F-C8BE-4FFE-A6FC-667748CABEB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B637F-C8BE-4FFE-A6FC-667748CABEBE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B637F-C8BE-4FFE-A6FC-667748CABEBE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B637F-C8BE-4FFE-A6FC-667748CABEBE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DF3245-0DAB-4507-B52B-22583CBC15CC}" type="slidenum">
              <a:rPr lang="fr-FR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BB52BE-1AA8-4FD2-B108-680C0EF04F56}" type="slidenum">
              <a:rPr lang="fr-FR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B637F-C8BE-4FFE-A6FC-667748CABEB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2B2CC9-E8A6-4BA7-B429-9DC2C54522F5}" type="slidenum">
              <a:rPr lang="fr-FR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GB" smtClean="0"/>
              <a:t>Different charities / different text types</a:t>
            </a:r>
          </a:p>
          <a:p>
            <a:r>
              <a:rPr lang="en-GB" smtClean="0"/>
              <a:t>First text – everyone had to do</a:t>
            </a:r>
          </a:p>
          <a:p>
            <a:r>
              <a:rPr lang="en-GB" smtClean="0"/>
              <a:t>Second text - choice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A3E7DF-F716-450B-AADF-29B455D2BEBD}" type="slidenum">
              <a:rPr lang="fr-FR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6352FDB-8E4A-40C7-8CE2-A4EC3D0F984B}" type="slidenum">
              <a:rPr lang="fr-FR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36831-D0E5-45BF-9ED2-8733EC2D6C1A}" type="slidenum">
              <a:rPr lang="fr-FR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B637F-C8BE-4FFE-A6FC-667748CABEB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latin typeface="Lucida Sans Unicode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GB">
                <a:latin typeface="Lucida Sans Unicode" pitchFamily="34" charset="0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GB">
                <a:solidFill>
                  <a:srgbClr val="FFFFFF"/>
                </a:solidFill>
                <a:cs typeface="Arial" charset="0"/>
              </a:endParaRPr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8B0E7A-5851-4A07-9CAE-4F5EFA4262AD}" type="datetimeFigureOut">
              <a:rPr lang="en-GB"/>
              <a:pPr/>
              <a:t>18/09/2012</a:t>
            </a:fld>
            <a:endParaRPr lang="en-GB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E9ED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3728A0-B665-45E5-82DD-E7ECE9D450C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1E71AD-CACC-4D75-B0A1-C1954B937995}" type="datetimeFigureOut">
              <a:rPr lang="en-GB"/>
              <a:pPr/>
              <a:t>18/09/2012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2A399-C8A8-4007-8144-634CA74C7F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54F751-B725-414D-B495-BF02F4CA889F}" type="datetimeFigureOut">
              <a:rPr lang="en-GB"/>
              <a:pPr/>
              <a:t>18/09/2012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E4AC4-1235-4826-BFE9-3AFDA3EDA17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9F6933-6023-4A94-920F-3F0A515B66CB}" type="datetimeFigureOut">
              <a:rPr lang="en-GB"/>
              <a:pPr/>
              <a:t>18/09/2012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46581-5D13-4030-B6E9-CE00312E221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7F8679-B56E-4DA4-9D09-7C920DD1F25F}" type="datetimeFigureOut">
              <a:rPr lang="en-GB"/>
              <a:pPr/>
              <a:t>18/09/2012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973BD-DC71-4187-A084-0BFEDDAF698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A89299-1ADE-4BAD-9528-A2342DF46AA1}" type="datetimeFigureOut">
              <a:rPr lang="en-GB"/>
              <a:pPr/>
              <a:t>18/09/2012</a:t>
            </a:fld>
            <a:endParaRPr lang="en-GB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EFEB4-73A0-454C-95DE-E123CDF2D0C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87B2A4-2EA9-43A3-8C44-52F71672C860}" type="datetimeFigureOut">
              <a:rPr lang="en-GB"/>
              <a:pPr/>
              <a:t>18/09/2012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08C3C-9FCB-4EC8-8509-2A9E6D51C8C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0F53A9-B500-420C-83EA-0F386DBC7A2C}" type="datetimeFigureOut">
              <a:rPr lang="en-GB"/>
              <a:pPr/>
              <a:t>18/09/2012</a:t>
            </a:fld>
            <a:endParaRPr lang="en-GB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12EF8D-0AC1-4621-991D-23E5696A02D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8F52C6-F45A-4DBB-9358-01B61527CC11}" type="datetimeFigureOut">
              <a:rPr lang="en-GB"/>
              <a:pPr/>
              <a:t>18/09/2012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899CC-A40C-48B9-9413-49848F0BA9D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61B64A-B33A-478F-89FC-63CFF394C617}" type="datetimeFigureOut">
              <a:rPr lang="en-GB"/>
              <a:pPr/>
              <a:t>18/09/2012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A2DA8-D35B-487F-85CF-D2D2E9D57BA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latin typeface="Lucida Sans Unicode" pitchFamily="34" charset="0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latin typeface="Lucida Sans Unicode" pitchFamily="34" charset="0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3E3A1-30C2-491D-932F-662DF548D694}" type="datetimeFigureOut">
              <a:rPr lang="en-GB"/>
              <a:pPr/>
              <a:t>18/09/2012</a:t>
            </a:fld>
            <a:endParaRPr lang="en-GB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7516B-CA6E-4303-A2A7-64DB2BAD52E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latin typeface="Lucida Sans Unicode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latin typeface="Lucida Sans Unicode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pitchFamily="34" charset="0"/>
              </a:defRPr>
            </a:lvl1pPr>
          </a:lstStyle>
          <a:p>
            <a:fld id="{8B7AA265-8450-4F16-B18F-7A03BA37302A}" type="datetimeFigureOut">
              <a:rPr lang="en-GB"/>
              <a:pPr/>
              <a:t>18/09/2012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fld id="{03E0FFBC-58BF-4E2B-A9D4-D4C3AEEB5D7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6" r:id="rId2"/>
    <p:sldLayoutId id="2147483733" r:id="rId3"/>
    <p:sldLayoutId id="2147483727" r:id="rId4"/>
    <p:sldLayoutId id="2147483734" r:id="rId5"/>
    <p:sldLayoutId id="2147483728" r:id="rId6"/>
    <p:sldLayoutId id="2147483729" r:id="rId7"/>
    <p:sldLayoutId id="2147483735" r:id="rId8"/>
    <p:sldLayoutId id="2147483736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3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.uribe-de-kellett@ncl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sandra.salin@ncl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712968" cy="2664296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/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tx1"/>
                </a:solidFill>
              </a:rPr>
              <a:t>Impact of Real Translation and Group Tasks on Language Students’ Learning </a:t>
            </a:r>
            <a:r>
              <a:rPr lang="en-GB" dirty="0" smtClean="0">
                <a:solidFill>
                  <a:schemeClr val="tx1"/>
                </a:solidFill>
              </a:rPr>
              <a:t>Experience (2)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860800"/>
            <a:ext cx="8062913" cy="1152525"/>
          </a:xfrm>
        </p:spPr>
        <p:txBody>
          <a:bodyPr>
            <a:normAutofit fontScale="92500"/>
          </a:bodyPr>
          <a:lstStyle/>
          <a:p>
            <a:pPr marR="0">
              <a:lnSpc>
                <a:spcPct val="80000"/>
              </a:lnSpc>
            </a:pPr>
            <a:r>
              <a:rPr lang="en-GB" sz="2500" dirty="0" smtClean="0"/>
              <a:t>Angela </a:t>
            </a:r>
            <a:r>
              <a:rPr lang="en-GB" sz="2500" dirty="0" err="1" smtClean="0"/>
              <a:t>Uribe</a:t>
            </a:r>
            <a:r>
              <a:rPr lang="en-GB" sz="2500" dirty="0" smtClean="0"/>
              <a:t> de Kellett, </a:t>
            </a:r>
            <a:r>
              <a:rPr lang="en-GB" sz="2500" dirty="0" smtClean="0">
                <a:hlinkClick r:id="rId3"/>
              </a:rPr>
              <a:t>a.uribe-de-kellett@ncl.ac.uk</a:t>
            </a:r>
            <a:endParaRPr lang="en-GB" sz="2500" dirty="0" smtClean="0"/>
          </a:p>
          <a:p>
            <a:pPr marR="0">
              <a:lnSpc>
                <a:spcPct val="80000"/>
              </a:lnSpc>
            </a:pPr>
            <a:r>
              <a:rPr lang="en-GB" sz="2500" dirty="0" smtClean="0"/>
              <a:t>Dr Sandra Salin, </a:t>
            </a:r>
            <a:r>
              <a:rPr lang="en-GB" sz="2500" dirty="0" smtClean="0">
                <a:hlinkClick r:id="rId4"/>
              </a:rPr>
              <a:t>sandra.salin@ncl.ac.uk</a:t>
            </a:r>
            <a:endParaRPr lang="en-GB" sz="2500" dirty="0" smtClean="0"/>
          </a:p>
          <a:p>
            <a:pPr marR="0">
              <a:lnSpc>
                <a:spcPct val="80000"/>
              </a:lnSpc>
            </a:pPr>
            <a:r>
              <a:rPr lang="en-GB" sz="2500" dirty="0" smtClean="0"/>
              <a:t>Newcastle University, School of Modern </a:t>
            </a:r>
            <a:r>
              <a:rPr lang="en-GB" sz="2500" dirty="0"/>
              <a:t>L</a:t>
            </a:r>
            <a:r>
              <a:rPr lang="en-GB" sz="2500" dirty="0" smtClean="0"/>
              <a:t>anguages </a:t>
            </a:r>
          </a:p>
          <a:p>
            <a:pPr marR="0">
              <a:lnSpc>
                <a:spcPct val="80000"/>
              </a:lnSpc>
            </a:pPr>
            <a:endParaRPr lang="en-GB" sz="2500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3097213" cy="1096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250039"/>
              </p:ext>
            </p:extLst>
          </p:nvPr>
        </p:nvGraphicFramePr>
        <p:xfrm>
          <a:off x="457200" y="1481138"/>
          <a:ext cx="8229600" cy="4684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What did you particularly like about this project?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85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Impact of group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work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the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students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gained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2123728" y="5301208"/>
            <a:ext cx="1584176" cy="432048"/>
          </a:xfrm>
          <a:prstGeom prst="wedgeRectCallout">
            <a:avLst/>
          </a:prstGeom>
          <a:solidFill>
            <a:srgbClr val="064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Feedback</a:t>
            </a:r>
            <a:endParaRPr lang="fr-FR" dirty="0"/>
          </a:p>
        </p:txBody>
      </p:sp>
      <p:sp>
        <p:nvSpPr>
          <p:cNvPr id="5" name="Rectangular Callout 4"/>
          <p:cNvSpPr/>
          <p:nvPr/>
        </p:nvSpPr>
        <p:spPr>
          <a:xfrm>
            <a:off x="395536" y="4005064"/>
            <a:ext cx="1872208" cy="792088"/>
          </a:xfrm>
          <a:prstGeom prst="wedgeRect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Doing</a:t>
            </a:r>
            <a:r>
              <a:rPr lang="fr-FR" dirty="0" smtClean="0"/>
              <a:t> </a:t>
            </a:r>
            <a:r>
              <a:rPr lang="fr-FR" dirty="0" err="1" smtClean="0"/>
              <a:t>something</a:t>
            </a:r>
            <a:r>
              <a:rPr lang="fr-FR" dirty="0" smtClean="0"/>
              <a:t> </a:t>
            </a:r>
            <a:r>
              <a:rPr lang="fr-FR" dirty="0" err="1" smtClean="0"/>
              <a:t>useful</a:t>
            </a:r>
            <a:endParaRPr lang="fr-FR" dirty="0"/>
          </a:p>
        </p:txBody>
      </p:sp>
      <p:sp>
        <p:nvSpPr>
          <p:cNvPr id="6" name="Rectangular Callout 5"/>
          <p:cNvSpPr/>
          <p:nvPr/>
        </p:nvSpPr>
        <p:spPr>
          <a:xfrm>
            <a:off x="4067944" y="5157192"/>
            <a:ext cx="3168352" cy="703312"/>
          </a:xfrm>
          <a:prstGeom prst="wedgeRectCallout">
            <a:avLst/>
          </a:prstGeom>
          <a:solidFill>
            <a:srgbClr val="A572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Completing</a:t>
            </a:r>
            <a:r>
              <a:rPr lang="fr-FR" dirty="0" smtClean="0"/>
              <a:t> a </a:t>
            </a:r>
            <a:r>
              <a:rPr lang="fr-FR" dirty="0" err="1" smtClean="0"/>
              <a:t>difficult</a:t>
            </a:r>
            <a:r>
              <a:rPr lang="fr-FR" dirty="0" smtClean="0"/>
              <a:t> challenge  </a:t>
            </a:r>
            <a:endParaRPr lang="fr-FR" dirty="0"/>
          </a:p>
        </p:txBody>
      </p:sp>
      <p:sp>
        <p:nvSpPr>
          <p:cNvPr id="7" name="Rectangular Callout 6"/>
          <p:cNvSpPr/>
          <p:nvPr/>
        </p:nvSpPr>
        <p:spPr>
          <a:xfrm>
            <a:off x="3923928" y="2060848"/>
            <a:ext cx="1440160" cy="792088"/>
          </a:xfrm>
          <a:prstGeom prst="wedgeRectCallout">
            <a:avLst/>
          </a:prstGeom>
          <a:solidFill>
            <a:srgbClr val="064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More </a:t>
            </a:r>
            <a:r>
              <a:rPr lang="fr-FR" dirty="0" err="1" smtClean="0"/>
              <a:t>vocabulary</a:t>
            </a:r>
            <a:endParaRPr lang="fr-FR" dirty="0"/>
          </a:p>
        </p:txBody>
      </p:sp>
      <p:sp>
        <p:nvSpPr>
          <p:cNvPr id="8" name="Rectangular Callout 7"/>
          <p:cNvSpPr/>
          <p:nvPr/>
        </p:nvSpPr>
        <p:spPr>
          <a:xfrm>
            <a:off x="5436096" y="2276872"/>
            <a:ext cx="1872208" cy="720080"/>
          </a:xfrm>
          <a:prstGeom prst="wedgeRectCallout">
            <a:avLst/>
          </a:prstGeom>
          <a:solidFill>
            <a:srgbClr val="A572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Organisational</a:t>
            </a:r>
            <a:r>
              <a:rPr lang="fr-FR" dirty="0" smtClean="0"/>
              <a:t> </a:t>
            </a:r>
            <a:r>
              <a:rPr lang="fr-FR" dirty="0" err="1" smtClean="0"/>
              <a:t>skills</a:t>
            </a:r>
            <a:endParaRPr lang="fr-FR" dirty="0"/>
          </a:p>
        </p:txBody>
      </p:sp>
      <p:sp>
        <p:nvSpPr>
          <p:cNvPr id="9" name="Rectangular Callout 8"/>
          <p:cNvSpPr/>
          <p:nvPr/>
        </p:nvSpPr>
        <p:spPr>
          <a:xfrm>
            <a:off x="6012160" y="3212976"/>
            <a:ext cx="2664296" cy="720080"/>
          </a:xfrm>
          <a:prstGeom prst="wedgeRectCallout">
            <a:avLst/>
          </a:prstGeom>
          <a:solidFill>
            <a:srgbClr val="A572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Time management </a:t>
            </a:r>
            <a:r>
              <a:rPr lang="fr-FR" dirty="0" err="1" smtClean="0"/>
              <a:t>skills</a:t>
            </a:r>
            <a:endParaRPr lang="fr-FR" dirty="0"/>
          </a:p>
        </p:txBody>
      </p:sp>
      <p:sp>
        <p:nvSpPr>
          <p:cNvPr id="10" name="Rectangular Callout 9"/>
          <p:cNvSpPr/>
          <p:nvPr/>
        </p:nvSpPr>
        <p:spPr>
          <a:xfrm>
            <a:off x="2555776" y="1052736"/>
            <a:ext cx="1296144" cy="720080"/>
          </a:xfrm>
          <a:prstGeom prst="wedgeRectCallout">
            <a:avLst/>
          </a:prstGeom>
          <a:solidFill>
            <a:srgbClr val="064C5A">
              <a:alpha val="9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Language</a:t>
            </a:r>
            <a:r>
              <a:rPr lang="fr-FR" dirty="0" smtClean="0"/>
              <a:t> </a:t>
            </a:r>
            <a:r>
              <a:rPr lang="fr-FR" dirty="0" err="1" smtClean="0"/>
              <a:t>skills</a:t>
            </a:r>
            <a:endParaRPr lang="fr-FR" dirty="0"/>
          </a:p>
        </p:txBody>
      </p:sp>
      <p:sp>
        <p:nvSpPr>
          <p:cNvPr id="11" name="Rectangular Callout 10"/>
          <p:cNvSpPr/>
          <p:nvPr/>
        </p:nvSpPr>
        <p:spPr>
          <a:xfrm>
            <a:off x="5724128" y="1268760"/>
            <a:ext cx="1584176" cy="792088"/>
          </a:xfrm>
          <a:prstGeom prst="wedgeRectCallout">
            <a:avLst/>
          </a:prstGeom>
          <a:solidFill>
            <a:srgbClr val="A572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Real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endParaRPr lang="fr-FR" dirty="0"/>
          </a:p>
        </p:txBody>
      </p:sp>
      <p:sp>
        <p:nvSpPr>
          <p:cNvPr id="12" name="Rectangular Callout 11"/>
          <p:cNvSpPr/>
          <p:nvPr/>
        </p:nvSpPr>
        <p:spPr>
          <a:xfrm>
            <a:off x="2195736" y="1988840"/>
            <a:ext cx="1440160" cy="792088"/>
          </a:xfrm>
          <a:prstGeom prst="wedgeRectCallout">
            <a:avLst/>
          </a:prstGeom>
          <a:solidFill>
            <a:srgbClr val="064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Translation </a:t>
            </a:r>
            <a:r>
              <a:rPr lang="fr-FR" dirty="0" err="1" smtClean="0"/>
              <a:t>skills</a:t>
            </a:r>
            <a:endParaRPr lang="fr-FR" dirty="0"/>
          </a:p>
        </p:txBody>
      </p:sp>
      <p:sp>
        <p:nvSpPr>
          <p:cNvPr id="13" name="Rectangular Callout 12"/>
          <p:cNvSpPr/>
          <p:nvPr/>
        </p:nvSpPr>
        <p:spPr>
          <a:xfrm>
            <a:off x="7452320" y="1268760"/>
            <a:ext cx="1496939" cy="859384"/>
          </a:xfrm>
          <a:prstGeom prst="wedgeRectCallout">
            <a:avLst/>
          </a:prstGeom>
          <a:solidFill>
            <a:srgbClr val="A572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Team </a:t>
            </a:r>
            <a:r>
              <a:rPr lang="fr-FR" dirty="0" err="1" smtClean="0"/>
              <a:t>working</a:t>
            </a:r>
            <a:r>
              <a:rPr lang="fr-FR" dirty="0" smtClean="0"/>
              <a:t> </a:t>
            </a:r>
            <a:r>
              <a:rPr lang="fr-FR" dirty="0" err="1" smtClean="0"/>
              <a:t>skills</a:t>
            </a:r>
            <a:endParaRPr lang="fr-FR" dirty="0"/>
          </a:p>
        </p:txBody>
      </p:sp>
      <p:sp>
        <p:nvSpPr>
          <p:cNvPr id="14" name="Rectangular Callout 13"/>
          <p:cNvSpPr/>
          <p:nvPr/>
        </p:nvSpPr>
        <p:spPr>
          <a:xfrm>
            <a:off x="4139952" y="1052736"/>
            <a:ext cx="1440160" cy="792088"/>
          </a:xfrm>
          <a:prstGeom prst="wedgeRectCallout">
            <a:avLst/>
          </a:prstGeom>
          <a:solidFill>
            <a:srgbClr val="064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Extra practice</a:t>
            </a:r>
            <a:endParaRPr lang="fr-FR" dirty="0"/>
          </a:p>
        </p:txBody>
      </p:sp>
      <p:sp>
        <p:nvSpPr>
          <p:cNvPr id="15" name="Rectangular Callout 14"/>
          <p:cNvSpPr/>
          <p:nvPr/>
        </p:nvSpPr>
        <p:spPr>
          <a:xfrm>
            <a:off x="2051720" y="5949280"/>
            <a:ext cx="1368152" cy="720080"/>
          </a:xfrm>
          <a:prstGeom prst="wedgeRect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Friendship</a:t>
            </a:r>
            <a:endParaRPr lang="fr-FR" dirty="0"/>
          </a:p>
        </p:txBody>
      </p:sp>
      <p:sp>
        <p:nvSpPr>
          <p:cNvPr id="16" name="Rectangular Callout 15"/>
          <p:cNvSpPr/>
          <p:nvPr/>
        </p:nvSpPr>
        <p:spPr>
          <a:xfrm>
            <a:off x="7452320" y="4221088"/>
            <a:ext cx="1440160" cy="1512168"/>
          </a:xfrm>
          <a:prstGeom prst="wedgeRectCallout">
            <a:avLst/>
          </a:prstGeom>
          <a:solidFill>
            <a:srgbClr val="A572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awareness</a:t>
            </a:r>
            <a:r>
              <a:rPr lang="fr-FR" dirty="0" smtClean="0"/>
              <a:t> of the life of a translator</a:t>
            </a:r>
            <a:endParaRPr lang="fr-FR" dirty="0"/>
          </a:p>
        </p:txBody>
      </p:sp>
      <p:sp>
        <p:nvSpPr>
          <p:cNvPr id="17" name="Rectangular Callout 16"/>
          <p:cNvSpPr/>
          <p:nvPr/>
        </p:nvSpPr>
        <p:spPr>
          <a:xfrm>
            <a:off x="2555776" y="4149080"/>
            <a:ext cx="2520280" cy="864096"/>
          </a:xfrm>
          <a:prstGeom prst="wedgeRectCallout">
            <a:avLst/>
          </a:prstGeom>
          <a:solidFill>
            <a:srgbClr val="064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awareness</a:t>
            </a:r>
            <a:r>
              <a:rPr lang="fr-FR" dirty="0" smtClean="0"/>
              <a:t> of the challenges of web translation</a:t>
            </a:r>
            <a:endParaRPr lang="fr-FR" dirty="0"/>
          </a:p>
        </p:txBody>
      </p:sp>
      <p:sp>
        <p:nvSpPr>
          <p:cNvPr id="18" name="Rectangular Callout 17"/>
          <p:cNvSpPr/>
          <p:nvPr/>
        </p:nvSpPr>
        <p:spPr>
          <a:xfrm>
            <a:off x="395536" y="5013176"/>
            <a:ext cx="1440160" cy="792088"/>
          </a:xfrm>
          <a:prstGeom prst="wedgeRect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Patience</a:t>
            </a:r>
            <a:endParaRPr lang="fr-FR" dirty="0"/>
          </a:p>
        </p:txBody>
      </p:sp>
      <p:sp>
        <p:nvSpPr>
          <p:cNvPr id="19" name="Rectangular Callout 18"/>
          <p:cNvSpPr/>
          <p:nvPr/>
        </p:nvSpPr>
        <p:spPr>
          <a:xfrm>
            <a:off x="395536" y="6065912"/>
            <a:ext cx="1440160" cy="603448"/>
          </a:xfrm>
          <a:prstGeom prst="wedgeRect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Initiative </a:t>
            </a:r>
            <a:endParaRPr lang="fr-FR" dirty="0"/>
          </a:p>
        </p:txBody>
      </p:sp>
      <p:sp>
        <p:nvSpPr>
          <p:cNvPr id="20" name="Rectangular Callout 19"/>
          <p:cNvSpPr/>
          <p:nvPr/>
        </p:nvSpPr>
        <p:spPr>
          <a:xfrm>
            <a:off x="395536" y="1988840"/>
            <a:ext cx="1440160" cy="792088"/>
          </a:xfrm>
          <a:prstGeom prst="wedgeRect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Confidence</a:t>
            </a:r>
            <a:endParaRPr lang="fr-FR" dirty="0"/>
          </a:p>
        </p:txBody>
      </p:sp>
      <p:sp>
        <p:nvSpPr>
          <p:cNvPr id="21" name="Rectangular Callout 20"/>
          <p:cNvSpPr/>
          <p:nvPr/>
        </p:nvSpPr>
        <p:spPr>
          <a:xfrm>
            <a:off x="7415808" y="2348880"/>
            <a:ext cx="1728192" cy="648072"/>
          </a:xfrm>
          <a:prstGeom prst="wedgeRectCallout">
            <a:avLst/>
          </a:prstGeom>
          <a:solidFill>
            <a:srgbClr val="A572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Collaboration</a:t>
            </a:r>
            <a:endParaRPr lang="fr-FR" dirty="0"/>
          </a:p>
        </p:txBody>
      </p:sp>
      <p:sp>
        <p:nvSpPr>
          <p:cNvPr id="23" name="Rectangular Callout 22"/>
          <p:cNvSpPr/>
          <p:nvPr/>
        </p:nvSpPr>
        <p:spPr>
          <a:xfrm>
            <a:off x="6660232" y="260648"/>
            <a:ext cx="2270720" cy="792088"/>
          </a:xfrm>
          <a:prstGeom prst="wedgeRectCallout">
            <a:avLst/>
          </a:prstGeom>
          <a:solidFill>
            <a:srgbClr val="A572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Professionality</a:t>
            </a:r>
            <a:endParaRPr lang="fr-FR" dirty="0"/>
          </a:p>
        </p:txBody>
      </p:sp>
      <p:sp>
        <p:nvSpPr>
          <p:cNvPr id="24" name="Rectangular Callout 23"/>
          <p:cNvSpPr/>
          <p:nvPr/>
        </p:nvSpPr>
        <p:spPr>
          <a:xfrm>
            <a:off x="395536" y="980728"/>
            <a:ext cx="1838672" cy="792088"/>
          </a:xfrm>
          <a:prstGeom prst="wedgeRect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Personal</a:t>
            </a:r>
            <a:r>
              <a:rPr lang="fr-FR" dirty="0" smtClean="0"/>
              <a:t> satisfaction</a:t>
            </a:r>
            <a:endParaRPr lang="fr-FR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923928" y="6093296"/>
            <a:ext cx="1522512" cy="575345"/>
          </a:xfrm>
          <a:prstGeom prst="wedgeRectCallout">
            <a:avLst/>
          </a:prstGeom>
          <a:solidFill>
            <a:srgbClr val="A572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sz="1800" dirty="0" smtClean="0"/>
              <a:t>Contacts</a:t>
            </a:r>
            <a:endParaRPr lang="fr-FR" sz="1800" dirty="0"/>
          </a:p>
        </p:txBody>
      </p:sp>
      <p:sp>
        <p:nvSpPr>
          <p:cNvPr id="28" name="Rectangular Callout 27"/>
          <p:cNvSpPr/>
          <p:nvPr/>
        </p:nvSpPr>
        <p:spPr>
          <a:xfrm>
            <a:off x="2339752" y="3068960"/>
            <a:ext cx="1440160" cy="792088"/>
          </a:xfrm>
          <a:prstGeom prst="wedgeRectCallout">
            <a:avLst/>
          </a:prstGeom>
          <a:solidFill>
            <a:srgbClr val="064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Improved</a:t>
            </a:r>
            <a:r>
              <a:rPr lang="fr-FR" dirty="0" smtClean="0"/>
              <a:t> </a:t>
            </a:r>
            <a:r>
              <a:rPr lang="fr-FR" dirty="0" err="1" smtClean="0"/>
              <a:t>accuracy</a:t>
            </a:r>
            <a:endParaRPr lang="fr-FR" dirty="0"/>
          </a:p>
        </p:txBody>
      </p:sp>
      <p:sp>
        <p:nvSpPr>
          <p:cNvPr id="29" name="Rectangular Callout 28"/>
          <p:cNvSpPr/>
          <p:nvPr/>
        </p:nvSpPr>
        <p:spPr>
          <a:xfrm>
            <a:off x="6084168" y="6021288"/>
            <a:ext cx="2304256" cy="648072"/>
          </a:xfrm>
          <a:prstGeom prst="wedgeRectCallout">
            <a:avLst/>
          </a:prstGeom>
          <a:solidFill>
            <a:srgbClr val="A572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Something</a:t>
            </a:r>
            <a:r>
              <a:rPr lang="fr-FR" dirty="0" smtClean="0"/>
              <a:t> to </a:t>
            </a:r>
            <a:r>
              <a:rPr lang="fr-FR" dirty="0" err="1" smtClean="0"/>
              <a:t>enhance</a:t>
            </a:r>
            <a:r>
              <a:rPr lang="fr-FR" dirty="0" smtClean="0"/>
              <a:t> </a:t>
            </a:r>
            <a:r>
              <a:rPr lang="fr-FR" dirty="0" err="1" smtClean="0"/>
              <a:t>my</a:t>
            </a:r>
            <a:r>
              <a:rPr lang="fr-FR" dirty="0" smtClean="0"/>
              <a:t> CV</a:t>
            </a:r>
            <a:endParaRPr lang="fr-FR" dirty="0"/>
          </a:p>
        </p:txBody>
      </p:sp>
      <p:sp>
        <p:nvSpPr>
          <p:cNvPr id="30" name="Rectangular Callout 29"/>
          <p:cNvSpPr/>
          <p:nvPr/>
        </p:nvSpPr>
        <p:spPr>
          <a:xfrm>
            <a:off x="5220072" y="4149080"/>
            <a:ext cx="2088232" cy="792088"/>
          </a:xfrm>
          <a:prstGeom prst="wedgeRectCallout">
            <a:avLst/>
          </a:prstGeom>
          <a:solidFill>
            <a:srgbClr val="A572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Negociating</a:t>
            </a:r>
            <a:r>
              <a:rPr lang="fr-FR" dirty="0" smtClean="0"/>
              <a:t> </a:t>
            </a:r>
            <a:r>
              <a:rPr lang="fr-FR" dirty="0" err="1" smtClean="0"/>
              <a:t>skills</a:t>
            </a:r>
            <a:endParaRPr lang="fr-FR" dirty="0"/>
          </a:p>
        </p:txBody>
      </p:sp>
      <p:sp>
        <p:nvSpPr>
          <p:cNvPr id="31" name="Rectangular Callout 30"/>
          <p:cNvSpPr/>
          <p:nvPr/>
        </p:nvSpPr>
        <p:spPr>
          <a:xfrm>
            <a:off x="395536" y="2996952"/>
            <a:ext cx="1440160" cy="792088"/>
          </a:xfrm>
          <a:prstGeom prst="wedgeRect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Fun</a:t>
            </a:r>
            <a:endParaRPr lang="fr-FR" dirty="0"/>
          </a:p>
        </p:txBody>
      </p:sp>
      <p:sp>
        <p:nvSpPr>
          <p:cNvPr id="32" name="Rectangular Callout 31"/>
          <p:cNvSpPr/>
          <p:nvPr/>
        </p:nvSpPr>
        <p:spPr>
          <a:xfrm>
            <a:off x="4067944" y="3140968"/>
            <a:ext cx="1440160" cy="792088"/>
          </a:xfrm>
          <a:prstGeom prst="wedgeRectCallout">
            <a:avLst/>
          </a:prstGeom>
          <a:solidFill>
            <a:srgbClr val="064C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Awareness</a:t>
            </a:r>
            <a:r>
              <a:rPr lang="fr-FR" dirty="0" smtClean="0"/>
              <a:t> of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dirty="0" err="1" smtClean="0"/>
              <a:t>reader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Feedback – 100% satisfaction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648519"/>
              </p:ext>
            </p:extLst>
          </p:nvPr>
        </p:nvGraphicFramePr>
        <p:xfrm>
          <a:off x="539552" y="1268760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6142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could be improved?</a:t>
            </a:r>
            <a:endParaRPr lang="fr-F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568409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8197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59046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en-GB" sz="2300" b="1" dirty="0" smtClean="0">
              <a:solidFill>
                <a:srgbClr val="3E3F68"/>
              </a:solidFill>
            </a:endParaRP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en-GB" sz="1500" b="1" dirty="0" smtClean="0"/>
          </a:p>
          <a:p>
            <a:pPr>
              <a:lnSpc>
                <a:spcPct val="80000"/>
              </a:lnSpc>
            </a:pPr>
            <a:r>
              <a:rPr lang="en-GB" sz="2200" b="1" dirty="0" smtClean="0"/>
              <a:t>Success</a:t>
            </a:r>
            <a:r>
              <a:rPr lang="en-GB" sz="2200" dirty="0" smtClean="0"/>
              <a:t> – 96 % would definitely get involved again. </a:t>
            </a:r>
          </a:p>
          <a:p>
            <a:pPr>
              <a:lnSpc>
                <a:spcPct val="80000"/>
              </a:lnSpc>
            </a:pPr>
            <a:r>
              <a:rPr lang="en-GB" sz="2200" b="1" dirty="0" smtClean="0"/>
              <a:t>Benefits</a:t>
            </a:r>
            <a:r>
              <a:rPr lang="en-GB" sz="2200" dirty="0" smtClean="0"/>
              <a:t> : group work / work for a charity / real work</a:t>
            </a:r>
          </a:p>
          <a:p>
            <a:pPr>
              <a:lnSpc>
                <a:spcPct val="80000"/>
              </a:lnSpc>
            </a:pPr>
            <a:r>
              <a:rPr lang="en-GB" sz="2200" b="1" dirty="0" smtClean="0"/>
              <a:t>Team work - </a:t>
            </a:r>
            <a:r>
              <a:rPr lang="en-GB" sz="2200" dirty="0" smtClean="0"/>
              <a:t>most important (96% - improved quality)</a:t>
            </a:r>
          </a:p>
          <a:p>
            <a:pPr>
              <a:lnSpc>
                <a:spcPct val="80000"/>
              </a:lnSpc>
            </a:pPr>
            <a:r>
              <a:rPr lang="en-GB" sz="2200" dirty="0" smtClean="0"/>
              <a:t>Team work + real task = </a:t>
            </a:r>
            <a:r>
              <a:rPr lang="en-GB" sz="2200" b="1" dirty="0" smtClean="0"/>
              <a:t>quality </a:t>
            </a:r>
          </a:p>
          <a:p>
            <a:pPr>
              <a:lnSpc>
                <a:spcPct val="80000"/>
              </a:lnSpc>
            </a:pPr>
            <a:r>
              <a:rPr lang="en-GB" sz="2200" dirty="0" smtClean="0"/>
              <a:t>Benefits of learning through </a:t>
            </a:r>
            <a:r>
              <a:rPr lang="en-GB" sz="2200" b="1" dirty="0" smtClean="0"/>
              <a:t>peers</a:t>
            </a:r>
            <a:r>
              <a:rPr lang="en-GB" sz="2200" dirty="0" smtClean="0"/>
              <a:t> (charity + in practice)</a:t>
            </a:r>
          </a:p>
          <a:p>
            <a:pPr>
              <a:lnSpc>
                <a:spcPct val="80000"/>
              </a:lnSpc>
            </a:pPr>
            <a:r>
              <a:rPr lang="en-GB" sz="2200" dirty="0" smtClean="0">
                <a:ea typeface="Lucida Sans Unicode" pitchFamily="34" charset="0"/>
                <a:cs typeface="Lucida Sans Unicode" pitchFamily="34" charset="0"/>
              </a:rPr>
              <a:t>Importance of tutors’ </a:t>
            </a:r>
            <a:r>
              <a:rPr lang="en-GB" sz="2200" b="1" dirty="0" smtClean="0">
                <a:ea typeface="Lucida Sans Unicode" pitchFamily="34" charset="0"/>
                <a:cs typeface="Lucida Sans Unicode" pitchFamily="34" charset="0"/>
              </a:rPr>
              <a:t>feedback</a:t>
            </a:r>
          </a:p>
          <a:p>
            <a:pPr>
              <a:lnSpc>
                <a:spcPct val="80000"/>
              </a:lnSpc>
            </a:pPr>
            <a:r>
              <a:rPr lang="en-GB" sz="2200" b="1" dirty="0" smtClean="0"/>
              <a:t>Assessment :</a:t>
            </a:r>
            <a:r>
              <a:rPr lang="en-GB" sz="2200" dirty="0" smtClean="0"/>
              <a:t> Competition/exam “Only one group should win”</a:t>
            </a:r>
          </a:p>
          <a:p>
            <a:pPr>
              <a:lnSpc>
                <a:spcPct val="80000"/>
              </a:lnSpc>
            </a:pPr>
            <a:r>
              <a:rPr lang="en-GB" sz="2200" b="1" dirty="0" smtClean="0"/>
              <a:t>Certificate </a:t>
            </a:r>
          </a:p>
          <a:p>
            <a:pPr>
              <a:lnSpc>
                <a:spcPct val="80000"/>
              </a:lnSpc>
            </a:pPr>
            <a:endParaRPr lang="en-GB" sz="2200" dirty="0" smtClean="0"/>
          </a:p>
          <a:p>
            <a:pPr>
              <a:lnSpc>
                <a:spcPct val="80000"/>
              </a:lnSpc>
              <a:buNone/>
            </a:pPr>
            <a:r>
              <a:rPr lang="en-GB" sz="2200" b="1" u="sng" dirty="0" smtClean="0">
                <a:solidFill>
                  <a:srgbClr val="064C5A"/>
                </a:solidFill>
              </a:rPr>
              <a:t>What’s next?</a:t>
            </a:r>
          </a:p>
          <a:p>
            <a:pPr>
              <a:lnSpc>
                <a:spcPct val="80000"/>
              </a:lnSpc>
            </a:pPr>
            <a:r>
              <a:rPr lang="en-GB" sz="2200" b="1" dirty="0" smtClean="0"/>
              <a:t>Improvement:</a:t>
            </a:r>
            <a:r>
              <a:rPr lang="en-GB" sz="2200" dirty="0" smtClean="0"/>
              <a:t> start earlier + one meeting at beginning </a:t>
            </a:r>
          </a:p>
          <a:p>
            <a:pPr>
              <a:lnSpc>
                <a:spcPct val="80000"/>
              </a:lnSpc>
            </a:pPr>
            <a:r>
              <a:rPr lang="en-GB" sz="2200" b="1" dirty="0" smtClean="0"/>
              <a:t>Voluntary </a:t>
            </a:r>
            <a:r>
              <a:rPr lang="en-GB" sz="2200" dirty="0" smtClean="0"/>
              <a:t>extracurricular activity / 3 </a:t>
            </a:r>
            <a:r>
              <a:rPr lang="en-GB" sz="2200" b="1" dirty="0" smtClean="0"/>
              <a:t>Optional </a:t>
            </a:r>
            <a:r>
              <a:rPr lang="en-GB" sz="2200" dirty="0" smtClean="0"/>
              <a:t>modules</a:t>
            </a:r>
          </a:p>
          <a:p>
            <a:pPr>
              <a:lnSpc>
                <a:spcPct val="80000"/>
              </a:lnSpc>
            </a:pPr>
            <a:r>
              <a:rPr lang="en-GB" sz="2200" dirty="0" smtClean="0"/>
              <a:t>New contacts / more charities / regular </a:t>
            </a:r>
            <a:r>
              <a:rPr lang="en-GB" sz="2200" b="1" dirty="0" smtClean="0"/>
              <a:t>supply</a:t>
            </a:r>
          </a:p>
          <a:p>
            <a:pPr>
              <a:lnSpc>
                <a:spcPct val="80000"/>
              </a:lnSpc>
            </a:pPr>
            <a:r>
              <a:rPr lang="en-GB" sz="2200" dirty="0" smtClean="0"/>
              <a:t>Just charities? </a:t>
            </a:r>
            <a:r>
              <a:rPr lang="en-GB" sz="2200" b="1" dirty="0" smtClean="0"/>
              <a:t>Choice</a:t>
            </a:r>
            <a:r>
              <a:rPr lang="en-GB" sz="2200" dirty="0" smtClean="0"/>
              <a:t>?</a:t>
            </a:r>
          </a:p>
          <a:p>
            <a:pPr>
              <a:lnSpc>
                <a:spcPct val="80000"/>
              </a:lnSpc>
            </a:pPr>
            <a:r>
              <a:rPr lang="en-GB" sz="2200" b="1" dirty="0" smtClean="0"/>
              <a:t>Website</a:t>
            </a:r>
          </a:p>
          <a:p>
            <a:pPr>
              <a:lnSpc>
                <a:spcPct val="80000"/>
              </a:lnSpc>
            </a:pPr>
            <a:endParaRPr lang="en-GB" sz="2200" dirty="0" smtClean="0"/>
          </a:p>
          <a:p>
            <a:pPr>
              <a:lnSpc>
                <a:spcPct val="80000"/>
              </a:lnSpc>
              <a:buNone/>
            </a:pPr>
            <a:endParaRPr lang="en-GB" sz="2200" dirty="0" smtClean="0"/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en-GB" sz="2100" dirty="0" smtClean="0"/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en-GB" sz="2200" dirty="0" smtClean="0"/>
          </a:p>
          <a:p>
            <a:pPr>
              <a:lnSpc>
                <a:spcPct val="80000"/>
              </a:lnSpc>
            </a:pPr>
            <a:endParaRPr lang="en-GB" sz="1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Conclusion - Learning experience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532" y="116632"/>
            <a:ext cx="5402490" cy="554461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1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GB" sz="31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GB" sz="31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GB" sz="31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GB" sz="31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GB" sz="31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GB" sz="31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When it comes to </a:t>
            </a:r>
            <a:r>
              <a:rPr lang="en-GB" sz="3100" dirty="0" smtClean="0"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graduate recruitment</a:t>
            </a:r>
            <a:r>
              <a:rPr lang="en-GB" sz="31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significant </a:t>
            </a:r>
            <a:r>
              <a:rPr lang="en-GB" sz="31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numbers of employers questioned said that </a:t>
            </a:r>
            <a:r>
              <a:rPr lang="en-GB" sz="31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ability to work well in a team</a:t>
            </a:r>
            <a:r>
              <a:rPr lang="en-GB" sz="31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(98%), </a:t>
            </a:r>
            <a:r>
              <a:rPr lang="en-GB" sz="3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communication </a:t>
            </a:r>
            <a:r>
              <a:rPr lang="en-GB" sz="31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skills </a:t>
            </a:r>
            <a:r>
              <a:rPr lang="en-GB" sz="31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(96%), and </a:t>
            </a:r>
            <a:r>
              <a:rPr lang="en-GB" sz="31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knowledge of foreign languages </a:t>
            </a:r>
            <a:r>
              <a:rPr lang="en-GB" sz="3100" b="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(67%) were important when recruiting for their companies. </a:t>
            </a:r>
            <a:r>
              <a:rPr lang="en-GB" dirty="0">
                <a:effectLst/>
              </a:rPr>
              <a:t/>
            </a:r>
            <a:br>
              <a:rPr lang="en-GB" dirty="0">
                <a:effectLst/>
              </a:rPr>
            </a:br>
            <a:endParaRPr lang="en-GB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379" y="5805264"/>
            <a:ext cx="5275615" cy="792163"/>
          </a:xfrm>
        </p:spPr>
        <p:txBody>
          <a:bodyPr>
            <a:normAutofit fontScale="92500"/>
          </a:bodyPr>
          <a:lstStyle/>
          <a:p>
            <a:pPr marR="0" algn="l">
              <a:lnSpc>
                <a:spcPct val="80000"/>
              </a:lnSpc>
            </a:pPr>
            <a:endParaRPr lang="en-GB" sz="1500" dirty="0" smtClean="0"/>
          </a:p>
          <a:p>
            <a:pPr marR="0" algn="l">
              <a:lnSpc>
                <a:spcPct val="80000"/>
              </a:lnSpc>
            </a:pPr>
            <a:r>
              <a:rPr lang="en-GB" sz="1500" dirty="0" smtClean="0">
                <a:solidFill>
                  <a:schemeClr val="bg1"/>
                </a:solidFill>
              </a:rPr>
              <a:t>European Commission, November 2010.</a:t>
            </a:r>
          </a:p>
          <a:p>
            <a:pPr marR="0" algn="l">
              <a:lnSpc>
                <a:spcPct val="80000"/>
              </a:lnSpc>
            </a:pPr>
            <a:r>
              <a:rPr lang="en-GB" sz="1500" dirty="0" smtClean="0">
                <a:solidFill>
                  <a:schemeClr val="bg1"/>
                </a:solidFill>
              </a:rPr>
              <a:t>http://ec.europa.eu/public_opinion/flash/fl_304_en.pdf</a:t>
            </a:r>
          </a:p>
        </p:txBody>
      </p:sp>
      <p:pic>
        <p:nvPicPr>
          <p:cNvPr id="38914" name="Picture 2" descr="C:\Users\nss68\AppData\Local\Microsoft\Windows\Temporary Internet Files\Content.Outlook\5E7LXQPD\photo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994" y="7552"/>
            <a:ext cx="36340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364"/>
          </a:xfrm>
        </p:spPr>
        <p:txBody>
          <a:bodyPr/>
          <a:lstStyle/>
          <a:p>
            <a:pPr marL="109537" indent="0">
              <a:buNone/>
            </a:pPr>
            <a:r>
              <a:rPr lang="en-GB" dirty="0" smtClean="0"/>
              <a:t>   </a:t>
            </a:r>
            <a:r>
              <a:rPr lang="en-GB" b="1" dirty="0" smtClean="0"/>
              <a:t>Aims</a:t>
            </a:r>
            <a:endParaRPr lang="en-GB" b="1" dirty="0"/>
          </a:p>
          <a:p>
            <a:r>
              <a:rPr lang="en-GB" dirty="0" smtClean="0"/>
              <a:t>Motivate / engage students </a:t>
            </a:r>
          </a:p>
          <a:p>
            <a:r>
              <a:rPr lang="en-GB" dirty="0" smtClean="0"/>
              <a:t>Work </a:t>
            </a:r>
            <a:r>
              <a:rPr lang="en-GB" dirty="0"/>
              <a:t>with charitable organisations  </a:t>
            </a:r>
          </a:p>
          <a:p>
            <a:r>
              <a:rPr lang="en-GB" dirty="0" smtClean="0"/>
              <a:t>Group work / independent learning skills</a:t>
            </a:r>
          </a:p>
          <a:p>
            <a:r>
              <a:rPr lang="en-GB" dirty="0" smtClean="0"/>
              <a:t>Develop skills to enhance employability</a:t>
            </a:r>
          </a:p>
          <a:p>
            <a:endParaRPr lang="en-GB" dirty="0" smtClean="0"/>
          </a:p>
          <a:p>
            <a:endParaRPr lang="fr-F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sz="4400" dirty="0">
                <a:solidFill>
                  <a:schemeClr val="accent1">
                    <a:lumMod val="75000"/>
                  </a:schemeClr>
                </a:solidFill>
                <a:effectLst/>
              </a:rPr>
              <a:t>The Real Translation Project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109169"/>
              </p:ext>
            </p:extLst>
          </p:nvPr>
        </p:nvGraphicFramePr>
        <p:xfrm>
          <a:off x="179512" y="3696424"/>
          <a:ext cx="4968552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/>
              </a:tblGrid>
              <a:tr h="2418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dirty="0" smtClean="0"/>
                        <a:t>How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GB" b="1" dirty="0" smtClean="0"/>
                        <a:t>Purposeful ⇒ real tasks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Formative ⇒ improvement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Reflective / Practical ⇒ for employment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Meaningful ⇒ benefit others</a:t>
                      </a:r>
                    </a:p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5220072" y="501317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106315"/>
              </p:ext>
            </p:extLst>
          </p:nvPr>
        </p:nvGraphicFramePr>
        <p:xfrm>
          <a:off x="5724128" y="4221088"/>
          <a:ext cx="3264024" cy="189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024"/>
              </a:tblGrid>
              <a:tr h="1890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dirty="0" smtClean="0"/>
                        <a:t>To enhance students learning experience, employability and engagement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596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pPr>
              <a:buFont typeface="Wingdings 3" pitchFamily="18" charset="2"/>
              <a:buNone/>
            </a:pPr>
            <a:endParaRPr lang="en-GB" smtClean="0"/>
          </a:p>
          <a:p>
            <a:endParaRPr lang="en-GB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Key objectives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9490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251951"/>
              </p:ext>
            </p:extLst>
          </p:nvPr>
        </p:nvGraphicFramePr>
        <p:xfrm>
          <a:off x="179512" y="1052736"/>
          <a:ext cx="8784975" cy="4904216"/>
        </p:xfrm>
        <a:graphic>
          <a:graphicData uri="http://schemas.openxmlformats.org/drawingml/2006/table">
            <a:tbl>
              <a:tblPr/>
              <a:tblGrid>
                <a:gridCol w="2160240"/>
                <a:gridCol w="2204302"/>
                <a:gridCol w="2534503"/>
                <a:gridCol w="1885930"/>
              </a:tblGrid>
              <a:tr h="39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Students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’ 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experience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Employability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Engagement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7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Using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real 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tasks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Motivating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Purposeful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•Work experience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Use by the public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1018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Charitable organisations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Feel good factor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Voluntary 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•Direct contact with employer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•Helping others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Work for the community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617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Group 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work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/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Independent Learning skills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Peer </a:t>
                      </a:r>
                      <a:r>
                        <a:rPr kumimoji="0" lang="fr-F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learning</a:t>
                      </a: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•Peer support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•Self / Peer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assessment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•Feedback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•Initiative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•Coordination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•Collaboration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Negociation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•Time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Problem solving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•Peer pressure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Competition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6171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Translate into the foreign language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Language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skills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Research skills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Real evidence to employers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•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Challenge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8509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Implementation – the Charities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124744"/>
            <a:ext cx="8893175" cy="4882356"/>
          </a:xfrm>
        </p:spPr>
        <p:txBody>
          <a:bodyPr/>
          <a:lstStyle/>
          <a:p>
            <a:endParaRPr lang="en-GB" b="1" dirty="0" smtClean="0"/>
          </a:p>
          <a:p>
            <a:r>
              <a:rPr lang="en-GB" b="1" dirty="0" smtClean="0"/>
              <a:t>Different types of charities: </a:t>
            </a:r>
            <a:r>
              <a:rPr lang="en-GB" dirty="0"/>
              <a:t>l</a:t>
            </a:r>
            <a:r>
              <a:rPr lang="en-GB" dirty="0" smtClean="0"/>
              <a:t>ocal / national / international</a:t>
            </a:r>
          </a:p>
          <a:p>
            <a:pPr marL="109537" indent="0">
              <a:buNone/>
            </a:pPr>
            <a:endParaRPr lang="en-GB" dirty="0" smtClean="0"/>
          </a:p>
          <a:p>
            <a:r>
              <a:rPr lang="en-GB" b="1" dirty="0" smtClean="0"/>
              <a:t>Different types of sources</a:t>
            </a:r>
            <a:r>
              <a:rPr lang="en-GB" dirty="0" smtClean="0"/>
              <a:t>: leaflets / websites / </a:t>
            </a:r>
            <a:r>
              <a:rPr lang="en-GB" dirty="0"/>
              <a:t>video voice over </a:t>
            </a:r>
            <a:r>
              <a:rPr lang="en-GB" dirty="0" smtClean="0"/>
              <a:t>/ </a:t>
            </a:r>
            <a:r>
              <a:rPr lang="en-GB" dirty="0"/>
              <a:t>tourist guides /</a:t>
            </a:r>
            <a:r>
              <a:rPr lang="en-GB" dirty="0" smtClean="0"/>
              <a:t> </a:t>
            </a:r>
            <a:r>
              <a:rPr lang="en-GB" dirty="0" err="1" smtClean="0"/>
              <a:t>etc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Different languages:</a:t>
            </a:r>
          </a:p>
          <a:p>
            <a:pPr marL="109537" indent="0">
              <a:buNone/>
            </a:pPr>
            <a:r>
              <a:rPr lang="en-GB" dirty="0" smtClean="0"/>
              <a:t>     Spanish – 3 years</a:t>
            </a:r>
          </a:p>
          <a:p>
            <a:pPr marL="109537" indent="0">
              <a:buNone/>
            </a:pPr>
            <a:r>
              <a:rPr lang="en-GB" dirty="0" smtClean="0"/>
              <a:t>     French – 2 years </a:t>
            </a:r>
          </a:p>
          <a:p>
            <a:pPr marL="109537" indent="0">
              <a:buNone/>
            </a:pPr>
            <a:r>
              <a:rPr lang="en-GB" dirty="0" smtClean="0"/>
              <a:t>     German – 1 year </a:t>
            </a:r>
          </a:p>
          <a:p>
            <a:endParaRPr lang="en-GB" b="1" dirty="0" smtClean="0"/>
          </a:p>
          <a:p>
            <a:endParaRPr lang="en-GB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2882900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3"/>
            <a:ext cx="8640390" cy="561510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GB" sz="2500" dirty="0" smtClean="0"/>
              <a:t> </a:t>
            </a:r>
            <a:endParaRPr lang="en-GB" sz="3800" dirty="0" smtClean="0"/>
          </a:p>
          <a:p>
            <a:pPr>
              <a:lnSpc>
                <a:spcPct val="90000"/>
              </a:lnSpc>
            </a:pPr>
            <a:r>
              <a:rPr lang="en-GB" sz="3800" b="1" dirty="0" smtClean="0"/>
              <a:t>Final year </a:t>
            </a:r>
            <a:r>
              <a:rPr lang="en-GB" sz="3800" dirty="0" smtClean="0"/>
              <a:t>language students</a:t>
            </a:r>
          </a:p>
          <a:p>
            <a:pPr>
              <a:lnSpc>
                <a:spcPct val="90000"/>
              </a:lnSpc>
            </a:pPr>
            <a:endParaRPr lang="en-GB" sz="3800" dirty="0"/>
          </a:p>
          <a:p>
            <a:pPr>
              <a:lnSpc>
                <a:spcPct val="90000"/>
              </a:lnSpc>
            </a:pPr>
            <a:r>
              <a:rPr lang="en-GB" sz="3800" b="1" dirty="0" smtClean="0"/>
              <a:t>Extracurricular </a:t>
            </a:r>
            <a:r>
              <a:rPr lang="en-GB" sz="3800" b="1" dirty="0"/>
              <a:t>activity </a:t>
            </a:r>
            <a:r>
              <a:rPr lang="en-GB" sz="3800" dirty="0"/>
              <a:t>/ Outside classroom </a:t>
            </a:r>
          </a:p>
          <a:p>
            <a:pPr marL="109537" indent="0">
              <a:lnSpc>
                <a:spcPct val="90000"/>
              </a:lnSpc>
              <a:buNone/>
            </a:pPr>
            <a:endParaRPr lang="en-GB" sz="3800" dirty="0" smtClean="0"/>
          </a:p>
          <a:p>
            <a:pPr>
              <a:lnSpc>
                <a:spcPct val="90000"/>
              </a:lnSpc>
            </a:pPr>
            <a:r>
              <a:rPr lang="en-GB" sz="3800" b="1" dirty="0" smtClean="0"/>
              <a:t>Voluntary</a:t>
            </a:r>
            <a:r>
              <a:rPr lang="en-GB" sz="3800" dirty="0" smtClean="0"/>
              <a:t> participation : </a:t>
            </a:r>
          </a:p>
          <a:p>
            <a:pPr marL="109537" indent="0">
              <a:lnSpc>
                <a:spcPct val="90000"/>
              </a:lnSpc>
              <a:buNone/>
            </a:pPr>
            <a:r>
              <a:rPr lang="en-GB" sz="3800" dirty="0" smtClean="0"/>
              <a:t>        Spanish: 21 students</a:t>
            </a:r>
          </a:p>
          <a:p>
            <a:pPr marL="109537" indent="0">
              <a:lnSpc>
                <a:spcPct val="90000"/>
              </a:lnSpc>
              <a:buNone/>
            </a:pPr>
            <a:r>
              <a:rPr lang="en-GB" sz="3800" dirty="0"/>
              <a:t> </a:t>
            </a:r>
            <a:r>
              <a:rPr lang="en-GB" sz="3800" dirty="0" smtClean="0"/>
              <a:t>       French: 11 students</a:t>
            </a:r>
          </a:p>
          <a:p>
            <a:pPr marL="109537" indent="0">
              <a:lnSpc>
                <a:spcPct val="90000"/>
              </a:lnSpc>
              <a:buNone/>
            </a:pPr>
            <a:r>
              <a:rPr lang="en-GB" sz="3800" dirty="0"/>
              <a:t> </a:t>
            </a:r>
            <a:r>
              <a:rPr lang="en-GB" sz="3800" dirty="0" smtClean="0"/>
              <a:t>       German: 8 students</a:t>
            </a:r>
          </a:p>
          <a:p>
            <a:pPr marL="109537" indent="0">
              <a:lnSpc>
                <a:spcPct val="90000"/>
              </a:lnSpc>
              <a:buNone/>
            </a:pPr>
            <a:endParaRPr lang="en-GB" sz="3800" dirty="0" smtClean="0"/>
          </a:p>
          <a:p>
            <a:pPr>
              <a:lnSpc>
                <a:spcPct val="90000"/>
              </a:lnSpc>
            </a:pPr>
            <a:r>
              <a:rPr lang="en-GB" sz="3800" dirty="0" smtClean="0"/>
              <a:t>Divided in </a:t>
            </a:r>
            <a:r>
              <a:rPr lang="en-GB" sz="3800" b="1" dirty="0" smtClean="0"/>
              <a:t>groups of 2-4 </a:t>
            </a:r>
            <a:r>
              <a:rPr lang="en-GB" sz="3800" dirty="0" smtClean="0"/>
              <a:t>students</a:t>
            </a:r>
          </a:p>
          <a:p>
            <a:pPr marL="109537" indent="0">
              <a:lnSpc>
                <a:spcPct val="90000"/>
              </a:lnSpc>
              <a:buNone/>
            </a:pPr>
            <a:endParaRPr lang="en-GB" sz="3800" dirty="0" smtClean="0"/>
          </a:p>
          <a:p>
            <a:pPr>
              <a:lnSpc>
                <a:spcPct val="90000"/>
              </a:lnSpc>
            </a:pPr>
            <a:r>
              <a:rPr lang="en-GB" sz="3800" b="1" dirty="0" smtClean="0"/>
              <a:t>Semester 2</a:t>
            </a:r>
            <a:r>
              <a:rPr lang="en-GB" sz="3800" dirty="0" smtClean="0"/>
              <a:t> (ended before the exam period)</a:t>
            </a:r>
          </a:p>
          <a:p>
            <a:pPr marL="109537" indent="0">
              <a:lnSpc>
                <a:spcPct val="90000"/>
              </a:lnSpc>
              <a:buNone/>
            </a:pPr>
            <a:endParaRPr lang="en-GB" sz="3800" dirty="0" smtClean="0"/>
          </a:p>
          <a:p>
            <a:pPr>
              <a:lnSpc>
                <a:spcPct val="90000"/>
              </a:lnSpc>
            </a:pPr>
            <a:r>
              <a:rPr lang="en-GB" sz="3800" b="1" dirty="0"/>
              <a:t>Webpages</a:t>
            </a:r>
            <a:r>
              <a:rPr lang="en-GB" sz="3800" dirty="0"/>
              <a:t> of a local charity (social and educational needs for children). </a:t>
            </a:r>
          </a:p>
          <a:p>
            <a:pPr>
              <a:lnSpc>
                <a:spcPct val="90000"/>
              </a:lnSpc>
            </a:pPr>
            <a:endParaRPr lang="en-GB" sz="2800" dirty="0" smtClean="0"/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endParaRPr lang="en-GB" sz="2500" dirty="0" smtClean="0"/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en-GB" sz="2500" dirty="0" smtClean="0"/>
              <a:t> </a:t>
            </a:r>
          </a:p>
          <a:p>
            <a:pPr>
              <a:lnSpc>
                <a:spcPct val="90000"/>
              </a:lnSpc>
            </a:pPr>
            <a:endParaRPr lang="en-GB" sz="25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This year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2"/>
          <p:cNvSpPr>
            <a:spLocks noGrp="1"/>
          </p:cNvSpPr>
          <p:nvPr>
            <p:ph idx="1"/>
          </p:nvPr>
        </p:nvSpPr>
        <p:spPr>
          <a:xfrm>
            <a:off x="323528" y="764704"/>
            <a:ext cx="8712968" cy="5242396"/>
          </a:xfrm>
        </p:spPr>
        <p:txBody>
          <a:bodyPr/>
          <a:lstStyle/>
          <a:p>
            <a:r>
              <a:rPr lang="en-GB" sz="2400" dirty="0" smtClean="0"/>
              <a:t>First draft individually</a:t>
            </a:r>
          </a:p>
          <a:p>
            <a:r>
              <a:rPr lang="en-GB" sz="2400" dirty="0" smtClean="0"/>
              <a:t>Second draft produced in groups &amp; submitted to tutor.</a:t>
            </a:r>
          </a:p>
          <a:p>
            <a:r>
              <a:rPr lang="en-GB" sz="2400" dirty="0" smtClean="0"/>
              <a:t>Second </a:t>
            </a:r>
            <a:r>
              <a:rPr lang="en-GB" sz="2400" dirty="0"/>
              <a:t>draft </a:t>
            </a:r>
            <a:r>
              <a:rPr lang="en-GB" sz="2400" dirty="0" smtClean="0"/>
              <a:t>assessed </a:t>
            </a:r>
            <a:r>
              <a:rPr lang="en-GB" sz="2400" dirty="0"/>
              <a:t>by </a:t>
            </a:r>
            <a:r>
              <a:rPr lang="en-GB" sz="2400" dirty="0" smtClean="0"/>
              <a:t>tutors</a:t>
            </a:r>
          </a:p>
          <a:p>
            <a:r>
              <a:rPr lang="en-GB" sz="2400" dirty="0" smtClean="0"/>
              <a:t>Best translations / pages selected by tutors </a:t>
            </a:r>
          </a:p>
          <a:p>
            <a:r>
              <a:rPr lang="en-GB" sz="2400" dirty="0" smtClean="0"/>
              <a:t>Feedback to all students</a:t>
            </a:r>
          </a:p>
          <a:p>
            <a:r>
              <a:rPr lang="en-GB" sz="2400" dirty="0" smtClean="0"/>
              <a:t>Editing</a:t>
            </a:r>
            <a:endParaRPr lang="en-GB" sz="2400" dirty="0"/>
          </a:p>
          <a:p>
            <a:r>
              <a:rPr lang="en-GB" sz="2400" dirty="0" smtClean="0"/>
              <a:t>Final translations </a:t>
            </a:r>
            <a:r>
              <a:rPr lang="en-GB" sz="2400" dirty="0"/>
              <a:t>submitted to the </a:t>
            </a:r>
            <a:r>
              <a:rPr lang="en-GB" sz="2400" dirty="0" smtClean="0"/>
              <a:t>charity during a meeting </a:t>
            </a:r>
          </a:p>
          <a:p>
            <a:r>
              <a:rPr lang="en-GB" sz="2400" dirty="0" smtClean="0"/>
              <a:t>Certificates to evidence students’ involvement</a:t>
            </a:r>
          </a:p>
          <a:p>
            <a:endParaRPr lang="en-GB" sz="2000" dirty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Implementation 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866" name="Picture 2" descr="C:\Users\nss68\AppData\Local\Microsoft\Windows\Temporary Internet Files\Content.Outlook\5E7LXQPD\photo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81128"/>
            <a:ext cx="676875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525962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Preliminary questionnaire (last year - expectations / working styles). </a:t>
            </a:r>
          </a:p>
          <a:p>
            <a:endParaRPr lang="en-GB" dirty="0" smtClean="0"/>
          </a:p>
          <a:p>
            <a:r>
              <a:rPr lang="en-GB" dirty="0" smtClean="0"/>
              <a:t>Final questionnaires (student feedback)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Reflective report (Spanish)</a:t>
            </a:r>
          </a:p>
          <a:p>
            <a:r>
              <a:rPr lang="en-GB" dirty="0" smtClean="0"/>
              <a:t>Feedback sessions with tutor (French and </a:t>
            </a:r>
            <a:r>
              <a:rPr lang="en-GB" dirty="0"/>
              <a:t>S</a:t>
            </a:r>
            <a:r>
              <a:rPr lang="en-GB" dirty="0" smtClean="0"/>
              <a:t>panish)</a:t>
            </a:r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Evidence collected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Perception shift - Spanish</a:t>
            </a:r>
            <a:b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Best features (2010-11)</a:t>
            </a:r>
            <a:endParaRPr lang="en-GB" dirty="0"/>
          </a:p>
        </p:txBody>
      </p:sp>
      <p:graphicFrame>
        <p:nvGraphicFramePr>
          <p:cNvPr id="3584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6404023"/>
              </p:ext>
            </p:extLst>
          </p:nvPr>
        </p:nvGraphicFramePr>
        <p:xfrm>
          <a:off x="457200" y="1536700"/>
          <a:ext cx="8229600" cy="485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5" name="Worksheet" r:id="rId5" imgW="8210449" imgH="4848161" progId="Excel.Sheet.8">
                  <p:embed/>
                </p:oleObj>
              </mc:Choice>
              <mc:Fallback>
                <p:oleObj name="Worksheet" r:id="rId5" imgW="8210449" imgH="4848161" progId="Excel.Sheet.8">
                  <p:embed/>
                  <p:pic>
                    <p:nvPicPr>
                      <p:cNvPr id="0" name="Picture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36700"/>
                        <a:ext cx="8229600" cy="485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64071"/>
              </p:ext>
            </p:extLst>
          </p:nvPr>
        </p:nvGraphicFramePr>
        <p:xfrm>
          <a:off x="467544" y="2348880"/>
          <a:ext cx="8229600" cy="3964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What impact did the fact that the text was a real text have on your motivation?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What impact did the fact that the text was for a charity have  on your motivation?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Want to get it as accurate as possible as it would be read and used by people (11)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Made me feel good / good cause / for others (10)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Made the translation a reality (3)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Need to get it right / do my best as it is for a real client (4)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Gave a goal to my work (2)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Need to finish it on time and to a good standard (1)</a:t>
                      </a:r>
                      <a:endParaRPr lang="fr-FR" dirty="0"/>
                    </a:p>
                  </a:txBody>
                  <a:tcPr/>
                </a:tc>
              </a:tr>
              <a:tr h="855126">
                <a:tc>
                  <a:txBody>
                    <a:bodyPr/>
                    <a:lstStyle/>
                    <a:p>
                      <a:r>
                        <a:rPr lang="en-GB" dirty="0" smtClean="0"/>
                        <a:t>Made me more aware of the target audience’s understanding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Need to translate with the right style / tone (1)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Final questionnaire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analysis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2011-12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smtClean="0"/>
              <a:t>(</a:t>
            </a:r>
            <a:r>
              <a:rPr lang="en-GB" sz="2000" dirty="0" smtClean="0"/>
              <a:t>29 questionnaires received:14 for Spanish/10 for French/5 for German)</a:t>
            </a:r>
            <a:r>
              <a:rPr lang="en-GB" dirty="0" smtClean="0"/>
              <a:t/>
            </a:r>
            <a:br>
              <a:rPr lang="en-GB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6923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1766</TotalTime>
  <Words>774</Words>
  <Application>Microsoft Office PowerPoint</Application>
  <PresentationFormat>On-screen Show (4:3)</PresentationFormat>
  <Paragraphs>205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Concourse</vt:lpstr>
      <vt:lpstr>Worksheet</vt:lpstr>
      <vt:lpstr>     The Impact of Real Translation and Group Tasks on Language Students’ Learning Experience (2)</vt:lpstr>
      <vt:lpstr>The Real Translation Project</vt:lpstr>
      <vt:lpstr>Key objectives</vt:lpstr>
      <vt:lpstr>Implementation – the Charities</vt:lpstr>
      <vt:lpstr>This year</vt:lpstr>
      <vt:lpstr>Implementation </vt:lpstr>
      <vt:lpstr>Evidence collected</vt:lpstr>
      <vt:lpstr>Perception shift - Spanish Best features (2010-11)</vt:lpstr>
      <vt:lpstr>  Final questionnaire analysis  2011-12 (29 questionnaires received:14 for Spanish/10 for French/5 for German) </vt:lpstr>
      <vt:lpstr>What did you particularly like about this project?</vt:lpstr>
      <vt:lpstr>Impact of group work</vt:lpstr>
      <vt:lpstr>What the students gained</vt:lpstr>
      <vt:lpstr>Feedback – 100% satisfaction</vt:lpstr>
      <vt:lpstr>What could be improved?</vt:lpstr>
      <vt:lpstr>Conclusion - Learning experience</vt:lpstr>
      <vt:lpstr>   When it comes to graduate recruitment, significant numbers of employers questioned said that the ability to work well in a team (98%), communication skills (96%), and knowledge of foreign languages (67%) were important when recruiting for their companies.  </vt:lpstr>
    </vt:vector>
  </TitlesOfParts>
  <Company>Newcastle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real translation group tasks on Language students’ learning experience</dc:title>
  <dc:creator>nss68</dc:creator>
  <cp:lastModifiedBy>Wilkins C.L.</cp:lastModifiedBy>
  <cp:revision>76</cp:revision>
  <cp:lastPrinted>2012-07-02T10:16:40Z</cp:lastPrinted>
  <dcterms:created xsi:type="dcterms:W3CDTF">2011-05-25T15:16:18Z</dcterms:created>
  <dcterms:modified xsi:type="dcterms:W3CDTF">2012-09-18T13:11:56Z</dcterms:modified>
</cp:coreProperties>
</file>