
<file path=[Content_Types].xml><?xml version="1.0" encoding="utf-8"?>
<Types xmlns="http://schemas.openxmlformats.org/package/2006/content-types">
  <Default Extension="jpg" ContentType="image/jpeg"/>
  <Default Extension="xml" ContentType="application/xml"/>
  <Default Extension="jpeg" ContentType="image/jpeg"/>
  <Default Extension="gif" ContentType="image/gif"/>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5" r:id="rId3"/>
    <p:sldId id="273" r:id="rId4"/>
    <p:sldId id="275" r:id="rId5"/>
    <p:sldId id="274" r:id="rId6"/>
    <p:sldId id="276" r:id="rId7"/>
    <p:sldId id="271" r:id="rId8"/>
    <p:sldId id="259" r:id="rId9"/>
    <p:sldId id="264" r:id="rId10"/>
    <p:sldId id="263" r:id="rId11"/>
    <p:sldId id="262" r:id="rId12"/>
    <p:sldId id="260" r:id="rId13"/>
    <p:sldId id="267" r:id="rId14"/>
    <p:sldId id="268" r:id="rId15"/>
    <p:sldId id="269" r:id="rId16"/>
    <p:sldId id="278"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72AA"/>
    <a:srgbClr val="8F3A8E"/>
    <a:srgbClr val="E1B5E1"/>
    <a:srgbClr val="F2DEF2"/>
    <a:srgbClr val="CB7FCB"/>
    <a:srgbClr val="8064A2"/>
    <a:srgbClr val="6C1348"/>
    <a:srgbClr val="005C84"/>
    <a:srgbClr val="007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040" y="13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notesMaster" Target="notesMasters/notesMaster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4EEA43-AAFE-5044-86F8-7C5346B68A92}" type="datetimeFigureOut">
              <a:rPr lang="en-US" smtClean="0"/>
              <a:t>7/3/12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DB5B4-1737-254C-A45B-7E1AE927BB4B}" type="slidenum">
              <a:rPr lang="en-GB" smtClean="0"/>
              <a:t>‹#›</a:t>
            </a:fld>
            <a:endParaRPr lang="en-GB"/>
          </a:p>
        </p:txBody>
      </p:sp>
    </p:spTree>
    <p:extLst>
      <p:ext uri="{BB962C8B-B14F-4D97-AF65-F5344CB8AC3E}">
        <p14:creationId xmlns:p14="http://schemas.microsoft.com/office/powerpoint/2010/main" val="21196298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3" Type="http://schemas.openxmlformats.org/officeDocument/2006/relationships/hyperlink" Target="http://www.lanqua.eu/quality_model/stage5" TargetMode="Externa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2</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You</a:t>
            </a:r>
            <a:r>
              <a:rPr lang="en-GB" baseline="0" dirty="0" smtClean="0"/>
              <a:t> could collect some of these ideas during the workshop or via subsequent data collection meetings/project work in year 2</a:t>
            </a: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14</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These</a:t>
            </a:r>
            <a:r>
              <a:rPr lang="en-GB" baseline="0" dirty="0" smtClean="0"/>
              <a:t> are some of the ways in which we would hope that staff and students can get involved in the project.</a:t>
            </a: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15</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16</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Add your own details on</a:t>
            </a:r>
            <a:r>
              <a:rPr lang="en-GB" baseline="0" dirty="0" smtClean="0"/>
              <a:t> the first and second lines.</a:t>
            </a: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17</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3</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4</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5</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6</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latin typeface="Calibri" charset="0"/>
                <a:ea typeface="ＭＳ Ｐゴシック" charset="0"/>
                <a:cs typeface="ＭＳ Ｐゴシック" charset="0"/>
              </a:rPr>
              <a:t>The model emerged over the course of the project as a way of articulating what teachers do (or might need to do) to ensure a quality learning experience for the student). It was inspired by 6 questions (reduced to 5 over the course of the project) presented to us by our evaluator, Fiona Crozier, which are used by UK QAA to articulate quality in simple terms in the context of teaching practice.</a:t>
            </a:r>
          </a:p>
          <a:p>
            <a:pPr eaLnBrk="1" hangingPunct="1">
              <a:spcBef>
                <a:spcPct val="0"/>
              </a:spcBef>
            </a:pPr>
            <a:r>
              <a:rPr lang="en-GB" dirty="0" smtClean="0">
                <a:latin typeface="Calibri" charset="0"/>
                <a:ea typeface="ＭＳ Ｐゴシック" charset="0"/>
                <a:cs typeface="ＭＳ Ｐゴシック" charset="0"/>
              </a:rPr>
              <a:t>These questions are: </a:t>
            </a:r>
          </a:p>
          <a:p>
            <a:pPr eaLnBrk="1" hangingPunct="1">
              <a:spcBef>
                <a:spcPct val="0"/>
              </a:spcBef>
            </a:pPr>
            <a:r>
              <a:rPr lang="en-GB" dirty="0" smtClean="0">
                <a:latin typeface="Calibri" charset="0"/>
                <a:ea typeface="ＭＳ Ｐゴシック" charset="0"/>
                <a:cs typeface="ＭＳ Ｐゴシック" charset="0"/>
              </a:rPr>
              <a:t>What are you trying to do?</a:t>
            </a:r>
          </a:p>
          <a:p>
            <a:pPr eaLnBrk="1" hangingPunct="1">
              <a:spcBef>
                <a:spcPct val="0"/>
              </a:spcBef>
            </a:pPr>
            <a:r>
              <a:rPr lang="en-GB" dirty="0" smtClean="0">
                <a:latin typeface="Calibri" charset="0"/>
                <a:ea typeface="ＭＳ Ｐゴシック" charset="0"/>
                <a:cs typeface="ＭＳ Ｐゴシック" charset="0"/>
              </a:rPr>
              <a:t>Why are you trying to do it?</a:t>
            </a:r>
          </a:p>
          <a:p>
            <a:pPr eaLnBrk="1" hangingPunct="1">
              <a:spcBef>
                <a:spcPct val="0"/>
              </a:spcBef>
            </a:pPr>
            <a:r>
              <a:rPr lang="en-GB" dirty="0" smtClean="0">
                <a:latin typeface="Calibri" charset="0"/>
                <a:ea typeface="ＭＳ Ｐゴシック" charset="0"/>
                <a:cs typeface="ＭＳ Ｐゴシック" charset="0"/>
              </a:rPr>
              <a:t>How are you trying to do it and why is that the best way to do it (Q3/4 combined)</a:t>
            </a:r>
          </a:p>
          <a:p>
            <a:pPr eaLnBrk="1" hangingPunct="1">
              <a:spcBef>
                <a:spcPct val="0"/>
              </a:spcBef>
            </a:pPr>
            <a:r>
              <a:rPr lang="en-GB" dirty="0" smtClean="0">
                <a:latin typeface="Calibri" charset="0"/>
                <a:ea typeface="ＭＳ Ｐゴシック" charset="0"/>
                <a:cs typeface="ＭＳ Ｐゴシック" charset="0"/>
              </a:rPr>
              <a:t>How will you know that it works?</a:t>
            </a:r>
          </a:p>
          <a:p>
            <a:pPr eaLnBrk="1" hangingPunct="1">
              <a:spcBef>
                <a:spcPct val="0"/>
              </a:spcBef>
            </a:pPr>
            <a:r>
              <a:rPr lang="en-GB" dirty="0" smtClean="0">
                <a:latin typeface="Calibri" charset="0"/>
                <a:ea typeface="ＭＳ Ｐゴシック" charset="0"/>
                <a:cs typeface="ＭＳ Ｐゴシック" charset="0"/>
              </a:rPr>
              <a:t>How will you be able to improve it?</a:t>
            </a:r>
          </a:p>
          <a:p>
            <a:pPr eaLnBrk="1" hangingPunct="1">
              <a:spcBef>
                <a:spcPct val="0"/>
              </a:spcBef>
            </a:pPr>
            <a:r>
              <a:rPr lang="en-GB" dirty="0" smtClean="0">
                <a:latin typeface="Calibri" charset="0"/>
                <a:ea typeface="ＭＳ Ｐゴシック" charset="0"/>
                <a:cs typeface="ＭＳ Ｐゴシック" charset="0"/>
              </a:rPr>
              <a:t> </a:t>
            </a:r>
          </a:p>
          <a:p>
            <a:pPr eaLnBrk="1" hangingPunct="1">
              <a:spcBef>
                <a:spcPct val="0"/>
              </a:spcBef>
            </a:pPr>
            <a:r>
              <a:rPr lang="en-GB" dirty="0" smtClean="0">
                <a:latin typeface="Calibri" charset="0"/>
                <a:ea typeface="ＭＳ Ｐゴシック" charset="0"/>
                <a:cs typeface="ＭＳ Ｐゴシック" charset="0"/>
              </a:rPr>
              <a:t>These were translated into the 5 cycles of Planning, Purpose, Implementation, Monitoring &amp; evaluation, Adaptation. The cross-cutting arrows are a way of showing that this is an iterative cycle, rather than linear process in which each stage or question can be revisited at more or less any point. At the centre is the reflective practitioner who must be actively engaged in reflecting for, on and in their practice for this to be a quality process. F</a:t>
            </a:r>
            <a:r>
              <a:rPr lang="en-GB" dirty="0" smtClean="0"/>
              <a:t>or the Quality Model described here the broad context is European Higher Education. However, each national context will be different with differing levels of institutional autonomy, formal quality assurance management and internal processes to support quality enhancement. Thus the engagement with and articulation of quality will vary across member states and the processes described here will be implemented in a variety of ways in response to these different contexts. </a:t>
            </a: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10</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Context </a:t>
            </a:r>
          </a:p>
          <a:p>
            <a:pPr eaLnBrk="1" hangingPunct="1">
              <a:spcBef>
                <a:spcPct val="0"/>
              </a:spcBef>
            </a:pPr>
            <a:r>
              <a:rPr lang="en-US" dirty="0" smtClean="0"/>
              <a:t>For the Quality Model described here the broad context is European Higher Education. However, each national context will be different with differing levels of institutional autonomy, formal quality assurance management and internal processes to support quality enhancement. Thus the engagement with and articulation of quality will vary across member states and the processes described here will be implemented in a variety of ways in response to these different contexts. </a:t>
            </a:r>
          </a:p>
          <a:p>
            <a:pPr eaLnBrk="1" hangingPunct="1">
              <a:spcBef>
                <a:spcPct val="0"/>
              </a:spcBef>
            </a:pPr>
            <a:endParaRPr lang="en-US" dirty="0" smtClean="0"/>
          </a:p>
          <a:p>
            <a:pPr eaLnBrk="1" hangingPunct="1">
              <a:spcBef>
                <a:spcPct val="0"/>
              </a:spcBef>
            </a:pPr>
            <a:r>
              <a:rPr lang="en-US" dirty="0" smtClean="0"/>
              <a:t>Reflective Practice</a:t>
            </a:r>
          </a:p>
          <a:p>
            <a:r>
              <a:rPr lang="en-US" dirty="0" smtClean="0"/>
              <a:t>The Quality Model is based around the notion of reflective practice, in this case of the teacher/facilitator who is engaged in an iterative cycle of reflection for, in and on action. This notion draws on the work of Donald </a:t>
            </a:r>
            <a:r>
              <a:rPr lang="en-US" dirty="0" err="1" smtClean="0"/>
              <a:t>Schön</a:t>
            </a:r>
            <a:r>
              <a:rPr lang="en-US" dirty="0" smtClean="0"/>
              <a:t> (1983) who developed the idea of the reflective practitioner which essentially relates to the ways in which practitioners think about and enhance their practice. </a:t>
            </a:r>
            <a:r>
              <a:rPr lang="en-US" dirty="0" err="1" smtClean="0"/>
              <a:t>Schön</a:t>
            </a:r>
            <a:r>
              <a:rPr lang="en-US" dirty="0" smtClean="0"/>
              <a:t> paid particular attention to the idea of reflection in action, reflection in the moment of doing:</a:t>
            </a:r>
          </a:p>
          <a:p>
            <a:r>
              <a:rPr lang="en-US" dirty="0" smtClean="0"/>
              <a:t>“The practitioner allows himself to experience surprise, puzzlement, or confusion in a situation which he finds uncertain or unique. He reflects on the phenomenon before him, and on the prior understandings which have been implicit in his </a:t>
            </a:r>
            <a:r>
              <a:rPr lang="en-US" dirty="0" err="1" smtClean="0"/>
              <a:t>behaviour</a:t>
            </a:r>
            <a:r>
              <a:rPr lang="en-US" dirty="0" smtClean="0"/>
              <a:t>. He carries out an experiment which serves to generate both a new understanding of the phenomenon and a change in the situation.” (</a:t>
            </a:r>
            <a:r>
              <a:rPr lang="en-US" dirty="0" err="1" smtClean="0"/>
              <a:t>Schön</a:t>
            </a:r>
            <a:r>
              <a:rPr lang="en-US" dirty="0" smtClean="0"/>
              <a:t> 1983: 68)</a:t>
            </a:r>
          </a:p>
          <a:p>
            <a:r>
              <a:rPr lang="en-US" dirty="0" smtClean="0"/>
              <a:t>Reflecting-on-action (a related concept) allows the practitioner to consider how the act of ‘responsive thinking’ or ‘thinking on one’s feet' (Smith 2001) informs understanding of practice. Here this notion is incorporated into the cycle of monitoring and evaluation. Further to this the idea of reflection-for-action was introduced (</a:t>
            </a:r>
            <a:r>
              <a:rPr lang="en-US" dirty="0" err="1" smtClean="0"/>
              <a:t>McAlpine</a:t>
            </a:r>
            <a:r>
              <a:rPr lang="en-US" dirty="0" smtClean="0"/>
              <a:t> et al 1999) which corresponds in the model described here to the iterative cycle of planning and adaptation.</a:t>
            </a:r>
          </a:p>
          <a:p>
            <a:endParaRPr lang="en-US" dirty="0" smtClean="0"/>
          </a:p>
          <a:p>
            <a:r>
              <a:rPr lang="en-US" dirty="0" smtClean="0"/>
              <a:t>Planning</a:t>
            </a:r>
          </a:p>
          <a:p>
            <a:r>
              <a:rPr lang="en-US" dirty="0" smtClean="0"/>
              <a:t>Effective teaching and learning reflects good planning which considers the essential questions of the purpose (aims and objectives), subject content, and delivery mode of any learning activity together with a consideration of the context/learning environment and of the key actors/stakeholders which might include employers, parents, policy makers as well as students. Planning is an iterative process as it informs and is informed by practice and the evaluation of practice, thus may undergo revisions in response to active teacher reflection (in and on action) and learner feedback.</a:t>
            </a:r>
          </a:p>
          <a:p>
            <a:r>
              <a:rPr lang="en-US" dirty="0" smtClean="0"/>
              <a:t>The practicalities of planning may be undertaken in a variety of ways but most will need to begin with a consideration of who the learners are, at what level of the HE cycle they are operating, what subject area(s) is/are to be covered and what resources might be needed. Some examples of such considerations are as course entry requirements and pre‐requisites; learner expectations and prior learning; time available for learning; staff resources and competencies.</a:t>
            </a:r>
          </a:p>
          <a:p>
            <a:r>
              <a:rPr lang="en-US" dirty="0" smtClean="0"/>
              <a:t>Much planning occurs in informal settings such as discussions with colleagues or individual teacher reflection, but it is important to have evidence of the planning process to contribute to formal quality assurance but most importantly for providing key information on the proposed activity for the target audience.</a:t>
            </a:r>
          </a:p>
          <a:p>
            <a:endParaRPr lang="en-US" dirty="0" smtClean="0"/>
          </a:p>
          <a:p>
            <a:r>
              <a:rPr lang="en-US" dirty="0" smtClean="0"/>
              <a:t>Purpose</a:t>
            </a:r>
          </a:p>
          <a:p>
            <a:r>
              <a:rPr lang="en-US" dirty="0" smtClean="0"/>
              <a:t>This focuses on a consideration of the aims and objectives of the learning and most importantly the expected learning outcomes for the activity that have been articulated in the plan. This presupposes a mainly outcomes driven approach in which the starting point is a consideration of what the learner is expected to: “…know, understand and/or be able to demonstrate after completion of a process of learning.” (DG Education and Culture, 2009). Thus a learning outcome should be measurable (able to be assessed) and concrete.</a:t>
            </a:r>
          </a:p>
          <a:p>
            <a:r>
              <a:rPr lang="en-US" dirty="0" smtClean="0"/>
              <a:t>The purpose of a learning activity/course is, therefore, to facilitate the achievement of the stated learning outcomes. It is also helpful at this stage to consider the relationship of teaching, learning and assessment as this will help to make the link between the mode of assessment used and the method of teaching best suited to the achievement of the learning outcome.</a:t>
            </a:r>
          </a:p>
          <a:p>
            <a:endParaRPr lang="en-US" dirty="0" smtClean="0"/>
          </a:p>
          <a:p>
            <a:r>
              <a:rPr lang="en-US" dirty="0" smtClean="0"/>
              <a:t>Implementation</a:t>
            </a:r>
          </a:p>
          <a:p>
            <a:r>
              <a:rPr lang="en-US" dirty="0" smtClean="0"/>
              <a:t>This covers the actual delivery of learning and represents the interface between planning and evaluation. Teaching and learning are dynamic processes and take place in a number of instances over a period of time (e.g. in a learning activity (lesson), a module or in a whole course). The process of reflection, which underpins all stages in the learning process, continues as the teaching/development process is initiated.</a:t>
            </a:r>
          </a:p>
          <a:p>
            <a:r>
              <a:rPr lang="en-US" dirty="0" smtClean="0"/>
              <a:t>Thus prior consideration of the purpose and outcomes for a learning activity will inform a number of practical issues relating to teaching and learning methods, teacher/learner roles and learning resources while the act of teaching and learning will be informed by factors such as learner pace, progress, motivation, feedback, which may lead to adaptation in practice (reflection‐in‐action).</a:t>
            </a:r>
          </a:p>
          <a:p>
            <a:endParaRPr lang="en-US" dirty="0" smtClean="0"/>
          </a:p>
          <a:p>
            <a:r>
              <a:rPr lang="en-US" dirty="0" smtClean="0"/>
              <a:t>Monitoring and Evaluation</a:t>
            </a:r>
          </a:p>
          <a:p>
            <a:r>
              <a:rPr lang="en-US" dirty="0" smtClean="0"/>
              <a:t>This relates to the outcomes and impact of the learning/development experience. It includes (and is sometimes synonymous with) the outcomes of formative and summative assessment) but also relates to the question of whether or not a particular teaching or learning activity/module/</a:t>
            </a:r>
            <a:r>
              <a:rPr lang="en-US" dirty="0" err="1" smtClean="0"/>
              <a:t>programme</a:t>
            </a:r>
            <a:r>
              <a:rPr lang="en-US" dirty="0" smtClean="0"/>
              <a:t> etc. or CPD initiative has been successful. The monitoring and evaluation process feeds into the adaptation of teaching/learning activities and informs larger‐scale review (including formal quality assurance) which takes place after the teaching/development has been implemented and assessed.</a:t>
            </a:r>
          </a:p>
          <a:p>
            <a:r>
              <a:rPr lang="en-US" dirty="0" smtClean="0"/>
              <a:t>Thus not only will there be a consideration of whether learning outcomes have been achieved but also feedback will be reviewed from teachers and learners on levels of satisfaction with the overall experience and its broader outcomes such as greater confidence, employment prospects, value for money, access to further study etc. All of these will inform a formal or informal quality evaluation and form a vital part of the quality cycle described here, feeding in a continual loop into the adaptation (</a:t>
            </a:r>
            <a:r>
              <a:rPr lang="en-US" dirty="0" smtClean="0">
                <a:hlinkClick r:id="rId3"/>
              </a:rPr>
              <a:t>Stage 5</a:t>
            </a:r>
            <a:r>
              <a:rPr lang="en-US" dirty="0" smtClean="0"/>
              <a:t>) and future planning of learning, teaching and related activities. More importantly it is here that formal quality processes are most closely engaged and where data (qualitative and quantitative) on quality will be collated.</a:t>
            </a:r>
          </a:p>
          <a:p>
            <a:endParaRPr lang="en-US" dirty="0" smtClean="0"/>
          </a:p>
          <a:p>
            <a:r>
              <a:rPr lang="en-US" dirty="0" smtClean="0"/>
              <a:t>Adaptation</a:t>
            </a:r>
          </a:p>
          <a:p>
            <a:r>
              <a:rPr lang="en-US" dirty="0" smtClean="0"/>
              <a:t>In reality the adaptation phase of the quality process will take place at various stages in the quality cycle as a response to a number of factors. Thus planning will reflect the outcomes of previous instances of the planned activity or its precedents, and implementation will be informed by ongoing monitoring and evaluation and practice may be adapted ‘in practice’ as well as ‘post-practice’.</a:t>
            </a:r>
          </a:p>
          <a:p>
            <a:r>
              <a:rPr lang="en-US" dirty="0" smtClean="0"/>
              <a:t>It is unlikely that this will lead to wholesale revision of an entire </a:t>
            </a:r>
            <a:r>
              <a:rPr lang="en-US" dirty="0" err="1" smtClean="0"/>
              <a:t>programme</a:t>
            </a:r>
            <a:r>
              <a:rPr lang="en-US" dirty="0" smtClean="0"/>
              <a:t> (particularly if appropriate planning procedures have been undertaken) and such an undertaking is likely to have a top‐down rather than bottom‐up impetus. Indeed in most cases such revision will only be possible after the completion and evaluation of the full learning cycle.</a:t>
            </a:r>
          </a:p>
          <a:p>
            <a:endParaRPr lang="en-US" dirty="0" smtClean="0"/>
          </a:p>
          <a:p>
            <a:endParaRPr lang="en-US" dirty="0" smtClean="0"/>
          </a:p>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11</a:t>
            </a:fld>
            <a:endParaRPr lang="en-GB"/>
          </a:p>
        </p:txBody>
      </p:sp>
    </p:spTree>
    <p:extLst>
      <p:ext uri="{BB962C8B-B14F-4D97-AF65-F5344CB8AC3E}">
        <p14:creationId xmlns:p14="http://schemas.microsoft.com/office/powerpoint/2010/main" val="2412880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cycle</a:t>
            </a:r>
            <a:r>
              <a:rPr lang="en-GB" baseline="0" dirty="0" smtClean="0"/>
              <a:t> attempts to reflect what teachers (and learners) do and experience within an instance or set of instances of learning. It is not a prescriptive model but is intended to reflect the processes which contribute to an effective learning experience. Some of these processes might be required or informed by external agencies but in many cases they are embedded in ‘good practice’ and driven by a reflective and adaptive approach to learning and teaching practice. Although we might feel (and this is reflected in the way in which this model has been presented) that planning represents the starting point for a teaching instance or sequence this is only true in that a plan is conventionally (formally) required before embarking on a course of action both within and outside educational contexts. However, such plans do not develop in isolation but are informed by both what precedes, follows and may influence them along the way. For this reason planning is not privileged within the cycle but is shown as working interdependently will the other four stages of </a:t>
            </a:r>
            <a:r>
              <a:rPr lang="en-GB" baseline="0" smtClean="0"/>
              <a:t>the cycle. </a:t>
            </a: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12</a:t>
            </a:fld>
            <a:endParaRPr lang="en-GB"/>
          </a:p>
        </p:txBody>
      </p:sp>
    </p:spTree>
    <p:extLst>
      <p:ext uri="{BB962C8B-B14F-4D97-AF65-F5344CB8AC3E}">
        <p14:creationId xmlns:p14="http://schemas.microsoft.com/office/powerpoint/2010/main" val="47273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The</a:t>
            </a:r>
            <a:r>
              <a:rPr lang="en-GB" baseline="0" dirty="0" smtClean="0"/>
              <a:t> SPEAQ project is taking the </a:t>
            </a:r>
            <a:r>
              <a:rPr lang="en-GB" baseline="0" dirty="0" err="1" smtClean="0"/>
              <a:t>LanQua</a:t>
            </a:r>
            <a:r>
              <a:rPr lang="en-GB" baseline="0" dirty="0" smtClean="0"/>
              <a:t> Toolkit and using it with different audiences. The intention is to evaluate and refine the Quality Model and to use it as a way of initiating discussion about institutional quality and exploring ways in which institutional quality culture can be developed/improved.</a:t>
            </a:r>
            <a:endParaRPr lang="en-GB" dirty="0"/>
          </a:p>
        </p:txBody>
      </p:sp>
      <p:sp>
        <p:nvSpPr>
          <p:cNvPr id="4" name="Slide Number Placeholder 3"/>
          <p:cNvSpPr>
            <a:spLocks noGrp="1"/>
          </p:cNvSpPr>
          <p:nvPr>
            <p:ph type="sldNum" sz="quarter" idx="10"/>
          </p:nvPr>
        </p:nvSpPr>
        <p:spPr/>
        <p:txBody>
          <a:bodyPr/>
          <a:lstStyle/>
          <a:p>
            <a:fld id="{2CDDB5B4-1737-254C-A45B-7E1AE927BB4B}" type="slidenum">
              <a:rPr lang="en-GB" smtClean="0"/>
              <a:t>13</a:t>
            </a:fld>
            <a:endParaRPr lang="en-GB"/>
          </a:p>
        </p:txBody>
      </p:sp>
    </p:spTree>
    <p:extLst>
      <p:ext uri="{BB962C8B-B14F-4D97-AF65-F5344CB8AC3E}">
        <p14:creationId xmlns:p14="http://schemas.microsoft.com/office/powerpoint/2010/main" val="2412880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7/3/12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408829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7/3/12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93787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7/3/12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40629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B9127-CC23-4007-BA0E-F999874DA794}" type="datetimeFigureOut">
              <a:rPr lang="en-GB" smtClean="0"/>
              <a:t>7/3/12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7407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B9127-CC23-4007-BA0E-F999874DA794}" type="datetimeFigureOut">
              <a:rPr lang="en-GB" smtClean="0"/>
              <a:t>7/3/12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37676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AB9127-CC23-4007-BA0E-F999874DA794}" type="datetimeFigureOut">
              <a:rPr lang="en-GB" smtClean="0"/>
              <a:t>7/3/12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177106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AB9127-CC23-4007-BA0E-F999874DA794}" type="datetimeFigureOut">
              <a:rPr lang="en-GB" smtClean="0"/>
              <a:t>7/3/12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84795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AB9127-CC23-4007-BA0E-F999874DA794}" type="datetimeFigureOut">
              <a:rPr lang="en-GB" smtClean="0"/>
              <a:t>7/3/12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376694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B9127-CC23-4007-BA0E-F999874DA794}" type="datetimeFigureOut">
              <a:rPr lang="en-GB" smtClean="0"/>
              <a:t>7/3/12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134341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B9127-CC23-4007-BA0E-F999874DA794}" type="datetimeFigureOut">
              <a:rPr lang="en-GB" smtClean="0"/>
              <a:t>7/3/12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299925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B9127-CC23-4007-BA0E-F999874DA794}" type="datetimeFigureOut">
              <a:rPr lang="en-GB" smtClean="0"/>
              <a:t>7/3/12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F19709-CC7C-4C63-9C6F-FCAE5C2E29DE}" type="slidenum">
              <a:rPr lang="en-GB" smtClean="0"/>
              <a:t>‹#›</a:t>
            </a:fld>
            <a:endParaRPr lang="en-GB"/>
          </a:p>
        </p:txBody>
      </p:sp>
    </p:spTree>
    <p:extLst>
      <p:ext uri="{BB962C8B-B14F-4D97-AF65-F5344CB8AC3E}">
        <p14:creationId xmlns:p14="http://schemas.microsoft.com/office/powerpoint/2010/main" val="25778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B9127-CC23-4007-BA0E-F999874DA794}" type="datetimeFigureOut">
              <a:rPr lang="en-GB" smtClean="0"/>
              <a:t>7/3/12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19709-CC7C-4C63-9C6F-FCAE5C2E29DE}" type="slidenum">
              <a:rPr lang="en-GB" smtClean="0"/>
              <a:t>‹#›</a:t>
            </a:fld>
            <a:endParaRPr lang="en-GB"/>
          </a:p>
        </p:txBody>
      </p:sp>
    </p:spTree>
    <p:extLst>
      <p:ext uri="{BB962C8B-B14F-4D97-AF65-F5344CB8AC3E}">
        <p14:creationId xmlns:p14="http://schemas.microsoft.com/office/powerpoint/2010/main" val="3542211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3"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gif"/></Relationships>
</file>

<file path=ppt/slides/_rels/slide11.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gif"/></Relationships>
</file>

<file path=ppt/slides/_rels/slide12.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gif"/><Relationship Id="rId5" Type="http://schemas.openxmlformats.org/officeDocument/2006/relationships/image" Target="../media/image9.png"/></Relationships>
</file>

<file path=ppt/slides/_rels/slide13.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gif"/></Relationships>
</file>

<file path=ppt/slides/_rels/slide14.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gif"/></Relationships>
</file>

<file path=ppt/slides/_rels/slide15.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gif"/></Relationships>
</file>

<file path=ppt/slides/_rels/slide16.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gif"/></Relationships>
</file>

<file path=ppt/slides/_rels/slide17.xml.rels><?xml version="1.0" encoding="UTF-8" standalone="yes"?>
<Relationships xmlns="http://schemas.openxmlformats.org/package/2006/relationships"><Relationship Id="rId8" Type="http://schemas.openxmlformats.org/officeDocument/2006/relationships/image" Target="../media/image4.gif"/><Relationship Id="rId4" Type="http://schemas.openxmlformats.org/officeDocument/2006/relationships/hyperlink" Target="http://www.llas.ac.uk" TargetMode="External"/><Relationship Id="rId5" Type="http://schemas.openxmlformats.org/officeDocument/2006/relationships/hyperlink" Target="http://speaqproject.wordpress.com" TargetMode="External"/><Relationship Id="rId7"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L.I.Georgin@soton.ac.uk" TargetMode="External"/><Relationship Id="rId6" Type="http://schemas.openxmlformats.org/officeDocument/2006/relationships/hyperlink" Target="http://www.lanqua.eu" TargetMode="External"/></Relationships>
</file>

<file path=ppt/slides/_rels/slide2.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gif"/></Relationships>
</file>

<file path=ppt/slides/_rels/slide3.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gif"/></Relationships>
</file>

<file path=ppt/slides/_rels/slide4.xml.rels><?xml version="1.0" encoding="UTF-8" standalone="yes"?>
<Relationships xmlns="http://schemas.openxmlformats.org/package/2006/relationships"><Relationship Id="rId6" Type="http://schemas.openxmlformats.org/officeDocument/2006/relationships/image" Target="../media/image5.jpeg"/><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gif"/><Relationship Id="rId5" Type="http://schemas.openxmlformats.org/officeDocument/2006/relationships/hyperlink" Target="%3Ca%20href=%22http:%5Cwww.roseannapiter.com%5Cclipart_illustrations%5Cpencil_writing_on_a_piece_of_paper_0071-1002-2401-4133.html%22%3E%3Cimg%20border=0%20src=%22http:%5Cwww.roseannapiter.com%5Cclipart_illustrations%5Cpencil_writing_on_a_piece_of_paper_0071-1002-2401-4133_TN.jpg%22%20alt=%22Clipart%20Images%22%3E%3C%5Ca%3E" TargetMode="External"/></Relationships>
</file>

<file path=ppt/slides/_rels/slide5.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gif"/><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gif"/></Relationships>
</file>

<file path=ppt/slides/_rels/slide7.xml.rels><?xml version="1.0" encoding="UTF-8" standalone="yes"?>
<Relationships xmlns="http://schemas.openxmlformats.org/package/2006/relationships"><Relationship Id="rId4"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image" Target="../media/image1.gif"/><Relationship Id="rId3" Type="http://schemas.openxmlformats.org/officeDocument/2006/relationships/image" Target="../media/image2.gif"/></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3"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3.gif"/><Relationship Id="rId3"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0425"/>
            <a:ext cx="7772400" cy="1470025"/>
          </a:xfrm>
        </p:spPr>
        <p:txBody>
          <a:bodyPr anchor="b">
            <a:normAutofit/>
          </a:bodyPr>
          <a:lstStyle/>
          <a:p>
            <a:pPr algn="l"/>
            <a:r>
              <a:rPr lang="en-GB" dirty="0" smtClean="0">
                <a:solidFill>
                  <a:schemeClr val="bg1">
                    <a:lumMod val="50000"/>
                  </a:schemeClr>
                </a:solidFill>
                <a:latin typeface="Gill Sans Std" pitchFamily="34" charset="0"/>
              </a:rPr>
              <a:t>SPEAQ Workshop</a:t>
            </a:r>
            <a:endParaRPr lang="en-GB" dirty="0">
              <a:solidFill>
                <a:schemeClr val="bg1">
                  <a:lumMod val="50000"/>
                </a:schemeClr>
              </a:solidFill>
              <a:latin typeface="Gill Sans Std" pitchFamily="34" charset="0"/>
            </a:endParaRPr>
          </a:p>
        </p:txBody>
      </p:sp>
      <p:sp>
        <p:nvSpPr>
          <p:cNvPr id="3" name="Subtitle 2"/>
          <p:cNvSpPr>
            <a:spLocks noGrp="1"/>
          </p:cNvSpPr>
          <p:nvPr>
            <p:ph type="subTitle" idx="1"/>
          </p:nvPr>
        </p:nvSpPr>
        <p:spPr>
          <a:xfrm>
            <a:off x="683568" y="3886200"/>
            <a:ext cx="7632848" cy="1752600"/>
          </a:xfrm>
        </p:spPr>
        <p:txBody>
          <a:bodyPr/>
          <a:lstStyle/>
          <a:p>
            <a:pPr algn="l"/>
            <a:r>
              <a:rPr lang="en-GB" dirty="0" smtClean="0">
                <a:solidFill>
                  <a:schemeClr val="bg1">
                    <a:lumMod val="50000"/>
                  </a:schemeClr>
                </a:solidFill>
                <a:latin typeface="Gill Sans Std" pitchFamily="34" charset="0"/>
              </a:rPr>
              <a:t>Practitioner</a:t>
            </a:r>
            <a:r>
              <a:rPr lang="en-GB" dirty="0">
                <a:solidFill>
                  <a:schemeClr val="bg1">
                    <a:lumMod val="50000"/>
                  </a:schemeClr>
                </a:solidFill>
                <a:latin typeface="Gill Sans Std" pitchFamily="34" charset="0"/>
              </a:rPr>
              <a:t>-led quality assurance and </a:t>
            </a:r>
            <a:r>
              <a:rPr lang="en-GB" dirty="0" smtClean="0">
                <a:solidFill>
                  <a:schemeClr val="bg1">
                    <a:lumMod val="50000"/>
                  </a:schemeClr>
                </a:solidFill>
                <a:latin typeface="Gill Sans Std" pitchFamily="34" charset="0"/>
              </a:rPr>
              <a:t>enhancement</a:t>
            </a:r>
            <a:endParaRPr lang="en-GB" sz="1800" dirty="0">
              <a:solidFill>
                <a:schemeClr val="bg1">
                  <a:lumMod val="50000"/>
                </a:schemeClr>
              </a:solidFill>
              <a:latin typeface="Gill Sans Std Light" pitchFamily="34" charset="0"/>
            </a:endParaRPr>
          </a:p>
          <a:p>
            <a:pPr algn="l"/>
            <a:endParaRPr lang="en-GB" sz="1800" dirty="0">
              <a:solidFill>
                <a:schemeClr val="bg1">
                  <a:lumMod val="50000"/>
                </a:schemeClr>
              </a:solidFill>
              <a:latin typeface="Gill Sans Std Light" pitchFamily="34" charset="0"/>
            </a:endParaRPr>
          </a:p>
        </p:txBody>
      </p:sp>
      <p:cxnSp>
        <p:nvCxnSpPr>
          <p:cNvPr id="8" name="Straight Connector 7"/>
          <p:cNvCxnSpPr/>
          <p:nvPr/>
        </p:nvCxnSpPr>
        <p:spPr>
          <a:xfrm>
            <a:off x="683568" y="3789040"/>
            <a:ext cx="7786439" cy="0"/>
          </a:xfrm>
          <a:prstGeom prst="line">
            <a:avLst/>
          </a:prstGeom>
          <a:ln w="57150">
            <a:solidFill>
              <a:srgbClr val="4F72AA"/>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83568" y="6021288"/>
            <a:ext cx="3384376" cy="646331"/>
          </a:xfrm>
          <a:prstGeom prst="rect">
            <a:avLst/>
          </a:prstGeom>
          <a:noFill/>
        </p:spPr>
        <p:txBody>
          <a:bodyPr wrap="square" rtlCol="0">
            <a:spAutoFit/>
          </a:bodyPr>
          <a:lstStyle/>
          <a:p>
            <a:r>
              <a:rPr lang="en-GB" sz="900" b="1" dirty="0" smtClean="0">
                <a:solidFill>
                  <a:schemeClr val="bg1"/>
                </a:solidFill>
                <a:latin typeface="Gill Sans MT" pitchFamily="34" charset="0"/>
              </a:rPr>
              <a:t>UNIVERSITY OF SOUTHAMPTON	</a:t>
            </a:r>
          </a:p>
          <a:p>
            <a:r>
              <a:rPr lang="en-GB" sz="900" dirty="0" smtClean="0">
                <a:solidFill>
                  <a:schemeClr val="bg1"/>
                </a:solidFill>
                <a:latin typeface="Gill Sans MT" pitchFamily="34" charset="0"/>
              </a:rPr>
              <a:t>LLAS Centre, Faculty of Humanities</a:t>
            </a:r>
            <a:endParaRPr lang="en-GB" sz="900" dirty="0">
              <a:solidFill>
                <a:schemeClr val="bg1"/>
              </a:solidFill>
              <a:latin typeface="Gill Sans MT" pitchFamily="34" charset="0"/>
            </a:endParaRPr>
          </a:p>
          <a:p>
            <a:r>
              <a:rPr lang="en-GB" sz="900" dirty="0" smtClean="0">
                <a:solidFill>
                  <a:schemeClr val="bg1"/>
                </a:solidFill>
                <a:latin typeface="Gill Sans MT" pitchFamily="34" charset="0"/>
              </a:rPr>
              <a:t>Southampton SO17 1BJ</a:t>
            </a:r>
          </a:p>
          <a:p>
            <a:r>
              <a:rPr lang="de-DE" sz="900" dirty="0" smtClean="0">
                <a:solidFill>
                  <a:schemeClr val="bg1"/>
                </a:solidFill>
                <a:latin typeface="Gill Sans MT" pitchFamily="34" charset="0"/>
              </a:rPr>
              <a:t>02380 594814 </a:t>
            </a:r>
            <a:r>
              <a:rPr lang="en-GB" sz="900" b="1" dirty="0" smtClean="0">
                <a:solidFill>
                  <a:schemeClr val="bg1"/>
                </a:solidFill>
                <a:latin typeface="Gill Sans MT" pitchFamily="34" charset="0"/>
              </a:rPr>
              <a:t>|</a:t>
            </a:r>
            <a:r>
              <a:rPr lang="en-GB" sz="900" dirty="0" smtClean="0">
                <a:solidFill>
                  <a:schemeClr val="bg1"/>
                </a:solidFill>
                <a:latin typeface="Gill Sans MT" pitchFamily="34" charset="0"/>
              </a:rPr>
              <a:t> </a:t>
            </a:r>
            <a:r>
              <a:rPr lang="en-GB" sz="900" dirty="0" err="1" smtClean="0">
                <a:solidFill>
                  <a:schemeClr val="bg1"/>
                </a:solidFill>
                <a:latin typeface="Gill Sans MT" pitchFamily="34" charset="0"/>
              </a:rPr>
              <a:t>llas@soton.ac.uk</a:t>
            </a:r>
            <a:r>
              <a:rPr lang="en-GB" sz="900" b="1" dirty="0" smtClean="0">
                <a:solidFill>
                  <a:schemeClr val="bg1"/>
                </a:solidFill>
                <a:latin typeface="Gill Sans MT" pitchFamily="34" charset="0"/>
              </a:rPr>
              <a:t>|</a:t>
            </a:r>
            <a:r>
              <a:rPr lang="en-GB" sz="900" dirty="0" smtClean="0">
                <a:solidFill>
                  <a:schemeClr val="bg1"/>
                </a:solidFill>
                <a:latin typeface="Gill Sans MT" pitchFamily="34" charset="0"/>
              </a:rPr>
              <a:t> www.speaq-project.eu</a:t>
            </a:r>
            <a:endParaRPr lang="en-GB" sz="900" dirty="0">
              <a:solidFill>
                <a:schemeClr val="bg1"/>
              </a:solidFill>
              <a:latin typeface="Gill Sans MT"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35285"/>
            <a:ext cx="3767138" cy="11334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92" y="389095"/>
            <a:ext cx="1546712" cy="625853"/>
          </a:xfrm>
          <a:prstGeom prst="rect">
            <a:avLst/>
          </a:prstGeom>
        </p:spPr>
      </p:pic>
    </p:spTree>
    <p:extLst>
      <p:ext uri="{BB962C8B-B14F-4D97-AF65-F5344CB8AC3E}">
        <p14:creationId xmlns:p14="http://schemas.microsoft.com/office/powerpoint/2010/main" val="37501974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800" dirty="0" smtClean="0">
                <a:solidFill>
                  <a:schemeClr val="bg1">
                    <a:lumMod val="50000"/>
                  </a:schemeClr>
                </a:solidFill>
                <a:latin typeface="Gill Sans Std Light" pitchFamily="34" charset="0"/>
              </a:rPr>
              <a:t>The quality model is based around 5 key quality questions </a:t>
            </a:r>
            <a:endParaRPr lang="en-GB" sz="2800" dirty="0">
              <a:solidFill>
                <a:schemeClr val="bg1">
                  <a:lumMod val="50000"/>
                </a:schemeClr>
              </a:solidFill>
              <a:latin typeface="Gill Sans Std Light" pitchFamily="34" charset="0"/>
            </a:endParaRPr>
          </a:p>
          <a:p>
            <a:r>
              <a:rPr lang="en-GB" sz="2400" dirty="0" smtClean="0">
                <a:latin typeface="Gill Sans Light"/>
                <a:cs typeface="Gill Sans Light"/>
              </a:rPr>
              <a:t>What are you trying to do?</a:t>
            </a:r>
            <a:endParaRPr lang="en-GB" sz="2400" dirty="0">
              <a:latin typeface="Gill Sans Light"/>
              <a:cs typeface="Gill Sans Light"/>
            </a:endParaRPr>
          </a:p>
          <a:p>
            <a:r>
              <a:rPr lang="en-GB" sz="2400" dirty="0" smtClean="0">
                <a:latin typeface="Gill Sans Light"/>
                <a:cs typeface="Gill Sans Light"/>
              </a:rPr>
              <a:t>Why are you trying to do it?</a:t>
            </a:r>
            <a:endParaRPr lang="en-GB" sz="2400" dirty="0">
              <a:latin typeface="Gill Sans Light"/>
              <a:cs typeface="Gill Sans Light"/>
            </a:endParaRPr>
          </a:p>
          <a:p>
            <a:r>
              <a:rPr lang="en-GB" sz="2400" dirty="0" smtClean="0">
                <a:latin typeface="Gill Sans Light"/>
                <a:cs typeface="Gill Sans Light"/>
              </a:rPr>
              <a:t>How are you going to do it and why is that the best way to do it?</a:t>
            </a:r>
          </a:p>
          <a:p>
            <a:r>
              <a:rPr lang="en-GB" sz="2400" dirty="0" smtClean="0">
                <a:latin typeface="Gill Sans Light"/>
                <a:cs typeface="Gill Sans Light"/>
              </a:rPr>
              <a:t>How will you know it works?</a:t>
            </a:r>
          </a:p>
          <a:p>
            <a:r>
              <a:rPr lang="en-GB" sz="2400" dirty="0" smtClean="0">
                <a:latin typeface="Gill Sans Light"/>
                <a:cs typeface="Gill Sans Light"/>
              </a:rPr>
              <a:t>How will you be able to improve it?</a:t>
            </a: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Quality Questions</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25407820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fontScale="92500"/>
          </a:bodyPr>
          <a:lstStyle/>
          <a:p>
            <a:pPr marL="0" indent="0">
              <a:buNone/>
            </a:pPr>
            <a:r>
              <a:rPr lang="en-GB" sz="2800" dirty="0" smtClean="0">
                <a:solidFill>
                  <a:schemeClr val="bg1">
                    <a:lumMod val="50000"/>
                  </a:schemeClr>
                </a:solidFill>
                <a:latin typeface="Gill Sans Std Light" pitchFamily="34" charset="0"/>
              </a:rPr>
              <a:t>Context: European, national, local higher education</a:t>
            </a:r>
          </a:p>
          <a:p>
            <a:pPr marL="0" indent="0">
              <a:buNone/>
            </a:pPr>
            <a:r>
              <a:rPr lang="en-GB" sz="2800" dirty="0" smtClean="0">
                <a:solidFill>
                  <a:schemeClr val="bg1">
                    <a:lumMod val="50000"/>
                  </a:schemeClr>
                </a:solidFill>
                <a:latin typeface="Gill Sans Std Light" pitchFamily="34" charset="0"/>
              </a:rPr>
              <a:t>Reflective Practice: for, in and on action</a:t>
            </a:r>
          </a:p>
          <a:p>
            <a:pPr marL="0" indent="0">
              <a:buNone/>
            </a:pPr>
            <a:r>
              <a:rPr lang="en-GB" sz="2800" dirty="0" smtClean="0">
                <a:solidFill>
                  <a:schemeClr val="bg1">
                    <a:lumMod val="50000"/>
                  </a:schemeClr>
                </a:solidFill>
                <a:latin typeface="Gill Sans Std Light" pitchFamily="34" charset="0"/>
              </a:rPr>
              <a:t>Iterative cycle:</a:t>
            </a:r>
          </a:p>
          <a:p>
            <a:r>
              <a:rPr lang="en-GB" sz="2800" dirty="0" smtClean="0">
                <a:latin typeface="Gill Sans Light"/>
                <a:cs typeface="Gill Sans Light"/>
              </a:rPr>
              <a:t>Planning – overview and process</a:t>
            </a:r>
            <a:endParaRPr lang="en-GB" sz="2800" dirty="0">
              <a:latin typeface="Gill Sans Light"/>
              <a:cs typeface="Gill Sans Light"/>
            </a:endParaRPr>
          </a:p>
          <a:p>
            <a:r>
              <a:rPr lang="en-GB" sz="2800" dirty="0" smtClean="0">
                <a:latin typeface="Gill Sans Light"/>
                <a:cs typeface="Gill Sans Light"/>
              </a:rPr>
              <a:t>Purpose – objectives and outcomes</a:t>
            </a:r>
          </a:p>
          <a:p>
            <a:r>
              <a:rPr lang="en-GB" sz="2800" dirty="0" smtClean="0">
                <a:latin typeface="Gill Sans Light"/>
                <a:cs typeface="Gill Sans Light"/>
              </a:rPr>
              <a:t>Implementation – teaching methods, learning approaches</a:t>
            </a:r>
          </a:p>
          <a:p>
            <a:r>
              <a:rPr lang="en-GB" sz="2800" dirty="0" smtClean="0">
                <a:latin typeface="Gill Sans Light"/>
                <a:cs typeface="Gill Sans Light"/>
              </a:rPr>
              <a:t>Monitoring and evaluation – results and feedback</a:t>
            </a:r>
          </a:p>
          <a:p>
            <a:r>
              <a:rPr lang="en-GB" sz="2800" dirty="0" smtClean="0">
                <a:latin typeface="Gill Sans Light"/>
                <a:cs typeface="Gill Sans Light"/>
              </a:rPr>
              <a:t>Adaptation – modification and revision</a:t>
            </a:r>
          </a:p>
          <a:p>
            <a:endParaRPr lang="en-GB" sz="2800" dirty="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Quality Model</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3932795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3024336" cy="4464496"/>
          </a:xfrm>
        </p:spPr>
        <p:txBody>
          <a:bodyPr>
            <a:normAutofit/>
          </a:bodyPr>
          <a:lstStyle/>
          <a:p>
            <a:r>
              <a:rPr lang="en-GB" sz="2800" dirty="0" smtClean="0">
                <a:solidFill>
                  <a:schemeClr val="bg1">
                    <a:lumMod val="50000"/>
                  </a:schemeClr>
                </a:solidFill>
                <a:latin typeface="Gill Sans Std Light" pitchFamily="34" charset="0"/>
              </a:rPr>
              <a:t>Linear and non-linear</a:t>
            </a:r>
          </a:p>
          <a:p>
            <a:r>
              <a:rPr lang="en-GB" sz="2800" dirty="0" smtClean="0">
                <a:solidFill>
                  <a:schemeClr val="bg1">
                    <a:lumMod val="50000"/>
                  </a:schemeClr>
                </a:solidFill>
                <a:latin typeface="Gill Sans Std Light" pitchFamily="34" charset="0"/>
              </a:rPr>
              <a:t>Interdependent</a:t>
            </a:r>
          </a:p>
          <a:p>
            <a:r>
              <a:rPr lang="en-GB" sz="2800" dirty="0" smtClean="0">
                <a:solidFill>
                  <a:schemeClr val="bg1">
                    <a:lumMod val="50000"/>
                  </a:schemeClr>
                </a:solidFill>
                <a:latin typeface="Gill Sans Std Light" pitchFamily="34" charset="0"/>
              </a:rPr>
              <a:t>Multiple starting points</a:t>
            </a:r>
          </a:p>
          <a:p>
            <a:r>
              <a:rPr lang="en-GB" sz="2800" dirty="0" smtClean="0">
                <a:solidFill>
                  <a:schemeClr val="bg1">
                    <a:lumMod val="50000"/>
                  </a:schemeClr>
                </a:solidFill>
                <a:latin typeface="Gill Sans Std Light" pitchFamily="34" charset="0"/>
              </a:rPr>
              <a:t>Diverse pathways</a:t>
            </a:r>
          </a:p>
          <a:p>
            <a:r>
              <a:rPr lang="en-GB" sz="2800" dirty="0" smtClean="0">
                <a:solidFill>
                  <a:schemeClr val="bg1">
                    <a:lumMod val="50000"/>
                  </a:schemeClr>
                </a:solidFill>
                <a:latin typeface="Gill Sans Std Light" pitchFamily="34" charset="0"/>
              </a:rPr>
              <a:t>Teaching and learning focus</a:t>
            </a: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Quality Cycle</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pic>
        <p:nvPicPr>
          <p:cNvPr id="7" name="Picture 3" descr="Picture 2.png"/>
          <p:cNvPicPr>
            <a:picLocks noChangeAspect="1"/>
          </p:cNvPicPr>
          <p:nvPr/>
        </p:nvPicPr>
        <p:blipFill>
          <a:blip r:embed="rId5">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4572000" y="1340768"/>
            <a:ext cx="4228337"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0704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800" dirty="0" smtClean="0">
                <a:solidFill>
                  <a:schemeClr val="bg1">
                    <a:lumMod val="50000"/>
                  </a:schemeClr>
                </a:solidFill>
                <a:latin typeface="Gill Sans Std Light" pitchFamily="34" charset="0"/>
              </a:rPr>
              <a:t>The SPEAQ Project</a:t>
            </a:r>
            <a:endParaRPr lang="en-GB" sz="2800" dirty="0">
              <a:solidFill>
                <a:schemeClr val="bg1">
                  <a:lumMod val="50000"/>
                </a:schemeClr>
              </a:solidFill>
              <a:latin typeface="Gill Sans Std Light" pitchFamily="34" charset="0"/>
            </a:endParaRPr>
          </a:p>
          <a:p>
            <a:r>
              <a:rPr lang="en-GB" sz="2400" dirty="0" smtClean="0">
                <a:latin typeface="Gill Sans Light"/>
                <a:cs typeface="Gill Sans Light"/>
              </a:rPr>
              <a:t>Is using the </a:t>
            </a:r>
            <a:r>
              <a:rPr lang="en-GB" sz="2400" dirty="0" err="1" smtClean="0">
                <a:latin typeface="Gill Sans Light"/>
                <a:cs typeface="Gill Sans Light"/>
              </a:rPr>
              <a:t>LanQua</a:t>
            </a:r>
            <a:r>
              <a:rPr lang="en-GB" sz="2400" dirty="0" smtClean="0">
                <a:latin typeface="Gill Sans Light"/>
                <a:cs typeface="Gill Sans Light"/>
              </a:rPr>
              <a:t> Toolkit with other disciplines and audiences (students &amp; quality managers)?</a:t>
            </a:r>
            <a:endParaRPr lang="en-GB" sz="2400" dirty="0">
              <a:latin typeface="Gill Sans Light"/>
              <a:cs typeface="Gill Sans Light"/>
            </a:endParaRPr>
          </a:p>
          <a:p>
            <a:r>
              <a:rPr lang="en-GB" sz="2400" dirty="0" smtClean="0">
                <a:latin typeface="Gill Sans Light"/>
                <a:cs typeface="Gill Sans Light"/>
              </a:rPr>
              <a:t>Collecting views on quality from stakeholders</a:t>
            </a:r>
            <a:endParaRPr lang="en-GB" sz="2400" dirty="0">
              <a:latin typeface="Gill Sans Light"/>
              <a:cs typeface="Gill Sans Light"/>
            </a:endParaRPr>
          </a:p>
          <a:p>
            <a:r>
              <a:rPr lang="en-GB" sz="2400" dirty="0" smtClean="0">
                <a:latin typeface="Gill Sans Light"/>
                <a:cs typeface="Gill Sans Light"/>
              </a:rPr>
              <a:t>Evaluating and refining the Quality Model </a:t>
            </a:r>
          </a:p>
          <a:p>
            <a:r>
              <a:rPr lang="en-GB" sz="2400" dirty="0" smtClean="0">
                <a:latin typeface="Gill Sans Light"/>
                <a:cs typeface="Gill Sans Light"/>
              </a:rPr>
              <a:t>Initiating quality projects in institutions</a:t>
            </a:r>
          </a:p>
          <a:p>
            <a:r>
              <a:rPr lang="en-GB" sz="2400" dirty="0" smtClean="0">
                <a:latin typeface="Gill Sans Light"/>
                <a:cs typeface="Gill Sans Light"/>
              </a:rPr>
              <a:t>Presenting the outcomes to students, academics and related staff, institutions and quality agencies</a:t>
            </a: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Sharing Practice</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25416459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800" dirty="0" smtClean="0">
                <a:solidFill>
                  <a:schemeClr val="bg1">
                    <a:lumMod val="50000"/>
                  </a:schemeClr>
                </a:solidFill>
                <a:latin typeface="Gill Sans Std Light" pitchFamily="34" charset="0"/>
              </a:rPr>
              <a:t>Questions for SPEAQ</a:t>
            </a:r>
            <a:endParaRPr lang="en-GB" sz="2800" dirty="0">
              <a:solidFill>
                <a:schemeClr val="bg1">
                  <a:lumMod val="50000"/>
                </a:schemeClr>
              </a:solidFill>
              <a:latin typeface="Gill Sans Std Light" pitchFamily="34" charset="0"/>
            </a:endParaRPr>
          </a:p>
          <a:p>
            <a:r>
              <a:rPr lang="en-GB" sz="2400" dirty="0" smtClean="0">
                <a:latin typeface="Gill Sans Light"/>
                <a:cs typeface="Gill Sans Light"/>
              </a:rPr>
              <a:t>What are student, academic and administrative staff views of quality and its assurance/enhancement?</a:t>
            </a:r>
            <a:endParaRPr lang="en-GB" sz="2400" dirty="0">
              <a:latin typeface="Gill Sans Light"/>
              <a:cs typeface="Gill Sans Light"/>
            </a:endParaRPr>
          </a:p>
          <a:p>
            <a:r>
              <a:rPr lang="en-GB" sz="2400" dirty="0" smtClean="0">
                <a:latin typeface="Gill Sans Light"/>
                <a:cs typeface="Gill Sans Light"/>
              </a:rPr>
              <a:t>Does the </a:t>
            </a:r>
            <a:r>
              <a:rPr lang="en-GB" sz="2400" dirty="0" err="1" smtClean="0">
                <a:latin typeface="Gill Sans Light"/>
                <a:cs typeface="Gill Sans Light"/>
              </a:rPr>
              <a:t>LanQua</a:t>
            </a:r>
            <a:r>
              <a:rPr lang="en-GB" sz="2400" dirty="0" smtClean="0">
                <a:latin typeface="Gill Sans Light"/>
                <a:cs typeface="Gill Sans Light"/>
              </a:rPr>
              <a:t> Quality Model inform/support these views/groups?</a:t>
            </a:r>
            <a:endParaRPr lang="en-GB" sz="2400" dirty="0">
              <a:latin typeface="Gill Sans Light"/>
              <a:cs typeface="Gill Sans Light"/>
            </a:endParaRPr>
          </a:p>
          <a:p>
            <a:r>
              <a:rPr lang="en-GB" sz="2400" dirty="0" smtClean="0">
                <a:latin typeface="Gill Sans Light"/>
                <a:cs typeface="Gill Sans Light"/>
              </a:rPr>
              <a:t>How can we share practice and communicate across the quality spectrum?</a:t>
            </a:r>
          </a:p>
          <a:p>
            <a:r>
              <a:rPr lang="en-GB" sz="2400" dirty="0">
                <a:latin typeface="Gill Sans Light"/>
                <a:cs typeface="Gill Sans Light"/>
              </a:rPr>
              <a:t>How can we improve the quality culture of academic </a:t>
            </a:r>
            <a:r>
              <a:rPr lang="en-GB" sz="2400" dirty="0" smtClean="0">
                <a:latin typeface="Gill Sans Light"/>
                <a:cs typeface="Gill Sans Light"/>
              </a:rPr>
              <a:t>institutions</a:t>
            </a:r>
            <a:r>
              <a:rPr lang="en-GB" sz="2400" dirty="0">
                <a:latin typeface="Gill Sans Light"/>
                <a:cs typeface="Gill Sans Light"/>
              </a:rPr>
              <a:t>?</a:t>
            </a: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Sharing Practice</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10711489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800" dirty="0" smtClean="0">
                <a:solidFill>
                  <a:schemeClr val="bg1">
                    <a:lumMod val="50000"/>
                  </a:schemeClr>
                </a:solidFill>
                <a:latin typeface="Gill Sans Std Light" pitchFamily="34" charset="0"/>
              </a:rPr>
              <a:t>Your input is very welcome and you can get involved in a range of ways:</a:t>
            </a:r>
            <a:endParaRPr lang="en-GB" sz="2800" dirty="0">
              <a:solidFill>
                <a:schemeClr val="bg1">
                  <a:lumMod val="50000"/>
                </a:schemeClr>
              </a:solidFill>
              <a:latin typeface="Gill Sans Std Light" pitchFamily="34" charset="0"/>
            </a:endParaRPr>
          </a:p>
          <a:p>
            <a:r>
              <a:rPr lang="en-GB" sz="2400" dirty="0" smtClean="0">
                <a:latin typeface="Gill Sans Light"/>
                <a:cs typeface="Gill Sans Light"/>
              </a:rPr>
              <a:t>Organise your own student focus group </a:t>
            </a:r>
          </a:p>
          <a:p>
            <a:r>
              <a:rPr lang="en-GB" sz="2400" dirty="0" smtClean="0">
                <a:latin typeface="Gill Sans Light"/>
                <a:cs typeface="Gill Sans Light"/>
              </a:rPr>
              <a:t>Work with the Quality Model with your course team</a:t>
            </a:r>
          </a:p>
          <a:p>
            <a:r>
              <a:rPr lang="en-GB" sz="2400" dirty="0" smtClean="0">
                <a:latin typeface="Gill Sans Light"/>
                <a:cs typeface="Gill Sans Light"/>
              </a:rPr>
              <a:t>Initiate and carry out a small-scale quality enhancement project</a:t>
            </a:r>
          </a:p>
          <a:p>
            <a:r>
              <a:rPr lang="en-GB" sz="2400" dirty="0" smtClean="0">
                <a:latin typeface="Gill Sans Light"/>
                <a:cs typeface="Gill Sans Light"/>
              </a:rPr>
              <a:t>Share information about the SPEAQ project with your colleagues</a:t>
            </a:r>
          </a:p>
          <a:p>
            <a:r>
              <a:rPr lang="en-GB" sz="2400" dirty="0" smtClean="0">
                <a:latin typeface="Gill Sans Light"/>
                <a:cs typeface="Gill Sans Light"/>
              </a:rPr>
              <a:t>Contribute your comments to the SPEAQ website</a:t>
            </a:r>
            <a:endParaRPr lang="en-GB" sz="2400" dirty="0">
              <a:latin typeface="Gill Sans Light"/>
              <a:cs typeface="Gill Sans Light"/>
            </a:endParaRP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Get involved</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41343008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800" dirty="0">
                <a:solidFill>
                  <a:schemeClr val="bg1">
                    <a:lumMod val="50000"/>
                  </a:schemeClr>
                </a:solidFill>
                <a:latin typeface="Gill Sans Std Light" pitchFamily="34" charset="0"/>
              </a:rPr>
              <a:t>Create an Action Plan:</a:t>
            </a:r>
          </a:p>
          <a:p>
            <a:endParaRPr lang="en-GB" sz="2400" dirty="0" smtClean="0">
              <a:latin typeface="Gill Sans Light"/>
              <a:cs typeface="Gill Sans Light"/>
            </a:endParaRPr>
          </a:p>
          <a:p>
            <a:r>
              <a:rPr lang="en-GB" sz="2400" dirty="0" smtClean="0">
                <a:latin typeface="Gill Sans Light"/>
                <a:cs typeface="Gill Sans Light"/>
              </a:rPr>
              <a:t>This </a:t>
            </a:r>
            <a:r>
              <a:rPr lang="en-GB" sz="2400" dirty="0">
                <a:latin typeface="Gill Sans Light"/>
                <a:cs typeface="Gill Sans Light"/>
              </a:rPr>
              <a:t>is an opportunity to reflect on the workshop and to develop your own personal action </a:t>
            </a:r>
            <a:r>
              <a:rPr lang="en-GB" sz="2400" dirty="0" smtClean="0">
                <a:latin typeface="Gill Sans Light"/>
                <a:cs typeface="Gill Sans Light"/>
              </a:rPr>
              <a:t>plan</a:t>
            </a:r>
          </a:p>
          <a:p>
            <a:r>
              <a:rPr lang="en-GB" sz="2400" dirty="0" smtClean="0">
                <a:latin typeface="Gill Sans Light"/>
                <a:cs typeface="Gill Sans Light"/>
              </a:rPr>
              <a:t>Take this </a:t>
            </a:r>
            <a:r>
              <a:rPr lang="en-GB" sz="2400" dirty="0">
                <a:latin typeface="Gill Sans Light"/>
                <a:cs typeface="Gill Sans Light"/>
              </a:rPr>
              <a:t>plan away with you and put it in a prominent place in your office or </a:t>
            </a:r>
            <a:r>
              <a:rPr lang="en-GB" sz="2400" dirty="0" smtClean="0">
                <a:latin typeface="Gill Sans Light"/>
                <a:cs typeface="Gill Sans Light"/>
              </a:rPr>
              <a:t>home</a:t>
            </a:r>
            <a:endParaRPr lang="en-GB" sz="2400" dirty="0">
              <a:latin typeface="Gill Sans Light"/>
              <a:cs typeface="Gill Sans Light"/>
            </a:endParaRPr>
          </a:p>
          <a:p>
            <a:endParaRPr lang="en-GB" sz="2400" dirty="0">
              <a:latin typeface="Gill Sans Light"/>
              <a:cs typeface="Gill Sans Light"/>
            </a:endParaRPr>
          </a:p>
          <a:p>
            <a:pPr marL="0" indent="0">
              <a:buNone/>
            </a:pPr>
            <a:endParaRPr lang="en-GB" sz="1000" dirty="0" smtClean="0"/>
          </a:p>
          <a:p>
            <a:pPr marL="0" indent="0">
              <a:buNone/>
            </a:pPr>
            <a:endParaRPr lang="en-GB" sz="1000" dirty="0"/>
          </a:p>
          <a:p>
            <a:pPr marL="0" indent="0">
              <a:buNone/>
            </a:pPr>
            <a:endParaRPr lang="en-GB" sz="1000" dirty="0" smtClean="0"/>
          </a:p>
          <a:p>
            <a:pPr marL="0" indent="0">
              <a:buNone/>
            </a:pPr>
            <a:endParaRPr lang="en-GB" sz="1000" dirty="0"/>
          </a:p>
          <a:p>
            <a:pPr marL="0" indent="0">
              <a:buNone/>
            </a:pPr>
            <a:endParaRPr lang="en-GB" sz="1000" dirty="0" smtClean="0"/>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Activity 4</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4052196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r>
              <a:rPr lang="en-GB" sz="2800" dirty="0" smtClean="0">
                <a:solidFill>
                  <a:schemeClr val="bg1">
                    <a:lumMod val="50000"/>
                  </a:schemeClr>
                </a:solidFill>
                <a:latin typeface="Gill Sans Std Light" pitchFamily="34" charset="0"/>
              </a:rPr>
              <a:t>Institutional contact Laurence </a:t>
            </a:r>
            <a:r>
              <a:rPr lang="en-GB" sz="2800" dirty="0" err="1" smtClean="0">
                <a:solidFill>
                  <a:schemeClr val="bg1">
                    <a:lumMod val="50000"/>
                  </a:schemeClr>
                </a:solidFill>
                <a:latin typeface="Gill Sans Std Light" pitchFamily="34" charset="0"/>
              </a:rPr>
              <a:t>Georgin</a:t>
            </a:r>
            <a:r>
              <a:rPr lang="en-GB" sz="2800" dirty="0" smtClean="0">
                <a:solidFill>
                  <a:schemeClr val="bg1">
                    <a:lumMod val="50000"/>
                  </a:schemeClr>
                </a:solidFill>
                <a:latin typeface="Gill Sans Std Light" pitchFamily="34" charset="0"/>
              </a:rPr>
              <a:t> </a:t>
            </a:r>
            <a:r>
              <a:rPr lang="en-GB" sz="2800" dirty="0" smtClean="0">
                <a:solidFill>
                  <a:schemeClr val="bg1">
                    <a:lumMod val="50000"/>
                  </a:schemeClr>
                </a:solidFill>
                <a:latin typeface="Gill Sans Std Light" pitchFamily="34" charset="0"/>
                <a:hlinkClick r:id="rId3"/>
              </a:rPr>
              <a:t>L.I.Georgin@soton.ac.uk</a:t>
            </a:r>
            <a:r>
              <a:rPr lang="en-GB" sz="2800" dirty="0" smtClean="0">
                <a:solidFill>
                  <a:schemeClr val="bg1">
                    <a:lumMod val="50000"/>
                  </a:schemeClr>
                </a:solidFill>
                <a:latin typeface="Gill Sans Std Light" pitchFamily="34" charset="0"/>
              </a:rPr>
              <a:t> </a:t>
            </a:r>
          </a:p>
          <a:p>
            <a:r>
              <a:rPr lang="en-GB" sz="2800" dirty="0" smtClean="0">
                <a:solidFill>
                  <a:schemeClr val="bg1">
                    <a:lumMod val="50000"/>
                  </a:schemeClr>
                </a:solidFill>
                <a:latin typeface="Gill Sans Std Light" pitchFamily="34" charset="0"/>
              </a:rPr>
              <a:t>Local website </a:t>
            </a:r>
            <a:r>
              <a:rPr lang="en-GB" sz="2800" dirty="0" smtClean="0">
                <a:solidFill>
                  <a:schemeClr val="bg1">
                    <a:lumMod val="50000"/>
                  </a:schemeClr>
                </a:solidFill>
                <a:latin typeface="Gill Sans Std Light" pitchFamily="34" charset="0"/>
                <a:hlinkClick r:id="rId4"/>
              </a:rPr>
              <a:t>www.llas.ac.uk</a:t>
            </a:r>
            <a:r>
              <a:rPr lang="en-GB" sz="2800" dirty="0" smtClean="0">
                <a:solidFill>
                  <a:schemeClr val="bg1">
                    <a:lumMod val="50000"/>
                  </a:schemeClr>
                </a:solidFill>
                <a:latin typeface="Gill Sans Std Light" pitchFamily="34" charset="0"/>
              </a:rPr>
              <a:t> </a:t>
            </a:r>
          </a:p>
          <a:p>
            <a:r>
              <a:rPr lang="en-GB" sz="2800" dirty="0" smtClean="0">
                <a:solidFill>
                  <a:schemeClr val="bg1">
                    <a:lumMod val="50000"/>
                  </a:schemeClr>
                </a:solidFill>
                <a:latin typeface="Gill Sans Std Light" pitchFamily="34" charset="0"/>
              </a:rPr>
              <a:t>SPEAQ website </a:t>
            </a:r>
            <a:r>
              <a:rPr lang="en-GB" sz="2800" dirty="0">
                <a:solidFill>
                  <a:schemeClr val="bg1">
                    <a:lumMod val="50000"/>
                  </a:schemeClr>
                </a:solidFill>
                <a:latin typeface="Gill Sans Std Light" pitchFamily="34" charset="0"/>
                <a:hlinkClick r:id="rId5"/>
              </a:rPr>
              <a:t>http://speaqproject.wordpress.</a:t>
            </a:r>
            <a:r>
              <a:rPr lang="en-GB" sz="2800" dirty="0" smtClean="0">
                <a:solidFill>
                  <a:schemeClr val="bg1">
                    <a:lumMod val="50000"/>
                  </a:schemeClr>
                </a:solidFill>
                <a:latin typeface="Gill Sans Std Light" pitchFamily="34" charset="0"/>
                <a:hlinkClick r:id="rId5"/>
              </a:rPr>
              <a:t>com</a:t>
            </a:r>
            <a:r>
              <a:rPr lang="en-GB" sz="2800" dirty="0" smtClean="0">
                <a:solidFill>
                  <a:schemeClr val="bg1">
                    <a:lumMod val="50000"/>
                  </a:schemeClr>
                </a:solidFill>
                <a:latin typeface="Gill Sans Std Light" pitchFamily="34" charset="0"/>
              </a:rPr>
              <a:t> </a:t>
            </a:r>
            <a:endParaRPr lang="en-GB" sz="2800" dirty="0">
              <a:solidFill>
                <a:schemeClr val="bg1">
                  <a:lumMod val="50000"/>
                </a:schemeClr>
              </a:solidFill>
              <a:latin typeface="Gill Sans Std Light" pitchFamily="34" charset="0"/>
            </a:endParaRPr>
          </a:p>
          <a:p>
            <a:r>
              <a:rPr lang="en-GB" sz="2800" dirty="0" err="1" smtClean="0">
                <a:solidFill>
                  <a:schemeClr val="bg1">
                    <a:lumMod val="50000"/>
                  </a:schemeClr>
                </a:solidFill>
                <a:latin typeface="Gill Sans Std Light" pitchFamily="34" charset="0"/>
              </a:rPr>
              <a:t>LanQua</a:t>
            </a:r>
            <a:r>
              <a:rPr lang="en-GB" sz="2800" dirty="0" smtClean="0">
                <a:solidFill>
                  <a:schemeClr val="bg1">
                    <a:lumMod val="50000"/>
                  </a:schemeClr>
                </a:solidFill>
                <a:latin typeface="Gill Sans Std Light" pitchFamily="34" charset="0"/>
              </a:rPr>
              <a:t> website </a:t>
            </a:r>
            <a:r>
              <a:rPr lang="en-GB" sz="2800" dirty="0" smtClean="0">
                <a:solidFill>
                  <a:schemeClr val="bg1">
                    <a:lumMod val="50000"/>
                  </a:schemeClr>
                </a:solidFill>
                <a:latin typeface="Gill Sans Std Light" pitchFamily="34" charset="0"/>
                <a:hlinkClick r:id="rId6"/>
              </a:rPr>
              <a:t>www.lanqua.eu</a:t>
            </a:r>
            <a:r>
              <a:rPr lang="en-GB" sz="2800" dirty="0" smtClean="0">
                <a:solidFill>
                  <a:schemeClr val="bg1">
                    <a:lumMod val="50000"/>
                  </a:schemeClr>
                </a:solidFill>
                <a:latin typeface="Gill Sans Std Light" pitchFamily="34" charset="0"/>
              </a:rPr>
              <a:t> </a:t>
            </a:r>
          </a:p>
          <a:p>
            <a:endParaRPr lang="en-GB" sz="2800" dirty="0">
              <a:solidFill>
                <a:schemeClr val="bg1">
                  <a:lumMod val="50000"/>
                </a:schemeClr>
              </a:solidFill>
              <a:latin typeface="Gill Sans Std Light" pitchFamily="34" charset="0"/>
            </a:endParaRP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Contact information</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40103392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400" dirty="0" smtClean="0">
                <a:latin typeface="Gill Sans Light"/>
                <a:cs typeface="Gill Sans Light"/>
              </a:rPr>
              <a:t>This workshop is designed as part of a European-funded project called SPEAQ (Sharing Practice in Enhancing and Assuring Quality) </a:t>
            </a:r>
          </a:p>
          <a:p>
            <a:pPr marL="0" indent="0">
              <a:buNone/>
            </a:pPr>
            <a:r>
              <a:rPr lang="en-GB" sz="2400" dirty="0" smtClean="0">
                <a:latin typeface="Gill Sans Light"/>
                <a:cs typeface="Gill Sans Light"/>
              </a:rPr>
              <a:t>Aims to:</a:t>
            </a:r>
          </a:p>
          <a:p>
            <a:r>
              <a:rPr lang="en-GB" sz="2400" dirty="0" smtClean="0">
                <a:latin typeface="Gill Sans Light"/>
                <a:cs typeface="Gill Sans Light"/>
              </a:rPr>
              <a:t>collect views from teachers, students and quality managers on the quality process </a:t>
            </a:r>
          </a:p>
          <a:p>
            <a:r>
              <a:rPr lang="en-GB" sz="2400" dirty="0" smtClean="0">
                <a:latin typeface="Gill Sans Light"/>
                <a:cs typeface="Gill Sans Light"/>
              </a:rPr>
              <a:t>support a more inclusive quality culture in the institution</a:t>
            </a:r>
          </a:p>
          <a:p>
            <a:r>
              <a:rPr lang="en-GB" sz="2400" dirty="0" smtClean="0">
                <a:latin typeface="Gill Sans Light"/>
                <a:cs typeface="Gill Sans Light"/>
              </a:rPr>
              <a:t>build on the work done by the </a:t>
            </a:r>
            <a:r>
              <a:rPr lang="en-GB" sz="2400" dirty="0" err="1" smtClean="0">
                <a:latin typeface="Gill Sans Light"/>
                <a:cs typeface="Gill Sans Light"/>
              </a:rPr>
              <a:t>LanQua</a:t>
            </a:r>
            <a:r>
              <a:rPr lang="en-GB" sz="2400" dirty="0" smtClean="0">
                <a:latin typeface="Gill Sans Light"/>
                <a:cs typeface="Gill Sans Light"/>
              </a:rPr>
              <a:t> Project </a:t>
            </a: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Introduction</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30888563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r>
              <a:rPr lang="en-GB" sz="2400" dirty="0" smtClean="0">
                <a:latin typeface="Gill Sans Light"/>
                <a:cs typeface="Gill Sans Light"/>
              </a:rPr>
              <a:t>4 activities </a:t>
            </a:r>
          </a:p>
          <a:p>
            <a:r>
              <a:rPr lang="en-GB" sz="2400" dirty="0" smtClean="0">
                <a:latin typeface="Gill Sans Light"/>
                <a:cs typeface="Gill Sans Light"/>
              </a:rPr>
              <a:t>10 minutes per activity</a:t>
            </a:r>
          </a:p>
          <a:p>
            <a:r>
              <a:rPr lang="en-GB" sz="2400" dirty="0" smtClean="0">
                <a:latin typeface="Gill Sans Light"/>
                <a:cs typeface="Gill Sans Light"/>
              </a:rPr>
              <a:t>Short presentation</a:t>
            </a:r>
          </a:p>
          <a:p>
            <a:r>
              <a:rPr lang="en-GB" sz="2400" dirty="0" smtClean="0">
                <a:latin typeface="Gill Sans Light"/>
                <a:cs typeface="Gill Sans Light"/>
              </a:rPr>
              <a:t>Feedback and questions</a:t>
            </a:r>
          </a:p>
          <a:p>
            <a:endParaRPr lang="en-GB" sz="2400" dirty="0">
              <a:latin typeface="Gill Sans Light"/>
              <a:cs typeface="Gill Sans Light"/>
            </a:endParaRP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Workshop</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29803235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400" dirty="0" smtClean="0">
                <a:latin typeface="Gill Sans Light"/>
                <a:cs typeface="Gill Sans Light"/>
              </a:rPr>
              <a:t>Look at the objects on the dialogue sheet and consider the following:</a:t>
            </a:r>
          </a:p>
          <a:p>
            <a:r>
              <a:rPr lang="en-GB" sz="2400" dirty="0" smtClean="0">
                <a:latin typeface="Gill Sans Light"/>
                <a:cs typeface="Gill Sans Light"/>
              </a:rPr>
              <a:t>Are they good quality items?</a:t>
            </a:r>
          </a:p>
          <a:p>
            <a:r>
              <a:rPr lang="en-GB" sz="2400" dirty="0" smtClean="0">
                <a:latin typeface="Gill Sans Light"/>
                <a:cs typeface="Gill Sans Light"/>
              </a:rPr>
              <a:t>What questions would you need to ask to decide if they are of good quality?</a:t>
            </a:r>
          </a:p>
          <a:p>
            <a:pPr marL="0" indent="0">
              <a:buNone/>
            </a:pPr>
            <a:endParaRPr lang="en-GB" sz="2400" dirty="0" smtClean="0">
              <a:latin typeface="Gill Sans Light"/>
              <a:cs typeface="Gill Sans Light"/>
            </a:endParaRPr>
          </a:p>
          <a:p>
            <a:pPr marL="0" indent="0">
              <a:buNone/>
            </a:pPr>
            <a:r>
              <a:rPr lang="en-GB" sz="2400" dirty="0" smtClean="0">
                <a:latin typeface="Gill Sans Light"/>
                <a:cs typeface="Gill Sans Light"/>
              </a:rPr>
              <a:t>Write your questions on the sheet</a:t>
            </a:r>
            <a:endParaRPr lang="en-GB" sz="2400" dirty="0">
              <a:latin typeface="Gill Sans Light"/>
              <a:cs typeface="Gill Sans Light"/>
            </a:endParaRPr>
          </a:p>
          <a:p>
            <a:pPr marL="0" indent="0">
              <a:buNone/>
            </a:pPr>
            <a:endParaRPr lang="en-GB" sz="2400" dirty="0" smtClean="0">
              <a:latin typeface="Gill Sans Light"/>
              <a:cs typeface="Gill Sans Light"/>
            </a:endParaRP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Activity 1</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pic>
        <p:nvPicPr>
          <p:cNvPr id="5" name="Picture 4" descr="pencil_writing_on_a_piece_of_paper_0071-1002-2401-4133_SMU.jpg">
            <a:hlinkClick r:id="rId5" action="ppaction://hlinkfile"/>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64288" y="3284984"/>
            <a:ext cx="949518" cy="968896"/>
          </a:xfrm>
          <a:prstGeom prst="rect">
            <a:avLst/>
          </a:prstGeom>
        </p:spPr>
      </p:pic>
    </p:spTree>
    <p:extLst>
      <p:ext uri="{BB962C8B-B14F-4D97-AF65-F5344CB8AC3E}">
        <p14:creationId xmlns:p14="http://schemas.microsoft.com/office/powerpoint/2010/main" val="9316759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400" dirty="0" smtClean="0">
                <a:latin typeface="Gill Sans Light"/>
                <a:cs typeface="Gill Sans Light"/>
              </a:rPr>
              <a:t>Look at the questions you have all written and consider:</a:t>
            </a:r>
          </a:p>
          <a:p>
            <a:r>
              <a:rPr lang="en-GB" sz="2400" dirty="0" smtClean="0">
                <a:latin typeface="Gill Sans Light"/>
                <a:cs typeface="Gill Sans Light"/>
              </a:rPr>
              <a:t>Which of these questions could you use to evaluate the quality of a higher education course</a:t>
            </a:r>
          </a:p>
          <a:p>
            <a:endParaRPr lang="en-GB" sz="2400" dirty="0" smtClean="0">
              <a:latin typeface="Gill Sans Light"/>
              <a:cs typeface="Gill Sans Light"/>
            </a:endParaRPr>
          </a:p>
          <a:p>
            <a:pPr marL="0" indent="0">
              <a:buNone/>
            </a:pPr>
            <a:r>
              <a:rPr lang="en-GB" sz="2400" dirty="0" smtClean="0">
                <a:latin typeface="Gill Sans Light"/>
                <a:cs typeface="Gill Sans Light"/>
              </a:rPr>
              <a:t>Highlight or tick each question which is relevant </a:t>
            </a: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Activity 2</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pic>
        <p:nvPicPr>
          <p:cNvPr id="5" name="Picture 4" descr="four_color_square_tick_sign_505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36296" y="2636912"/>
            <a:ext cx="1121544" cy="1121544"/>
          </a:xfrm>
          <a:prstGeom prst="rect">
            <a:avLst/>
          </a:prstGeom>
        </p:spPr>
      </p:pic>
    </p:spTree>
    <p:extLst>
      <p:ext uri="{BB962C8B-B14F-4D97-AF65-F5344CB8AC3E}">
        <p14:creationId xmlns:p14="http://schemas.microsoft.com/office/powerpoint/2010/main" val="15168742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a:bodyPr>
          <a:lstStyle/>
          <a:p>
            <a:pPr marL="0" indent="0">
              <a:buNone/>
            </a:pPr>
            <a:r>
              <a:rPr lang="en-GB" sz="2400" dirty="0" smtClean="0">
                <a:latin typeface="Gill Sans Light"/>
                <a:cs typeface="Gill Sans Light"/>
              </a:rPr>
              <a:t>Now think about your own course/teaching and consider the following:</a:t>
            </a:r>
          </a:p>
          <a:p>
            <a:r>
              <a:rPr lang="en-GB" sz="2400" dirty="0" smtClean="0">
                <a:latin typeface="Gill Sans Light"/>
                <a:cs typeface="Gill Sans Light"/>
              </a:rPr>
              <a:t>How do you know that what you are doing in your own practice is of good quality?</a:t>
            </a:r>
          </a:p>
          <a:p>
            <a:r>
              <a:rPr lang="en-GB" sz="2400" dirty="0" smtClean="0">
                <a:latin typeface="Gill Sans Light"/>
                <a:cs typeface="Gill Sans Light"/>
              </a:rPr>
              <a:t>What answers would you give to the questions selected?</a:t>
            </a:r>
          </a:p>
          <a:p>
            <a:endParaRPr lang="en-GB" sz="2400" dirty="0">
              <a:latin typeface="Gill Sans Light"/>
              <a:cs typeface="Gill Sans Light"/>
            </a:endParaRPr>
          </a:p>
          <a:p>
            <a:pPr marL="0" indent="0">
              <a:buNone/>
            </a:pPr>
            <a:r>
              <a:rPr lang="en-GB" sz="2400" dirty="0" smtClean="0">
                <a:latin typeface="Gill Sans Light"/>
                <a:cs typeface="Gill Sans Light"/>
              </a:rPr>
              <a:t>Write suggestions on a post-it and put it next to the relevant question/s on the dialogue sheet.</a:t>
            </a:r>
          </a:p>
          <a:p>
            <a:pPr marL="0" indent="0">
              <a:buNone/>
            </a:pPr>
            <a:endParaRPr lang="en-GB" sz="1000" dirty="0" smtClean="0"/>
          </a:p>
          <a:p>
            <a:pPr marL="0" indent="0">
              <a:buNone/>
            </a:pPr>
            <a:endParaRPr lang="en-GB" sz="1000" dirty="0"/>
          </a:p>
          <a:p>
            <a:pPr marL="0" indent="0">
              <a:buNone/>
            </a:pPr>
            <a:endParaRPr lang="en-GB" sz="1000" dirty="0" smtClean="0"/>
          </a:p>
          <a:p>
            <a:pPr marL="0" indent="0">
              <a:buNone/>
            </a:pPr>
            <a:endParaRPr lang="en-GB" sz="1000" dirty="0"/>
          </a:p>
          <a:p>
            <a:pPr marL="0" indent="0">
              <a:buNone/>
            </a:pPr>
            <a:endParaRPr lang="en-GB" sz="1000" dirty="0" smtClean="0"/>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Activity 3</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32621663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0425"/>
            <a:ext cx="7772400" cy="1470025"/>
          </a:xfrm>
        </p:spPr>
        <p:txBody>
          <a:bodyPr anchor="b">
            <a:normAutofit/>
          </a:bodyPr>
          <a:lstStyle/>
          <a:p>
            <a:pPr algn="l"/>
            <a:r>
              <a:rPr lang="en-GB" dirty="0" smtClean="0">
                <a:solidFill>
                  <a:schemeClr val="bg1">
                    <a:lumMod val="50000"/>
                  </a:schemeClr>
                </a:solidFill>
                <a:latin typeface="Gill Sans Std" pitchFamily="34" charset="0"/>
              </a:rPr>
              <a:t>The </a:t>
            </a:r>
            <a:r>
              <a:rPr lang="en-GB" dirty="0" err="1" smtClean="0">
                <a:solidFill>
                  <a:schemeClr val="bg1">
                    <a:lumMod val="50000"/>
                  </a:schemeClr>
                </a:solidFill>
                <a:latin typeface="Gill Sans Std" pitchFamily="34" charset="0"/>
              </a:rPr>
              <a:t>LanQua</a:t>
            </a:r>
            <a:r>
              <a:rPr lang="en-GB" dirty="0" smtClean="0">
                <a:solidFill>
                  <a:schemeClr val="bg1">
                    <a:lumMod val="50000"/>
                  </a:schemeClr>
                </a:solidFill>
                <a:latin typeface="Gill Sans Std" pitchFamily="34" charset="0"/>
              </a:rPr>
              <a:t> Toolkit</a:t>
            </a:r>
            <a:endParaRPr lang="en-GB" dirty="0">
              <a:solidFill>
                <a:schemeClr val="bg1">
                  <a:lumMod val="50000"/>
                </a:schemeClr>
              </a:solidFill>
              <a:latin typeface="Gill Sans Std" pitchFamily="34" charset="0"/>
            </a:endParaRPr>
          </a:p>
        </p:txBody>
      </p:sp>
      <p:sp>
        <p:nvSpPr>
          <p:cNvPr id="3" name="Subtitle 2"/>
          <p:cNvSpPr>
            <a:spLocks noGrp="1"/>
          </p:cNvSpPr>
          <p:nvPr>
            <p:ph type="subTitle" idx="1"/>
          </p:nvPr>
        </p:nvSpPr>
        <p:spPr>
          <a:xfrm>
            <a:off x="683568" y="3886200"/>
            <a:ext cx="7632848" cy="1752600"/>
          </a:xfrm>
        </p:spPr>
        <p:txBody>
          <a:bodyPr/>
          <a:lstStyle/>
          <a:p>
            <a:pPr algn="l"/>
            <a:r>
              <a:rPr lang="en-GB" sz="1800" dirty="0" smtClean="0">
                <a:solidFill>
                  <a:schemeClr val="bg1">
                    <a:lumMod val="50000"/>
                  </a:schemeClr>
                </a:solidFill>
                <a:latin typeface="Gill Sans Std Light" pitchFamily="34" charset="0"/>
              </a:rPr>
              <a:t>Language Network for Quality Assurance and Enhancement</a:t>
            </a:r>
          </a:p>
          <a:p>
            <a:pPr algn="l"/>
            <a:r>
              <a:rPr lang="en-GB" sz="1800" dirty="0" smtClean="0">
                <a:solidFill>
                  <a:schemeClr val="bg1">
                    <a:lumMod val="50000"/>
                  </a:schemeClr>
                </a:solidFill>
                <a:latin typeface="Gill Sans Std Light" pitchFamily="34" charset="0"/>
              </a:rPr>
              <a:t>EU-funded 2007-2010</a:t>
            </a:r>
          </a:p>
        </p:txBody>
      </p:sp>
      <p:cxnSp>
        <p:nvCxnSpPr>
          <p:cNvPr id="8" name="Straight Connector 7"/>
          <p:cNvCxnSpPr/>
          <p:nvPr/>
        </p:nvCxnSpPr>
        <p:spPr>
          <a:xfrm>
            <a:off x="683568" y="3789040"/>
            <a:ext cx="7786439" cy="0"/>
          </a:xfrm>
          <a:prstGeom prst="line">
            <a:avLst/>
          </a:prstGeom>
          <a:ln w="57150">
            <a:solidFill>
              <a:srgbClr val="4F72AA"/>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83568" y="6021288"/>
            <a:ext cx="7920880" cy="707886"/>
          </a:xfrm>
          <a:prstGeom prst="rect">
            <a:avLst/>
          </a:prstGeom>
          <a:noFill/>
        </p:spPr>
        <p:txBody>
          <a:bodyPr wrap="square" rtlCol="0">
            <a:spAutoFit/>
          </a:bodyPr>
          <a:lstStyle/>
          <a:p>
            <a:pPr algn="r"/>
            <a:r>
              <a:rPr lang="en-GB" sz="4000" dirty="0" err="1" smtClean="0">
                <a:solidFill>
                  <a:schemeClr val="bg1"/>
                </a:solidFill>
                <a:latin typeface="Gill Sans MT" pitchFamily="34" charset="0"/>
              </a:rPr>
              <a:t>www.lanqua.eu</a:t>
            </a:r>
            <a:endParaRPr lang="en-GB" sz="4000" dirty="0">
              <a:solidFill>
                <a:schemeClr val="bg1"/>
              </a:solidFill>
              <a:latin typeface="Gill Sans MT"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35285"/>
            <a:ext cx="3767138" cy="11334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92" y="389095"/>
            <a:ext cx="1546712" cy="625853"/>
          </a:xfrm>
          <a:prstGeom prst="rect">
            <a:avLst/>
          </a:prstGeom>
        </p:spPr>
      </p:pic>
      <p:pic>
        <p:nvPicPr>
          <p:cNvPr id="10" name="Picture 7" descr="LanQua_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2200" y="5301208"/>
            <a:ext cx="229235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94653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013576" cy="4464496"/>
          </a:xfrm>
        </p:spPr>
        <p:txBody>
          <a:bodyPr>
            <a:normAutofit fontScale="92500" lnSpcReduction="10000"/>
          </a:bodyPr>
          <a:lstStyle/>
          <a:p>
            <a:pPr marL="0" indent="0">
              <a:buNone/>
            </a:pPr>
            <a:r>
              <a:rPr lang="en-GB" sz="2400" dirty="0" smtClean="0">
                <a:solidFill>
                  <a:schemeClr val="bg1">
                    <a:lumMod val="50000"/>
                  </a:schemeClr>
                </a:solidFill>
                <a:latin typeface="Gill Sans Std Light" pitchFamily="34" charset="0"/>
              </a:rPr>
              <a:t>Language Network for Quality Assurance</a:t>
            </a:r>
          </a:p>
          <a:p>
            <a:pPr>
              <a:tabLst>
                <a:tab pos="360363" algn="l"/>
              </a:tabLst>
            </a:pPr>
            <a:r>
              <a:rPr lang="en-GB" sz="2000" dirty="0" smtClean="0">
                <a:latin typeface="Gill Sans Light"/>
                <a:cs typeface="Gill Sans Light"/>
              </a:rPr>
              <a:t>EU-funded Erasmus network</a:t>
            </a:r>
          </a:p>
          <a:p>
            <a:pPr>
              <a:tabLst>
                <a:tab pos="360363" algn="l"/>
              </a:tabLst>
            </a:pPr>
            <a:r>
              <a:rPr lang="en-GB" sz="2000" dirty="0">
                <a:latin typeface="Gill Sans Light"/>
                <a:cs typeface="Gill Sans Light"/>
              </a:rPr>
              <a:t>	</a:t>
            </a:r>
            <a:r>
              <a:rPr lang="en-GB" sz="2000" dirty="0" smtClean="0">
                <a:latin typeface="Gill Sans Light"/>
                <a:cs typeface="Gill Sans Light"/>
              </a:rPr>
              <a:t>2007 – 2010</a:t>
            </a:r>
          </a:p>
          <a:p>
            <a:pPr>
              <a:tabLst>
                <a:tab pos="360363" algn="l"/>
              </a:tabLst>
            </a:pPr>
            <a:r>
              <a:rPr lang="en-GB" sz="2000" dirty="0">
                <a:latin typeface="Gill Sans Light"/>
                <a:cs typeface="Gill Sans Light"/>
              </a:rPr>
              <a:t>	</a:t>
            </a:r>
            <a:r>
              <a:rPr lang="en-GB" sz="2000" dirty="0" smtClean="0">
                <a:latin typeface="Gill Sans Light"/>
                <a:cs typeface="Gill Sans Light"/>
              </a:rPr>
              <a:t>60 partners in 29 countries</a:t>
            </a:r>
          </a:p>
          <a:p>
            <a:pPr>
              <a:tabLst>
                <a:tab pos="360363" algn="l"/>
              </a:tabLst>
            </a:pPr>
            <a:r>
              <a:rPr lang="en-GB" sz="2000" dirty="0" smtClean="0">
                <a:latin typeface="Gill Sans Light"/>
                <a:cs typeface="Gill Sans Light"/>
              </a:rPr>
              <a:t>	5 working groups: intercultural communication, teacher education, 	content and language integrated learning (CLIL), literature and 	culture, language learning</a:t>
            </a:r>
          </a:p>
          <a:p>
            <a:endParaRPr lang="en-GB" sz="2400" dirty="0" smtClean="0">
              <a:solidFill>
                <a:schemeClr val="bg1">
                  <a:lumMod val="50000"/>
                </a:schemeClr>
              </a:solidFill>
              <a:latin typeface="Gill Sans Std Light" pitchFamily="34" charset="0"/>
            </a:endParaRPr>
          </a:p>
          <a:p>
            <a:pPr marL="0" indent="0">
              <a:buNone/>
            </a:pPr>
            <a:r>
              <a:rPr lang="en-GB" sz="2400" dirty="0" smtClean="0">
                <a:solidFill>
                  <a:schemeClr val="bg1">
                    <a:lumMod val="50000"/>
                  </a:schemeClr>
                </a:solidFill>
                <a:latin typeface="Gill Sans Std Light" pitchFamily="34" charset="0"/>
              </a:rPr>
              <a:t>Aims</a:t>
            </a:r>
            <a:r>
              <a:rPr lang="en-GB" sz="2400" dirty="0">
                <a:solidFill>
                  <a:schemeClr val="bg1">
                    <a:lumMod val="50000"/>
                  </a:schemeClr>
                </a:solidFill>
                <a:latin typeface="Gill Sans Std Light" pitchFamily="34" charset="0"/>
              </a:rPr>
              <a:t> </a:t>
            </a:r>
            <a:endParaRPr lang="en-GB" sz="2400" dirty="0" smtClean="0">
              <a:solidFill>
                <a:schemeClr val="bg1">
                  <a:lumMod val="50000"/>
                </a:schemeClr>
              </a:solidFill>
              <a:latin typeface="Gill Sans Std Light" pitchFamily="34" charset="0"/>
            </a:endParaRPr>
          </a:p>
          <a:p>
            <a:r>
              <a:rPr lang="en-GB" sz="2000" dirty="0" smtClean="0">
                <a:latin typeface="Gill Sans Light"/>
                <a:cs typeface="Gill Sans Light"/>
              </a:rPr>
              <a:t>to </a:t>
            </a:r>
            <a:r>
              <a:rPr lang="en-GB" sz="2000" dirty="0">
                <a:latin typeface="Gill Sans Light"/>
                <a:cs typeface="Gill Sans Light"/>
              </a:rPr>
              <a:t>build on emerging European networks concerned with </a:t>
            </a:r>
            <a:r>
              <a:rPr lang="en-GB" sz="2000" dirty="0" smtClean="0">
                <a:latin typeface="Gill Sans Light"/>
                <a:cs typeface="Gill Sans Light"/>
              </a:rPr>
              <a:t>languages</a:t>
            </a:r>
          </a:p>
          <a:p>
            <a:r>
              <a:rPr lang="en-GB" sz="2000" dirty="0" smtClean="0">
                <a:latin typeface="Gill Sans Light"/>
                <a:cs typeface="Gill Sans Light"/>
              </a:rPr>
              <a:t>to </a:t>
            </a:r>
            <a:r>
              <a:rPr lang="en-GB" sz="2000" dirty="0">
                <a:latin typeface="Gill Sans Light"/>
                <a:cs typeface="Gill Sans Light"/>
              </a:rPr>
              <a:t>produce a European quality benchmark for the area of </a:t>
            </a:r>
            <a:r>
              <a:rPr lang="en-GB" sz="2000" dirty="0" smtClean="0">
                <a:latin typeface="Gill Sans Light"/>
                <a:cs typeface="Gill Sans Light"/>
              </a:rPr>
              <a:t>languages</a:t>
            </a:r>
          </a:p>
          <a:p>
            <a:r>
              <a:rPr lang="en-GB" sz="2000" dirty="0" smtClean="0">
                <a:latin typeface="Gill Sans Light"/>
                <a:cs typeface="Gill Sans Light"/>
              </a:rPr>
              <a:t>to support institutions </a:t>
            </a:r>
            <a:r>
              <a:rPr lang="en-GB" sz="2000" dirty="0">
                <a:latin typeface="Gill Sans Light"/>
                <a:cs typeface="Gill Sans Light"/>
              </a:rPr>
              <a:t>and stakeholders </a:t>
            </a:r>
            <a:r>
              <a:rPr lang="en-GB" sz="2000" dirty="0" smtClean="0">
                <a:latin typeface="Gill Sans Light"/>
                <a:cs typeface="Gill Sans Light"/>
              </a:rPr>
              <a:t>in assuring and enhancing </a:t>
            </a:r>
            <a:r>
              <a:rPr lang="en-GB" sz="2000" dirty="0">
                <a:latin typeface="Gill Sans Light"/>
                <a:cs typeface="Gill Sans Light"/>
              </a:rPr>
              <a:t>the </a:t>
            </a:r>
            <a:r>
              <a:rPr lang="en-GB" sz="2000" dirty="0" smtClean="0">
                <a:latin typeface="Gill Sans Light"/>
                <a:cs typeface="Gill Sans Light"/>
              </a:rPr>
              <a:t>quality </a:t>
            </a:r>
            <a:r>
              <a:rPr lang="en-GB" sz="2000" dirty="0">
                <a:latin typeface="Gill Sans Light"/>
                <a:cs typeface="Gill Sans Light"/>
              </a:rPr>
              <a:t>of </a:t>
            </a:r>
            <a:r>
              <a:rPr lang="en-GB" sz="2000" dirty="0" smtClean="0">
                <a:latin typeface="Gill Sans Light"/>
                <a:cs typeface="Gill Sans Light"/>
              </a:rPr>
              <a:t>languages provision </a:t>
            </a:r>
            <a:r>
              <a:rPr lang="en-GB" sz="2000" dirty="0">
                <a:latin typeface="Gill Sans Light"/>
                <a:cs typeface="Gill Sans Light"/>
              </a:rPr>
              <a:t>in higher </a:t>
            </a:r>
            <a:r>
              <a:rPr lang="en-GB" sz="2000" dirty="0" smtClean="0">
                <a:latin typeface="Gill Sans Light"/>
                <a:cs typeface="Gill Sans Light"/>
              </a:rPr>
              <a:t>education</a:t>
            </a:r>
            <a:endParaRPr lang="en-GB" sz="24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smtClean="0">
                <a:solidFill>
                  <a:srgbClr val="4F72AA"/>
                </a:solidFill>
                <a:latin typeface="Gill Sans Std" pitchFamily="34" charset="0"/>
              </a:rPr>
              <a:t>The Project</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spTree>
    <p:extLst>
      <p:ext uri="{BB962C8B-B14F-4D97-AF65-F5344CB8AC3E}">
        <p14:creationId xmlns:p14="http://schemas.microsoft.com/office/powerpoint/2010/main" val="8676799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2664296" cy="4104456"/>
          </a:xfrm>
        </p:spPr>
        <p:txBody>
          <a:bodyPr>
            <a:normAutofit/>
          </a:bodyPr>
          <a:lstStyle/>
          <a:p>
            <a:pPr marL="0" indent="0">
              <a:buNone/>
            </a:pPr>
            <a:r>
              <a:rPr lang="en-GB" sz="2800" dirty="0" smtClean="0">
                <a:solidFill>
                  <a:schemeClr val="bg1">
                    <a:lumMod val="50000"/>
                  </a:schemeClr>
                </a:solidFill>
                <a:latin typeface="Gill Sans Std Light" pitchFamily="34" charset="0"/>
              </a:rPr>
              <a:t>Contents</a:t>
            </a:r>
            <a:endParaRPr lang="en-GB" sz="2800" dirty="0">
              <a:solidFill>
                <a:schemeClr val="bg1">
                  <a:lumMod val="50000"/>
                </a:schemeClr>
              </a:solidFill>
              <a:latin typeface="Gill Sans Std Light" pitchFamily="34" charset="0"/>
            </a:endParaRPr>
          </a:p>
          <a:p>
            <a:r>
              <a:rPr lang="en-GB" sz="2400" dirty="0" smtClean="0">
                <a:latin typeface="Gill Sans Light"/>
                <a:cs typeface="Gill Sans Light"/>
              </a:rPr>
              <a:t>Quality Model</a:t>
            </a:r>
            <a:endParaRPr lang="en-GB" sz="2400" dirty="0">
              <a:latin typeface="Gill Sans Light"/>
              <a:cs typeface="Gill Sans Light"/>
            </a:endParaRPr>
          </a:p>
          <a:p>
            <a:r>
              <a:rPr lang="en-GB" sz="2400" dirty="0" smtClean="0">
                <a:latin typeface="Gill Sans Light"/>
                <a:cs typeface="Gill Sans Light"/>
              </a:rPr>
              <a:t>Frame of reference for languages</a:t>
            </a:r>
            <a:endParaRPr lang="en-GB" sz="2400" dirty="0">
              <a:latin typeface="Gill Sans Light"/>
              <a:cs typeface="Gill Sans Light"/>
            </a:endParaRPr>
          </a:p>
          <a:p>
            <a:r>
              <a:rPr lang="en-GB" sz="2400" dirty="0" smtClean="0">
                <a:latin typeface="Gill Sans Light"/>
                <a:cs typeface="Gill Sans Light"/>
              </a:rPr>
              <a:t>Examples from Practice</a:t>
            </a:r>
          </a:p>
          <a:p>
            <a:r>
              <a:rPr lang="en-GB" sz="2400" dirty="0" smtClean="0">
                <a:latin typeface="Gill Sans Light"/>
                <a:cs typeface="Gill Sans Light"/>
              </a:rPr>
              <a:t>Guidance notes</a:t>
            </a:r>
          </a:p>
          <a:p>
            <a:pPr marL="0" indent="0">
              <a:buNone/>
            </a:pPr>
            <a:endParaRPr lang="en-GB" sz="2800" dirty="0">
              <a:latin typeface="Gill Sans Light"/>
              <a:cs typeface="Gill Sans Light"/>
            </a:endParaRPr>
          </a:p>
        </p:txBody>
      </p:sp>
      <p:sp>
        <p:nvSpPr>
          <p:cNvPr id="6" name="Rectangle 5"/>
          <p:cNvSpPr/>
          <p:nvPr/>
        </p:nvSpPr>
        <p:spPr>
          <a:xfrm>
            <a:off x="0" y="6021288"/>
            <a:ext cx="9144000" cy="836712"/>
          </a:xfrm>
          <a:prstGeom prst="rect">
            <a:avLst/>
          </a:prstGeom>
          <a:solidFill>
            <a:srgbClr val="4F7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5800" y="260648"/>
            <a:ext cx="8280920" cy="864096"/>
          </a:xfrm>
        </p:spPr>
        <p:txBody>
          <a:bodyPr>
            <a:normAutofit/>
          </a:bodyPr>
          <a:lstStyle/>
          <a:p>
            <a:pPr algn="r"/>
            <a:r>
              <a:rPr lang="en-GB" sz="4000" b="1" dirty="0" err="1" smtClean="0">
                <a:solidFill>
                  <a:srgbClr val="4F72AA"/>
                </a:solidFill>
                <a:latin typeface="Gill Sans Std" pitchFamily="34" charset="0"/>
              </a:rPr>
              <a:t>LanQua</a:t>
            </a:r>
            <a:r>
              <a:rPr lang="en-GB" sz="4000" b="1" dirty="0" smtClean="0">
                <a:solidFill>
                  <a:srgbClr val="4F72AA"/>
                </a:solidFill>
                <a:latin typeface="Gill Sans Std" pitchFamily="34" charset="0"/>
              </a:rPr>
              <a:t> Toolkit</a:t>
            </a:r>
            <a:endParaRPr lang="en-GB" sz="4000" b="1" dirty="0">
              <a:solidFill>
                <a:srgbClr val="4F72AA"/>
              </a:solidFill>
              <a:effectLst/>
              <a:latin typeface="Gill Sans Std"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608" y="6039584"/>
            <a:ext cx="2780837" cy="83671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6190579"/>
            <a:ext cx="1512168" cy="534721"/>
          </a:xfrm>
          <a:prstGeom prst="rect">
            <a:avLst/>
          </a:prstGeom>
        </p:spPr>
      </p:pic>
      <p:pic>
        <p:nvPicPr>
          <p:cNvPr id="7" name="Picture 6" descr="Picture 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1880" y="1916832"/>
            <a:ext cx="5384343" cy="3960440"/>
          </a:xfrm>
          <a:prstGeom prst="rect">
            <a:avLst/>
          </a:prstGeom>
        </p:spPr>
      </p:pic>
      <p:sp>
        <p:nvSpPr>
          <p:cNvPr id="8" name="TextBox 7"/>
          <p:cNvSpPr txBox="1"/>
          <p:nvPr/>
        </p:nvSpPr>
        <p:spPr>
          <a:xfrm>
            <a:off x="3419872" y="1340768"/>
            <a:ext cx="5400600" cy="523220"/>
          </a:xfrm>
          <a:prstGeom prst="rect">
            <a:avLst/>
          </a:prstGeom>
          <a:noFill/>
        </p:spPr>
        <p:txBody>
          <a:bodyPr wrap="square" rtlCol="0">
            <a:spAutoFit/>
          </a:bodyPr>
          <a:lstStyle/>
          <a:p>
            <a:pPr algn="r"/>
            <a:r>
              <a:rPr lang="en-GB" sz="2800" dirty="0" err="1" smtClean="0">
                <a:solidFill>
                  <a:srgbClr val="4F72AA"/>
                </a:solidFill>
                <a:latin typeface="Gill Sans"/>
                <a:cs typeface="Gill Sans"/>
              </a:rPr>
              <a:t>www.lanqua.eu</a:t>
            </a:r>
            <a:endParaRPr lang="en-GB" sz="2800" dirty="0">
              <a:solidFill>
                <a:srgbClr val="4F72AA"/>
              </a:solidFill>
              <a:latin typeface="Gill Sans"/>
              <a:cs typeface="Gill Sans"/>
            </a:endParaRPr>
          </a:p>
        </p:txBody>
      </p:sp>
    </p:spTree>
    <p:extLst>
      <p:ext uri="{BB962C8B-B14F-4D97-AF65-F5344CB8AC3E}">
        <p14:creationId xmlns:p14="http://schemas.microsoft.com/office/powerpoint/2010/main" val="20829553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1187</TotalTime>
  <Words>2381</Words>
  <Application>Microsoft Macintosh PowerPoint</Application>
  <PresentationFormat>On-screen Show (4:3)</PresentationFormat>
  <Paragraphs>173</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SPEAQ Workshop</vt:lpstr>
      <vt:lpstr>Introduction</vt:lpstr>
      <vt:lpstr>Workshop</vt:lpstr>
      <vt:lpstr>Activity 1</vt:lpstr>
      <vt:lpstr>Activity 2</vt:lpstr>
      <vt:lpstr>Activity 3</vt:lpstr>
      <vt:lpstr>The LanQua Toolkit</vt:lpstr>
      <vt:lpstr>The Project</vt:lpstr>
      <vt:lpstr>LanQua Toolkit</vt:lpstr>
      <vt:lpstr>Quality Questions</vt:lpstr>
      <vt:lpstr>Quality Model</vt:lpstr>
      <vt:lpstr>Quality Cycle</vt:lpstr>
      <vt:lpstr>Sharing Practice</vt:lpstr>
      <vt:lpstr>Sharing Practice</vt:lpstr>
      <vt:lpstr>Get involved</vt:lpstr>
      <vt:lpstr>Activity 4</vt:lpstr>
      <vt:lpstr>Contact information</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dc:title>
  <dc:creator>Georgin L.I.</dc:creator>
  <cp:lastModifiedBy>Information Systems Services</cp:lastModifiedBy>
  <cp:revision>54</cp:revision>
  <dcterms:created xsi:type="dcterms:W3CDTF">2011-06-08T14:55:26Z</dcterms:created>
  <dcterms:modified xsi:type="dcterms:W3CDTF">2012-07-03T16:46:52Z</dcterms:modified>
</cp:coreProperties>
</file>