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handoutMasterIdLst>
    <p:handoutMasterId r:id="rId41"/>
  </p:handoutMasterIdLst>
  <p:sldIdLst>
    <p:sldId id="256" r:id="rId2"/>
    <p:sldId id="319" r:id="rId3"/>
    <p:sldId id="320" r:id="rId4"/>
    <p:sldId id="257" r:id="rId5"/>
    <p:sldId id="260" r:id="rId6"/>
    <p:sldId id="258" r:id="rId7"/>
    <p:sldId id="321" r:id="rId8"/>
    <p:sldId id="296" r:id="rId9"/>
    <p:sldId id="297" r:id="rId10"/>
    <p:sldId id="259" r:id="rId11"/>
    <p:sldId id="298" r:id="rId12"/>
    <p:sldId id="299" r:id="rId13"/>
    <p:sldId id="282" r:id="rId14"/>
    <p:sldId id="285" r:id="rId15"/>
    <p:sldId id="266" r:id="rId16"/>
    <p:sldId id="310" r:id="rId17"/>
    <p:sldId id="311" r:id="rId18"/>
    <p:sldId id="265" r:id="rId19"/>
    <p:sldId id="315" r:id="rId20"/>
    <p:sldId id="301" r:id="rId21"/>
    <p:sldId id="289" r:id="rId22"/>
    <p:sldId id="294" r:id="rId23"/>
    <p:sldId id="322" r:id="rId24"/>
    <p:sldId id="303" r:id="rId25"/>
    <p:sldId id="291" r:id="rId26"/>
    <p:sldId id="292" r:id="rId27"/>
    <p:sldId id="305" r:id="rId28"/>
    <p:sldId id="309" r:id="rId29"/>
    <p:sldId id="313" r:id="rId30"/>
    <p:sldId id="318" r:id="rId31"/>
    <p:sldId id="323" r:id="rId32"/>
    <p:sldId id="312" r:id="rId33"/>
    <p:sldId id="274" r:id="rId34"/>
    <p:sldId id="324" r:id="rId35"/>
    <p:sldId id="293" r:id="rId36"/>
    <p:sldId id="314" r:id="rId37"/>
    <p:sldId id="316" r:id="rId38"/>
    <p:sldId id="31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10" autoAdjust="0"/>
  </p:normalViewPr>
  <p:slideViewPr>
    <p:cSldViewPr snapToGrid="0" snapToObjects="1">
      <p:cViewPr>
        <p:scale>
          <a:sx n="73" d="100"/>
          <a:sy n="73" d="100"/>
        </p:scale>
        <p:origin x="-1074" y="-750"/>
      </p:cViewPr>
      <p:guideLst>
        <p:guide orient="horz" pos="2160"/>
        <p:guide pos="2880"/>
      </p:guideLst>
    </p:cSldViewPr>
  </p:slideViewPr>
  <p:outlineViewPr>
    <p:cViewPr>
      <p:scale>
        <a:sx n="33" d="100"/>
        <a:sy n="33" d="100"/>
      </p:scale>
      <p:origin x="54" y="34728"/>
    </p:cViewPr>
  </p:outlineViewPr>
  <p:notesTextViewPr>
    <p:cViewPr>
      <p:scale>
        <a:sx n="100" d="100"/>
        <a:sy n="100" d="100"/>
      </p:scale>
      <p:origin x="0" y="0"/>
    </p:cViewPr>
  </p:notesTextViewPr>
  <p:sorterViewPr>
    <p:cViewPr>
      <p:scale>
        <a:sx n="150" d="100"/>
        <a:sy n="150" d="100"/>
      </p:scale>
      <p:origin x="0" y="21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E2509-AE4E-954C-B3A6-B5785E4FE45F}"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B65B05D9-2813-444B-B303-2143EE7C8CD6}">
      <dgm:prSet phldrT="[Text]"/>
      <dgm:spPr/>
      <dgm:t>
        <a:bodyPr/>
        <a:lstStyle/>
        <a:p>
          <a:r>
            <a:rPr lang="en-US" dirty="0" smtClean="0"/>
            <a:t>Accredited courses</a:t>
          </a:r>
          <a:endParaRPr lang="en-US" dirty="0"/>
        </a:p>
      </dgm:t>
    </dgm:pt>
    <dgm:pt modelId="{B98F3DBD-5472-3D43-9994-50C30E5D476A}" type="parTrans" cxnId="{4FB5545F-F8BB-DB47-ABD7-BF79E7F84777}">
      <dgm:prSet/>
      <dgm:spPr/>
      <dgm:t>
        <a:bodyPr/>
        <a:lstStyle/>
        <a:p>
          <a:endParaRPr lang="en-US"/>
        </a:p>
      </dgm:t>
    </dgm:pt>
    <dgm:pt modelId="{F2FA7661-FC5D-8A4B-BBFC-E8F30AEA06F9}" type="sibTrans" cxnId="{4FB5545F-F8BB-DB47-ABD7-BF79E7F84777}">
      <dgm:prSet/>
      <dgm:spPr/>
      <dgm:t>
        <a:bodyPr/>
        <a:lstStyle/>
        <a:p>
          <a:endParaRPr lang="en-US"/>
        </a:p>
      </dgm:t>
    </dgm:pt>
    <dgm:pt modelId="{BD1B47DE-B5A4-E249-919F-A4364C79583E}">
      <dgm:prSet phldrT="[Text]"/>
      <dgm:spPr/>
      <dgm:t>
        <a:bodyPr/>
        <a:lstStyle/>
        <a:p>
          <a:r>
            <a:rPr lang="en-US" dirty="0" smtClean="0"/>
            <a:t>Extra-curricular option</a:t>
          </a:r>
          <a:endParaRPr lang="en-US" dirty="0"/>
        </a:p>
      </dgm:t>
    </dgm:pt>
    <dgm:pt modelId="{8A0401F0-FC07-DE40-8F0B-A203103B79F2}" type="parTrans" cxnId="{B3B27F02-7638-244F-A788-57B6FEE586FC}">
      <dgm:prSet/>
      <dgm:spPr/>
      <dgm:t>
        <a:bodyPr/>
        <a:lstStyle/>
        <a:p>
          <a:endParaRPr lang="en-US"/>
        </a:p>
      </dgm:t>
    </dgm:pt>
    <dgm:pt modelId="{151A3314-00A1-A644-9A9E-1B0A5C6C8419}" type="sibTrans" cxnId="{B3B27F02-7638-244F-A788-57B6FEE586FC}">
      <dgm:prSet/>
      <dgm:spPr/>
      <dgm:t>
        <a:bodyPr/>
        <a:lstStyle/>
        <a:p>
          <a:endParaRPr lang="en-US"/>
        </a:p>
      </dgm:t>
    </dgm:pt>
    <dgm:pt modelId="{0A950C0D-EDB7-E74B-BC79-F9E631EDFB4F}" type="pres">
      <dgm:prSet presAssocID="{87AE2509-AE4E-954C-B3A6-B5785E4FE45F}" presName="compositeShape" presStyleCnt="0">
        <dgm:presLayoutVars>
          <dgm:chMax val="2"/>
          <dgm:dir/>
          <dgm:resizeHandles val="exact"/>
        </dgm:presLayoutVars>
      </dgm:prSet>
      <dgm:spPr/>
      <dgm:t>
        <a:bodyPr/>
        <a:lstStyle/>
        <a:p>
          <a:endParaRPr lang="en-US"/>
        </a:p>
      </dgm:t>
    </dgm:pt>
    <dgm:pt modelId="{F7634490-6723-2847-A93F-938C738B5657}" type="pres">
      <dgm:prSet presAssocID="{87AE2509-AE4E-954C-B3A6-B5785E4FE45F}" presName="divider" presStyleLbl="fgShp" presStyleIdx="0" presStyleCnt="1"/>
      <dgm:spPr/>
    </dgm:pt>
    <dgm:pt modelId="{485F30D0-7BB0-7741-AED3-40E96C5BE880}" type="pres">
      <dgm:prSet presAssocID="{B65B05D9-2813-444B-B303-2143EE7C8CD6}" presName="downArrow" presStyleLbl="node1" presStyleIdx="0" presStyleCnt="2"/>
      <dgm:spPr/>
    </dgm:pt>
    <dgm:pt modelId="{42D7E603-4262-DD43-B80E-FD365EFB4C8B}" type="pres">
      <dgm:prSet presAssocID="{B65B05D9-2813-444B-B303-2143EE7C8CD6}" presName="downArrowText" presStyleLbl="revTx" presStyleIdx="0" presStyleCnt="2">
        <dgm:presLayoutVars>
          <dgm:bulletEnabled val="1"/>
        </dgm:presLayoutVars>
      </dgm:prSet>
      <dgm:spPr/>
      <dgm:t>
        <a:bodyPr/>
        <a:lstStyle/>
        <a:p>
          <a:endParaRPr lang="en-US"/>
        </a:p>
      </dgm:t>
    </dgm:pt>
    <dgm:pt modelId="{E2E81912-4403-7545-8CCF-A3283ECFB236}" type="pres">
      <dgm:prSet presAssocID="{BD1B47DE-B5A4-E249-919F-A4364C79583E}" presName="upArrow" presStyleLbl="node1" presStyleIdx="1" presStyleCnt="2"/>
      <dgm:spPr/>
    </dgm:pt>
    <dgm:pt modelId="{A50265E2-E7D0-1C46-9D64-6AF477472ABC}" type="pres">
      <dgm:prSet presAssocID="{BD1B47DE-B5A4-E249-919F-A4364C79583E}" presName="upArrowText" presStyleLbl="revTx" presStyleIdx="1" presStyleCnt="2">
        <dgm:presLayoutVars>
          <dgm:bulletEnabled val="1"/>
        </dgm:presLayoutVars>
      </dgm:prSet>
      <dgm:spPr/>
      <dgm:t>
        <a:bodyPr/>
        <a:lstStyle/>
        <a:p>
          <a:endParaRPr lang="en-US"/>
        </a:p>
      </dgm:t>
    </dgm:pt>
  </dgm:ptLst>
  <dgm:cxnLst>
    <dgm:cxn modelId="{F2716C2D-64B0-C74F-913D-7E7F9BC3D37C}" type="presOf" srcId="{BD1B47DE-B5A4-E249-919F-A4364C79583E}" destId="{A50265E2-E7D0-1C46-9D64-6AF477472ABC}" srcOrd="0" destOrd="0" presId="urn:microsoft.com/office/officeart/2005/8/layout/arrow3"/>
    <dgm:cxn modelId="{A1C92401-FCDC-1048-8D32-9AEE1FB7CA0B}" type="presOf" srcId="{B65B05D9-2813-444B-B303-2143EE7C8CD6}" destId="{42D7E603-4262-DD43-B80E-FD365EFB4C8B}" srcOrd="0" destOrd="0" presId="urn:microsoft.com/office/officeart/2005/8/layout/arrow3"/>
    <dgm:cxn modelId="{B3B27F02-7638-244F-A788-57B6FEE586FC}" srcId="{87AE2509-AE4E-954C-B3A6-B5785E4FE45F}" destId="{BD1B47DE-B5A4-E249-919F-A4364C79583E}" srcOrd="1" destOrd="0" parTransId="{8A0401F0-FC07-DE40-8F0B-A203103B79F2}" sibTransId="{151A3314-00A1-A644-9A9E-1B0A5C6C8419}"/>
    <dgm:cxn modelId="{B53D1068-165F-664F-BD94-40FE020760D6}" type="presOf" srcId="{87AE2509-AE4E-954C-B3A6-B5785E4FE45F}" destId="{0A950C0D-EDB7-E74B-BC79-F9E631EDFB4F}" srcOrd="0" destOrd="0" presId="urn:microsoft.com/office/officeart/2005/8/layout/arrow3"/>
    <dgm:cxn modelId="{4FB5545F-F8BB-DB47-ABD7-BF79E7F84777}" srcId="{87AE2509-AE4E-954C-B3A6-B5785E4FE45F}" destId="{B65B05D9-2813-444B-B303-2143EE7C8CD6}" srcOrd="0" destOrd="0" parTransId="{B98F3DBD-5472-3D43-9994-50C30E5D476A}" sibTransId="{F2FA7661-FC5D-8A4B-BBFC-E8F30AEA06F9}"/>
    <dgm:cxn modelId="{4F39BD09-37F3-3445-AA9E-962549571AEE}" type="presParOf" srcId="{0A950C0D-EDB7-E74B-BC79-F9E631EDFB4F}" destId="{F7634490-6723-2847-A93F-938C738B5657}" srcOrd="0" destOrd="0" presId="urn:microsoft.com/office/officeart/2005/8/layout/arrow3"/>
    <dgm:cxn modelId="{D0EA48F7-A54A-754B-BDB3-52440698DCED}" type="presParOf" srcId="{0A950C0D-EDB7-E74B-BC79-F9E631EDFB4F}" destId="{485F30D0-7BB0-7741-AED3-40E96C5BE880}" srcOrd="1" destOrd="0" presId="urn:microsoft.com/office/officeart/2005/8/layout/arrow3"/>
    <dgm:cxn modelId="{CCCA507E-0952-444E-A3A8-30EFE560813C}" type="presParOf" srcId="{0A950C0D-EDB7-E74B-BC79-F9E631EDFB4F}" destId="{42D7E603-4262-DD43-B80E-FD365EFB4C8B}" srcOrd="2" destOrd="0" presId="urn:microsoft.com/office/officeart/2005/8/layout/arrow3"/>
    <dgm:cxn modelId="{D60BDB5A-CE20-B645-A753-261F3F29EADA}" type="presParOf" srcId="{0A950C0D-EDB7-E74B-BC79-F9E631EDFB4F}" destId="{E2E81912-4403-7545-8CCF-A3283ECFB236}" srcOrd="3" destOrd="0" presId="urn:microsoft.com/office/officeart/2005/8/layout/arrow3"/>
    <dgm:cxn modelId="{97DDF76D-636A-224B-80E6-0144605983AB}" type="presParOf" srcId="{0A950C0D-EDB7-E74B-BC79-F9E631EDFB4F}" destId="{A50265E2-E7D0-1C46-9D64-6AF477472AB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ACE95-6A01-4A4F-AB5E-FC7E7BD5FFFB}" type="doc">
      <dgm:prSet loTypeId="urn:microsoft.com/office/officeart/2005/8/layout/gear1" loCatId="relationship" qsTypeId="urn:microsoft.com/office/officeart/2005/8/quickstyle/simple4" qsCatId="simple" csTypeId="urn:microsoft.com/office/officeart/2005/8/colors/accent1_2" csCatId="accent1" phldr="1"/>
      <dgm:spPr/>
    </dgm:pt>
    <dgm:pt modelId="{C2870B26-E7D2-8547-B271-BB20EB2173AA}">
      <dgm:prSet phldrT="[Text]"/>
      <dgm:spPr/>
      <dgm:t>
        <a:bodyPr/>
        <a:lstStyle/>
        <a:p>
          <a:r>
            <a:rPr lang="en-TT" dirty="0" smtClean="0"/>
            <a:t>Desirability of learning a  specific FL; FL Communicative Competence </a:t>
          </a:r>
          <a:endParaRPr lang="en-US" dirty="0"/>
        </a:p>
      </dgm:t>
    </dgm:pt>
    <dgm:pt modelId="{A0EC80C1-5E8A-8042-A160-7155F3A5044E}" type="parTrans" cxnId="{38F0E4FA-633B-9A48-853E-13FBF7D65E9B}">
      <dgm:prSet/>
      <dgm:spPr/>
      <dgm:t>
        <a:bodyPr/>
        <a:lstStyle/>
        <a:p>
          <a:endParaRPr lang="en-US"/>
        </a:p>
      </dgm:t>
    </dgm:pt>
    <dgm:pt modelId="{6A473024-62F0-5A48-8D0C-FC8A58CA20E1}" type="sibTrans" cxnId="{38F0E4FA-633B-9A48-853E-13FBF7D65E9B}">
      <dgm:prSet/>
      <dgm:spPr/>
      <dgm:t>
        <a:bodyPr/>
        <a:lstStyle/>
        <a:p>
          <a:endParaRPr lang="en-US" dirty="0"/>
        </a:p>
      </dgm:t>
    </dgm:pt>
    <dgm:pt modelId="{5D12E141-7D5F-EB40-9778-197B4995301B}">
      <dgm:prSet phldrT="[Text]"/>
      <dgm:spPr/>
      <dgm:t>
        <a:bodyPr/>
        <a:lstStyle/>
        <a:p>
          <a:r>
            <a:rPr lang="en-TT" dirty="0" smtClean="0"/>
            <a:t>Vocational relevance of linguistic ability</a:t>
          </a:r>
          <a:endParaRPr lang="en-US" dirty="0"/>
        </a:p>
      </dgm:t>
    </dgm:pt>
    <dgm:pt modelId="{3246C9C6-3E09-7D42-B5AE-0AAFD6C7A6B9}" type="parTrans" cxnId="{D625D29B-A257-7744-9E28-AEACA5ABEDE5}">
      <dgm:prSet/>
      <dgm:spPr/>
      <dgm:t>
        <a:bodyPr/>
        <a:lstStyle/>
        <a:p>
          <a:endParaRPr lang="en-US"/>
        </a:p>
      </dgm:t>
    </dgm:pt>
    <dgm:pt modelId="{055ED783-1DCF-2746-811D-C91274BD1BE7}" type="sibTrans" cxnId="{D625D29B-A257-7744-9E28-AEACA5ABEDE5}">
      <dgm:prSet/>
      <dgm:spPr/>
      <dgm:t>
        <a:bodyPr/>
        <a:lstStyle/>
        <a:p>
          <a:endParaRPr lang="en-US" dirty="0"/>
        </a:p>
      </dgm:t>
    </dgm:pt>
    <dgm:pt modelId="{6DBC8F96-7014-CC45-9499-7F6C5B9D80A7}">
      <dgm:prSet phldrT="[Text]"/>
      <dgm:spPr/>
      <dgm:t>
        <a:bodyPr/>
        <a:lstStyle/>
        <a:p>
          <a:r>
            <a:rPr lang="en-TT" dirty="0" smtClean="0"/>
            <a:t>Prestige</a:t>
          </a:r>
          <a:r>
            <a:rPr lang="en-TT" baseline="0" dirty="0" smtClean="0"/>
            <a:t> and status</a:t>
          </a:r>
          <a:endParaRPr lang="en-US" dirty="0"/>
        </a:p>
      </dgm:t>
    </dgm:pt>
    <dgm:pt modelId="{21838C90-E3B7-D447-B08E-EDBD853E2688}" type="parTrans" cxnId="{DA809D38-66F5-DD40-B092-261BCB44389E}">
      <dgm:prSet/>
      <dgm:spPr/>
      <dgm:t>
        <a:bodyPr/>
        <a:lstStyle/>
        <a:p>
          <a:endParaRPr lang="en-US"/>
        </a:p>
      </dgm:t>
    </dgm:pt>
    <dgm:pt modelId="{F1528E68-C9FA-264E-98C6-4ABEEA9CE8F1}" type="sibTrans" cxnId="{DA809D38-66F5-DD40-B092-261BCB44389E}">
      <dgm:prSet/>
      <dgm:spPr/>
      <dgm:t>
        <a:bodyPr/>
        <a:lstStyle/>
        <a:p>
          <a:endParaRPr lang="en-US" dirty="0"/>
        </a:p>
      </dgm:t>
    </dgm:pt>
    <dgm:pt modelId="{5B53A64B-7BD7-384B-9719-9C8FE57B97C8}" type="pres">
      <dgm:prSet presAssocID="{443ACE95-6A01-4A4F-AB5E-FC7E7BD5FFFB}" presName="composite" presStyleCnt="0">
        <dgm:presLayoutVars>
          <dgm:chMax val="3"/>
          <dgm:animLvl val="lvl"/>
          <dgm:resizeHandles val="exact"/>
        </dgm:presLayoutVars>
      </dgm:prSet>
      <dgm:spPr/>
    </dgm:pt>
    <dgm:pt modelId="{237DCF94-3216-A44C-99FA-479D5EC126EA}" type="pres">
      <dgm:prSet presAssocID="{C2870B26-E7D2-8547-B271-BB20EB2173AA}" presName="gear1" presStyleLbl="node1" presStyleIdx="0" presStyleCnt="3">
        <dgm:presLayoutVars>
          <dgm:chMax val="1"/>
          <dgm:bulletEnabled val="1"/>
        </dgm:presLayoutVars>
      </dgm:prSet>
      <dgm:spPr/>
      <dgm:t>
        <a:bodyPr/>
        <a:lstStyle/>
        <a:p>
          <a:endParaRPr lang="en-US"/>
        </a:p>
      </dgm:t>
    </dgm:pt>
    <dgm:pt modelId="{A09A7153-94AC-B845-AFC1-2596D60F99EA}" type="pres">
      <dgm:prSet presAssocID="{C2870B26-E7D2-8547-B271-BB20EB2173AA}" presName="gear1srcNode" presStyleLbl="node1" presStyleIdx="0" presStyleCnt="3"/>
      <dgm:spPr/>
      <dgm:t>
        <a:bodyPr/>
        <a:lstStyle/>
        <a:p>
          <a:endParaRPr lang="en-US"/>
        </a:p>
      </dgm:t>
    </dgm:pt>
    <dgm:pt modelId="{1C604955-7418-594D-98CC-6756C5C760BE}" type="pres">
      <dgm:prSet presAssocID="{C2870B26-E7D2-8547-B271-BB20EB2173AA}" presName="gear1dstNode" presStyleLbl="node1" presStyleIdx="0" presStyleCnt="3"/>
      <dgm:spPr/>
      <dgm:t>
        <a:bodyPr/>
        <a:lstStyle/>
        <a:p>
          <a:endParaRPr lang="en-US"/>
        </a:p>
      </dgm:t>
    </dgm:pt>
    <dgm:pt modelId="{37E148DA-47F4-584C-9167-2D71B52C1499}" type="pres">
      <dgm:prSet presAssocID="{5D12E141-7D5F-EB40-9778-197B4995301B}" presName="gear2" presStyleLbl="node1" presStyleIdx="1" presStyleCnt="3">
        <dgm:presLayoutVars>
          <dgm:chMax val="1"/>
          <dgm:bulletEnabled val="1"/>
        </dgm:presLayoutVars>
      </dgm:prSet>
      <dgm:spPr/>
      <dgm:t>
        <a:bodyPr/>
        <a:lstStyle/>
        <a:p>
          <a:endParaRPr lang="en-US"/>
        </a:p>
      </dgm:t>
    </dgm:pt>
    <dgm:pt modelId="{B5AE7DE6-250E-7B4A-9566-41A5F5F51482}" type="pres">
      <dgm:prSet presAssocID="{5D12E141-7D5F-EB40-9778-197B4995301B}" presName="gear2srcNode" presStyleLbl="node1" presStyleIdx="1" presStyleCnt="3"/>
      <dgm:spPr/>
      <dgm:t>
        <a:bodyPr/>
        <a:lstStyle/>
        <a:p>
          <a:endParaRPr lang="en-US"/>
        </a:p>
      </dgm:t>
    </dgm:pt>
    <dgm:pt modelId="{F24A63ED-E007-0E4C-AF23-5BD419454066}" type="pres">
      <dgm:prSet presAssocID="{5D12E141-7D5F-EB40-9778-197B4995301B}" presName="gear2dstNode" presStyleLbl="node1" presStyleIdx="1" presStyleCnt="3"/>
      <dgm:spPr/>
      <dgm:t>
        <a:bodyPr/>
        <a:lstStyle/>
        <a:p>
          <a:endParaRPr lang="en-US"/>
        </a:p>
      </dgm:t>
    </dgm:pt>
    <dgm:pt modelId="{B6BBDE72-E971-C34F-91E4-E239FD4CE3A6}" type="pres">
      <dgm:prSet presAssocID="{6DBC8F96-7014-CC45-9499-7F6C5B9D80A7}" presName="gear3" presStyleLbl="node1" presStyleIdx="2" presStyleCnt="3"/>
      <dgm:spPr/>
      <dgm:t>
        <a:bodyPr/>
        <a:lstStyle/>
        <a:p>
          <a:endParaRPr lang="en-US"/>
        </a:p>
      </dgm:t>
    </dgm:pt>
    <dgm:pt modelId="{6A929A0F-7515-D843-9960-C03E3D01B31F}" type="pres">
      <dgm:prSet presAssocID="{6DBC8F96-7014-CC45-9499-7F6C5B9D80A7}" presName="gear3tx" presStyleLbl="node1" presStyleIdx="2" presStyleCnt="3">
        <dgm:presLayoutVars>
          <dgm:chMax val="1"/>
          <dgm:bulletEnabled val="1"/>
        </dgm:presLayoutVars>
      </dgm:prSet>
      <dgm:spPr/>
      <dgm:t>
        <a:bodyPr/>
        <a:lstStyle/>
        <a:p>
          <a:endParaRPr lang="en-US"/>
        </a:p>
      </dgm:t>
    </dgm:pt>
    <dgm:pt modelId="{05A4E3A9-0AEE-F34D-A544-FB862587B052}" type="pres">
      <dgm:prSet presAssocID="{6DBC8F96-7014-CC45-9499-7F6C5B9D80A7}" presName="gear3srcNode" presStyleLbl="node1" presStyleIdx="2" presStyleCnt="3"/>
      <dgm:spPr/>
      <dgm:t>
        <a:bodyPr/>
        <a:lstStyle/>
        <a:p>
          <a:endParaRPr lang="en-US"/>
        </a:p>
      </dgm:t>
    </dgm:pt>
    <dgm:pt modelId="{212BB06C-4218-D84C-A64F-2981EC56A208}" type="pres">
      <dgm:prSet presAssocID="{6DBC8F96-7014-CC45-9499-7F6C5B9D80A7}" presName="gear3dstNode" presStyleLbl="node1" presStyleIdx="2" presStyleCnt="3"/>
      <dgm:spPr/>
      <dgm:t>
        <a:bodyPr/>
        <a:lstStyle/>
        <a:p>
          <a:endParaRPr lang="en-US"/>
        </a:p>
      </dgm:t>
    </dgm:pt>
    <dgm:pt modelId="{4618FF28-674B-5641-9767-3C25F18B50CC}" type="pres">
      <dgm:prSet presAssocID="{6A473024-62F0-5A48-8D0C-FC8A58CA20E1}" presName="connector1" presStyleLbl="sibTrans2D1" presStyleIdx="0" presStyleCnt="3"/>
      <dgm:spPr/>
      <dgm:t>
        <a:bodyPr/>
        <a:lstStyle/>
        <a:p>
          <a:endParaRPr lang="en-US"/>
        </a:p>
      </dgm:t>
    </dgm:pt>
    <dgm:pt modelId="{F497695C-F91A-D846-BE95-00E8D77C6557}" type="pres">
      <dgm:prSet presAssocID="{055ED783-1DCF-2746-811D-C91274BD1BE7}" presName="connector2" presStyleLbl="sibTrans2D1" presStyleIdx="1" presStyleCnt="3"/>
      <dgm:spPr/>
      <dgm:t>
        <a:bodyPr/>
        <a:lstStyle/>
        <a:p>
          <a:endParaRPr lang="en-US"/>
        </a:p>
      </dgm:t>
    </dgm:pt>
    <dgm:pt modelId="{B153A38D-2440-3A40-AEAE-459000B8A73E}" type="pres">
      <dgm:prSet presAssocID="{F1528E68-C9FA-264E-98C6-4ABEEA9CE8F1}" presName="connector3" presStyleLbl="sibTrans2D1" presStyleIdx="2" presStyleCnt="3"/>
      <dgm:spPr/>
      <dgm:t>
        <a:bodyPr/>
        <a:lstStyle/>
        <a:p>
          <a:endParaRPr lang="en-US"/>
        </a:p>
      </dgm:t>
    </dgm:pt>
  </dgm:ptLst>
  <dgm:cxnLst>
    <dgm:cxn modelId="{5E87DC89-82A8-0741-9A69-5E8434CB9516}" type="presOf" srcId="{055ED783-1DCF-2746-811D-C91274BD1BE7}" destId="{F497695C-F91A-D846-BE95-00E8D77C6557}" srcOrd="0" destOrd="0" presId="urn:microsoft.com/office/officeart/2005/8/layout/gear1"/>
    <dgm:cxn modelId="{38F0E4FA-633B-9A48-853E-13FBF7D65E9B}" srcId="{443ACE95-6A01-4A4F-AB5E-FC7E7BD5FFFB}" destId="{C2870B26-E7D2-8547-B271-BB20EB2173AA}" srcOrd="0" destOrd="0" parTransId="{A0EC80C1-5E8A-8042-A160-7155F3A5044E}" sibTransId="{6A473024-62F0-5A48-8D0C-FC8A58CA20E1}"/>
    <dgm:cxn modelId="{A1A1234E-F37B-0D43-AE26-D28BD35A57E8}" type="presOf" srcId="{6DBC8F96-7014-CC45-9499-7F6C5B9D80A7}" destId="{6A929A0F-7515-D843-9960-C03E3D01B31F}" srcOrd="1" destOrd="0" presId="urn:microsoft.com/office/officeart/2005/8/layout/gear1"/>
    <dgm:cxn modelId="{ED10F434-D67D-9249-9501-23AC0D8A7085}" type="presOf" srcId="{6DBC8F96-7014-CC45-9499-7F6C5B9D80A7}" destId="{05A4E3A9-0AEE-F34D-A544-FB862587B052}" srcOrd="2" destOrd="0" presId="urn:microsoft.com/office/officeart/2005/8/layout/gear1"/>
    <dgm:cxn modelId="{DA809D38-66F5-DD40-B092-261BCB44389E}" srcId="{443ACE95-6A01-4A4F-AB5E-FC7E7BD5FFFB}" destId="{6DBC8F96-7014-CC45-9499-7F6C5B9D80A7}" srcOrd="2" destOrd="0" parTransId="{21838C90-E3B7-D447-B08E-EDBD853E2688}" sibTransId="{F1528E68-C9FA-264E-98C6-4ABEEA9CE8F1}"/>
    <dgm:cxn modelId="{BBE00295-0EA8-634C-91E2-4EB7242E0C94}" type="presOf" srcId="{6DBC8F96-7014-CC45-9499-7F6C5B9D80A7}" destId="{212BB06C-4218-D84C-A64F-2981EC56A208}" srcOrd="3" destOrd="0" presId="urn:microsoft.com/office/officeart/2005/8/layout/gear1"/>
    <dgm:cxn modelId="{D625D29B-A257-7744-9E28-AEACA5ABEDE5}" srcId="{443ACE95-6A01-4A4F-AB5E-FC7E7BD5FFFB}" destId="{5D12E141-7D5F-EB40-9778-197B4995301B}" srcOrd="1" destOrd="0" parTransId="{3246C9C6-3E09-7D42-B5AE-0AAFD6C7A6B9}" sibTransId="{055ED783-1DCF-2746-811D-C91274BD1BE7}"/>
    <dgm:cxn modelId="{E2BDDCB4-FAD2-914C-A635-F36E6F8C8BF1}" type="presOf" srcId="{5D12E141-7D5F-EB40-9778-197B4995301B}" destId="{B5AE7DE6-250E-7B4A-9566-41A5F5F51482}" srcOrd="1" destOrd="0" presId="urn:microsoft.com/office/officeart/2005/8/layout/gear1"/>
    <dgm:cxn modelId="{95A2AF8E-8183-3542-8C50-C5A4E6E26AE4}" type="presOf" srcId="{5D12E141-7D5F-EB40-9778-197B4995301B}" destId="{37E148DA-47F4-584C-9167-2D71B52C1499}" srcOrd="0" destOrd="0" presId="urn:microsoft.com/office/officeart/2005/8/layout/gear1"/>
    <dgm:cxn modelId="{A9A6C3F2-862F-5C40-B073-BFC09A9D2EE7}" type="presOf" srcId="{C2870B26-E7D2-8547-B271-BB20EB2173AA}" destId="{1C604955-7418-594D-98CC-6756C5C760BE}" srcOrd="2" destOrd="0" presId="urn:microsoft.com/office/officeart/2005/8/layout/gear1"/>
    <dgm:cxn modelId="{8C275A5E-02F9-5F4C-888E-4B53A1C733EF}" type="presOf" srcId="{6A473024-62F0-5A48-8D0C-FC8A58CA20E1}" destId="{4618FF28-674B-5641-9767-3C25F18B50CC}" srcOrd="0" destOrd="0" presId="urn:microsoft.com/office/officeart/2005/8/layout/gear1"/>
    <dgm:cxn modelId="{5487653A-5FC7-6B40-A085-C696731DB24B}" type="presOf" srcId="{F1528E68-C9FA-264E-98C6-4ABEEA9CE8F1}" destId="{B153A38D-2440-3A40-AEAE-459000B8A73E}" srcOrd="0" destOrd="0" presId="urn:microsoft.com/office/officeart/2005/8/layout/gear1"/>
    <dgm:cxn modelId="{6A62CCF7-57A5-B648-A736-573E1918736F}" type="presOf" srcId="{6DBC8F96-7014-CC45-9499-7F6C5B9D80A7}" destId="{B6BBDE72-E971-C34F-91E4-E239FD4CE3A6}" srcOrd="0" destOrd="0" presId="urn:microsoft.com/office/officeart/2005/8/layout/gear1"/>
    <dgm:cxn modelId="{AB53C0CD-7B94-7D41-905A-7EF6BCDFB53D}" type="presOf" srcId="{443ACE95-6A01-4A4F-AB5E-FC7E7BD5FFFB}" destId="{5B53A64B-7BD7-384B-9719-9C8FE57B97C8}" srcOrd="0" destOrd="0" presId="urn:microsoft.com/office/officeart/2005/8/layout/gear1"/>
    <dgm:cxn modelId="{E74AF810-91B6-C048-8994-59E06B2C67AB}" type="presOf" srcId="{C2870B26-E7D2-8547-B271-BB20EB2173AA}" destId="{A09A7153-94AC-B845-AFC1-2596D60F99EA}" srcOrd="1" destOrd="0" presId="urn:microsoft.com/office/officeart/2005/8/layout/gear1"/>
    <dgm:cxn modelId="{5D534D7D-D067-A34E-B1C9-898E3DA30E2F}" type="presOf" srcId="{C2870B26-E7D2-8547-B271-BB20EB2173AA}" destId="{237DCF94-3216-A44C-99FA-479D5EC126EA}" srcOrd="0" destOrd="0" presId="urn:microsoft.com/office/officeart/2005/8/layout/gear1"/>
    <dgm:cxn modelId="{C25117C2-7E46-3D4C-A7AB-65D089CBFC90}" type="presOf" srcId="{5D12E141-7D5F-EB40-9778-197B4995301B}" destId="{F24A63ED-E007-0E4C-AF23-5BD419454066}" srcOrd="2" destOrd="0" presId="urn:microsoft.com/office/officeart/2005/8/layout/gear1"/>
    <dgm:cxn modelId="{1BE8ADF1-8A3F-D148-9104-D4C1D36CFDEB}" type="presParOf" srcId="{5B53A64B-7BD7-384B-9719-9C8FE57B97C8}" destId="{237DCF94-3216-A44C-99FA-479D5EC126EA}" srcOrd="0" destOrd="0" presId="urn:microsoft.com/office/officeart/2005/8/layout/gear1"/>
    <dgm:cxn modelId="{CAC4E01A-EF05-1E45-9B30-831AB5D3D6F3}" type="presParOf" srcId="{5B53A64B-7BD7-384B-9719-9C8FE57B97C8}" destId="{A09A7153-94AC-B845-AFC1-2596D60F99EA}" srcOrd="1" destOrd="0" presId="urn:microsoft.com/office/officeart/2005/8/layout/gear1"/>
    <dgm:cxn modelId="{AC291C92-F212-E44B-857C-79A453DFFECF}" type="presParOf" srcId="{5B53A64B-7BD7-384B-9719-9C8FE57B97C8}" destId="{1C604955-7418-594D-98CC-6756C5C760BE}" srcOrd="2" destOrd="0" presId="urn:microsoft.com/office/officeart/2005/8/layout/gear1"/>
    <dgm:cxn modelId="{169F2210-F7CA-EC47-9483-C79351CB61B5}" type="presParOf" srcId="{5B53A64B-7BD7-384B-9719-9C8FE57B97C8}" destId="{37E148DA-47F4-584C-9167-2D71B52C1499}" srcOrd="3" destOrd="0" presId="urn:microsoft.com/office/officeart/2005/8/layout/gear1"/>
    <dgm:cxn modelId="{2DBDE6C7-7A95-4249-9C2E-AA3884DA3162}" type="presParOf" srcId="{5B53A64B-7BD7-384B-9719-9C8FE57B97C8}" destId="{B5AE7DE6-250E-7B4A-9566-41A5F5F51482}" srcOrd="4" destOrd="0" presId="urn:microsoft.com/office/officeart/2005/8/layout/gear1"/>
    <dgm:cxn modelId="{051D2769-AABC-E24F-8C7C-B1DFA1BEC603}" type="presParOf" srcId="{5B53A64B-7BD7-384B-9719-9C8FE57B97C8}" destId="{F24A63ED-E007-0E4C-AF23-5BD419454066}" srcOrd="5" destOrd="0" presId="urn:microsoft.com/office/officeart/2005/8/layout/gear1"/>
    <dgm:cxn modelId="{1AEFB65E-0FBD-824F-9AF9-2C4F6FEB9F26}" type="presParOf" srcId="{5B53A64B-7BD7-384B-9719-9C8FE57B97C8}" destId="{B6BBDE72-E971-C34F-91E4-E239FD4CE3A6}" srcOrd="6" destOrd="0" presId="urn:microsoft.com/office/officeart/2005/8/layout/gear1"/>
    <dgm:cxn modelId="{F8B037B1-B179-BE45-9C39-DB123165E977}" type="presParOf" srcId="{5B53A64B-7BD7-384B-9719-9C8FE57B97C8}" destId="{6A929A0F-7515-D843-9960-C03E3D01B31F}" srcOrd="7" destOrd="0" presId="urn:microsoft.com/office/officeart/2005/8/layout/gear1"/>
    <dgm:cxn modelId="{9630BBAD-9475-BD4B-91F0-0B322A709236}" type="presParOf" srcId="{5B53A64B-7BD7-384B-9719-9C8FE57B97C8}" destId="{05A4E3A9-0AEE-F34D-A544-FB862587B052}" srcOrd="8" destOrd="0" presId="urn:microsoft.com/office/officeart/2005/8/layout/gear1"/>
    <dgm:cxn modelId="{765E4CCD-F343-B143-9451-C8051759B5A1}" type="presParOf" srcId="{5B53A64B-7BD7-384B-9719-9C8FE57B97C8}" destId="{212BB06C-4218-D84C-A64F-2981EC56A208}" srcOrd="9" destOrd="0" presId="urn:microsoft.com/office/officeart/2005/8/layout/gear1"/>
    <dgm:cxn modelId="{6F0EEE98-0627-CC4E-9278-6E532A13A16E}" type="presParOf" srcId="{5B53A64B-7BD7-384B-9719-9C8FE57B97C8}" destId="{4618FF28-674B-5641-9767-3C25F18B50CC}" srcOrd="10" destOrd="0" presId="urn:microsoft.com/office/officeart/2005/8/layout/gear1"/>
    <dgm:cxn modelId="{89ADC8C8-A5AB-6349-9F88-4C9B47DBD318}" type="presParOf" srcId="{5B53A64B-7BD7-384B-9719-9C8FE57B97C8}" destId="{F497695C-F91A-D846-BE95-00E8D77C6557}" srcOrd="11" destOrd="0" presId="urn:microsoft.com/office/officeart/2005/8/layout/gear1"/>
    <dgm:cxn modelId="{A187E4F2-D07D-4349-9CF8-1EF2DADCD3E8}" type="presParOf" srcId="{5B53A64B-7BD7-384B-9719-9C8FE57B97C8}" destId="{B153A38D-2440-3A40-AEAE-459000B8A73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B7B5D-3EFE-6741-BE98-6A4C4E22A74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B55F0AC-CD68-3C48-AC89-C41864DB52F4}">
      <dgm:prSet phldrT="[Text]"/>
      <dgm:spPr/>
      <dgm:t>
        <a:bodyPr/>
        <a:lstStyle/>
        <a:p>
          <a:r>
            <a:rPr lang="en-US" dirty="0"/>
            <a:t>SAY WHAT YOU DO</a:t>
          </a:r>
        </a:p>
      </dgm:t>
    </dgm:pt>
    <dgm:pt modelId="{5095CB0E-C17F-B84D-AF95-11ADA55D7C21}" type="parTrans" cxnId="{EADCD6DE-69A4-8345-82DD-A01547638609}">
      <dgm:prSet/>
      <dgm:spPr/>
      <dgm:t>
        <a:bodyPr/>
        <a:lstStyle/>
        <a:p>
          <a:endParaRPr lang="en-US"/>
        </a:p>
      </dgm:t>
    </dgm:pt>
    <dgm:pt modelId="{12DCFB75-84AD-6B41-B1DE-074E04A0474E}" type="sibTrans" cxnId="{EADCD6DE-69A4-8345-82DD-A01547638609}">
      <dgm:prSet/>
      <dgm:spPr/>
      <dgm:t>
        <a:bodyPr/>
        <a:lstStyle/>
        <a:p>
          <a:endParaRPr lang="en-US" dirty="0"/>
        </a:p>
      </dgm:t>
    </dgm:pt>
    <dgm:pt modelId="{34AA16BA-3CEB-F84B-A9BB-3845A86F68F2}">
      <dgm:prSet phldrT="[Text]"/>
      <dgm:spPr/>
      <dgm:t>
        <a:bodyPr/>
        <a:lstStyle/>
        <a:p>
          <a:r>
            <a:rPr lang="en-US" dirty="0"/>
            <a:t>DO WHAT YOU SAY</a:t>
          </a:r>
        </a:p>
      </dgm:t>
    </dgm:pt>
    <dgm:pt modelId="{DE02740B-1CF3-3B41-B7D2-D27A686126B6}" type="parTrans" cxnId="{D0E38947-AE87-9543-8B86-83C77394751A}">
      <dgm:prSet/>
      <dgm:spPr/>
      <dgm:t>
        <a:bodyPr/>
        <a:lstStyle/>
        <a:p>
          <a:endParaRPr lang="en-US"/>
        </a:p>
      </dgm:t>
    </dgm:pt>
    <dgm:pt modelId="{924DD217-B6D3-A74A-94D6-F2B572A38F95}" type="sibTrans" cxnId="{D0E38947-AE87-9543-8B86-83C77394751A}">
      <dgm:prSet/>
      <dgm:spPr/>
      <dgm:t>
        <a:bodyPr/>
        <a:lstStyle/>
        <a:p>
          <a:endParaRPr lang="en-US" dirty="0"/>
        </a:p>
      </dgm:t>
    </dgm:pt>
    <dgm:pt modelId="{4E845730-9D58-3148-89EA-7E2CC195A313}">
      <dgm:prSet phldrT="[Text]"/>
      <dgm:spPr/>
      <dgm:t>
        <a:bodyPr/>
        <a:lstStyle/>
        <a:p>
          <a:r>
            <a:rPr lang="en-US" dirty="0"/>
            <a:t>PROVE IT</a:t>
          </a:r>
        </a:p>
      </dgm:t>
    </dgm:pt>
    <dgm:pt modelId="{A1CECBFD-690D-AB4F-ACCF-C921EEC7EB8E}" type="parTrans" cxnId="{A141971C-DDF8-1246-9B18-43C303758115}">
      <dgm:prSet/>
      <dgm:spPr/>
      <dgm:t>
        <a:bodyPr/>
        <a:lstStyle/>
        <a:p>
          <a:endParaRPr lang="en-US"/>
        </a:p>
      </dgm:t>
    </dgm:pt>
    <dgm:pt modelId="{EB38BF14-EA0D-7042-A972-0A5A9368F2FB}" type="sibTrans" cxnId="{A141971C-DDF8-1246-9B18-43C303758115}">
      <dgm:prSet/>
      <dgm:spPr/>
      <dgm:t>
        <a:bodyPr/>
        <a:lstStyle/>
        <a:p>
          <a:endParaRPr lang="en-US" dirty="0"/>
        </a:p>
      </dgm:t>
    </dgm:pt>
    <dgm:pt modelId="{5B799598-D134-FD47-BB1F-4AFFF8DF210A}">
      <dgm:prSet phldrT="[Text]"/>
      <dgm:spPr/>
      <dgm:t>
        <a:bodyPr/>
        <a:lstStyle/>
        <a:p>
          <a:r>
            <a:rPr lang="en-US" dirty="0"/>
            <a:t>IMPROVE</a:t>
          </a:r>
          <a:r>
            <a:rPr lang="en-US" dirty="0" smtClean="0"/>
            <a:t> </a:t>
          </a:r>
        </a:p>
        <a:p>
          <a:r>
            <a:rPr lang="en-US" dirty="0" smtClean="0"/>
            <a:t>IT</a:t>
          </a:r>
          <a:endParaRPr lang="en-US" dirty="0"/>
        </a:p>
      </dgm:t>
    </dgm:pt>
    <dgm:pt modelId="{A6C537A0-9D01-A347-87D7-A229D8648A5F}" type="parTrans" cxnId="{118D5460-70D9-EC4E-9BBF-A8BE653D6581}">
      <dgm:prSet/>
      <dgm:spPr/>
      <dgm:t>
        <a:bodyPr/>
        <a:lstStyle/>
        <a:p>
          <a:endParaRPr lang="en-US"/>
        </a:p>
      </dgm:t>
    </dgm:pt>
    <dgm:pt modelId="{39C1AC0C-B5E0-844E-9538-9187AA067799}" type="sibTrans" cxnId="{118D5460-70D9-EC4E-9BBF-A8BE653D6581}">
      <dgm:prSet/>
      <dgm:spPr/>
      <dgm:t>
        <a:bodyPr/>
        <a:lstStyle/>
        <a:p>
          <a:endParaRPr lang="en-US" dirty="0"/>
        </a:p>
      </dgm:t>
    </dgm:pt>
    <dgm:pt modelId="{76C0C5D4-1C97-BB4D-AB11-96A3AA528A37}" type="pres">
      <dgm:prSet presAssocID="{9E9B7B5D-3EFE-6741-BE98-6A4C4E22A74E}" presName="cycle" presStyleCnt="0">
        <dgm:presLayoutVars>
          <dgm:dir/>
          <dgm:resizeHandles val="exact"/>
        </dgm:presLayoutVars>
      </dgm:prSet>
      <dgm:spPr/>
      <dgm:t>
        <a:bodyPr/>
        <a:lstStyle/>
        <a:p>
          <a:endParaRPr lang="en-US"/>
        </a:p>
      </dgm:t>
    </dgm:pt>
    <dgm:pt modelId="{92C6C7D1-E8C5-A746-AD7D-BCDDE6E7007F}" type="pres">
      <dgm:prSet presAssocID="{1B55F0AC-CD68-3C48-AC89-C41864DB52F4}" presName="dummy" presStyleCnt="0"/>
      <dgm:spPr/>
    </dgm:pt>
    <dgm:pt modelId="{ED62D504-7927-FE46-8EE3-82323B77FFDB}" type="pres">
      <dgm:prSet presAssocID="{1B55F0AC-CD68-3C48-AC89-C41864DB52F4}" presName="node" presStyleLbl="revTx" presStyleIdx="0" presStyleCnt="4" custScaleX="169783" custScaleY="65872">
        <dgm:presLayoutVars>
          <dgm:bulletEnabled val="1"/>
        </dgm:presLayoutVars>
      </dgm:prSet>
      <dgm:spPr/>
      <dgm:t>
        <a:bodyPr/>
        <a:lstStyle/>
        <a:p>
          <a:endParaRPr lang="en-US"/>
        </a:p>
      </dgm:t>
    </dgm:pt>
    <dgm:pt modelId="{505C705F-688A-7045-BC27-1B90AAC2AA24}" type="pres">
      <dgm:prSet presAssocID="{12DCFB75-84AD-6B41-B1DE-074E04A0474E}" presName="sibTrans" presStyleLbl="node1" presStyleIdx="0" presStyleCnt="4" custLinFactNeighborX="887" custLinFactNeighborY="8"/>
      <dgm:spPr/>
      <dgm:t>
        <a:bodyPr/>
        <a:lstStyle/>
        <a:p>
          <a:endParaRPr lang="en-US"/>
        </a:p>
      </dgm:t>
    </dgm:pt>
    <dgm:pt modelId="{2F762013-7478-9549-9025-FBE3321BC310}" type="pres">
      <dgm:prSet presAssocID="{34AA16BA-3CEB-F84B-A9BB-3845A86F68F2}" presName="dummy" presStyleCnt="0"/>
      <dgm:spPr/>
    </dgm:pt>
    <dgm:pt modelId="{40E61A6B-AA5D-334B-8401-850C92035247}" type="pres">
      <dgm:prSet presAssocID="{34AA16BA-3CEB-F84B-A9BB-3845A86F68F2}" presName="node" presStyleLbl="revTx" presStyleIdx="1" presStyleCnt="4" custScaleX="80027" custScaleY="92800">
        <dgm:presLayoutVars>
          <dgm:bulletEnabled val="1"/>
        </dgm:presLayoutVars>
      </dgm:prSet>
      <dgm:spPr/>
      <dgm:t>
        <a:bodyPr/>
        <a:lstStyle/>
        <a:p>
          <a:endParaRPr lang="en-US"/>
        </a:p>
      </dgm:t>
    </dgm:pt>
    <dgm:pt modelId="{331B3710-2DDB-4D47-AE47-10761905A7A3}" type="pres">
      <dgm:prSet presAssocID="{924DD217-B6D3-A74A-94D6-F2B572A38F95}" presName="sibTrans" presStyleLbl="node1" presStyleIdx="1" presStyleCnt="4" custLinFactNeighborX="555" custLinFactNeighborY="8"/>
      <dgm:spPr/>
      <dgm:t>
        <a:bodyPr/>
        <a:lstStyle/>
        <a:p>
          <a:endParaRPr lang="en-US"/>
        </a:p>
      </dgm:t>
    </dgm:pt>
    <dgm:pt modelId="{7BD97BEB-048F-AD40-8246-AEA599B0F6DC}" type="pres">
      <dgm:prSet presAssocID="{4E845730-9D58-3148-89EA-7E2CC195A313}" presName="dummy" presStyleCnt="0"/>
      <dgm:spPr/>
    </dgm:pt>
    <dgm:pt modelId="{C43875FF-270F-E649-AE73-FEDC6B410C1A}" type="pres">
      <dgm:prSet presAssocID="{4E845730-9D58-3148-89EA-7E2CC195A313}" presName="node" presStyleLbl="revTx" presStyleIdx="2" presStyleCnt="4" custScaleX="116072" custScaleY="55680">
        <dgm:presLayoutVars>
          <dgm:bulletEnabled val="1"/>
        </dgm:presLayoutVars>
      </dgm:prSet>
      <dgm:spPr/>
      <dgm:t>
        <a:bodyPr/>
        <a:lstStyle/>
        <a:p>
          <a:endParaRPr lang="en-US"/>
        </a:p>
      </dgm:t>
    </dgm:pt>
    <dgm:pt modelId="{6D5E31FD-B802-0941-A97F-D422C337A0C9}" type="pres">
      <dgm:prSet presAssocID="{EB38BF14-EA0D-7042-A972-0A5A9368F2FB}" presName="sibTrans" presStyleLbl="node1" presStyleIdx="2" presStyleCnt="4" custLinFactNeighborX="8438" custLinFactNeighborY="789"/>
      <dgm:spPr/>
      <dgm:t>
        <a:bodyPr/>
        <a:lstStyle/>
        <a:p>
          <a:endParaRPr lang="en-US"/>
        </a:p>
      </dgm:t>
    </dgm:pt>
    <dgm:pt modelId="{1125B081-2BF0-B84C-9714-4864B991CE59}" type="pres">
      <dgm:prSet presAssocID="{5B799598-D134-FD47-BB1F-4AFFF8DF210A}" presName="dummy" presStyleCnt="0"/>
      <dgm:spPr/>
    </dgm:pt>
    <dgm:pt modelId="{E95139D1-16B1-A34C-B3E6-39F8893AE8FC}" type="pres">
      <dgm:prSet presAssocID="{5B799598-D134-FD47-BB1F-4AFFF8DF210A}" presName="node" presStyleLbl="revTx" presStyleIdx="3" presStyleCnt="4" custScaleX="107924" custScaleY="37641" custRadScaleRad="116459" custRadScaleInc="-21761">
        <dgm:presLayoutVars>
          <dgm:bulletEnabled val="1"/>
        </dgm:presLayoutVars>
      </dgm:prSet>
      <dgm:spPr/>
      <dgm:t>
        <a:bodyPr/>
        <a:lstStyle/>
        <a:p>
          <a:endParaRPr lang="en-US"/>
        </a:p>
      </dgm:t>
    </dgm:pt>
    <dgm:pt modelId="{22633F92-1885-0D42-B2E0-7BF50D2FC781}" type="pres">
      <dgm:prSet presAssocID="{39C1AC0C-B5E0-844E-9538-9187AA067799}" presName="sibTrans" presStyleLbl="node1" presStyleIdx="3" presStyleCnt="4" custLinFactNeighborX="12964" custLinFactNeighborY="1192"/>
      <dgm:spPr/>
      <dgm:t>
        <a:bodyPr/>
        <a:lstStyle/>
        <a:p>
          <a:endParaRPr lang="en-US"/>
        </a:p>
      </dgm:t>
    </dgm:pt>
  </dgm:ptLst>
  <dgm:cxnLst>
    <dgm:cxn modelId="{AD5A27C7-8D5A-EC4B-8963-DF959C634CC1}" type="presOf" srcId="{4E845730-9D58-3148-89EA-7E2CC195A313}" destId="{C43875FF-270F-E649-AE73-FEDC6B410C1A}" srcOrd="0" destOrd="0" presId="urn:microsoft.com/office/officeart/2005/8/layout/cycle1"/>
    <dgm:cxn modelId="{442F1DF3-50E2-AE4D-92A6-DB2E5FF3AA4D}" type="presOf" srcId="{EB38BF14-EA0D-7042-A972-0A5A9368F2FB}" destId="{6D5E31FD-B802-0941-A97F-D422C337A0C9}" srcOrd="0" destOrd="0" presId="urn:microsoft.com/office/officeart/2005/8/layout/cycle1"/>
    <dgm:cxn modelId="{EADCD6DE-69A4-8345-82DD-A01547638609}" srcId="{9E9B7B5D-3EFE-6741-BE98-6A4C4E22A74E}" destId="{1B55F0AC-CD68-3C48-AC89-C41864DB52F4}" srcOrd="0" destOrd="0" parTransId="{5095CB0E-C17F-B84D-AF95-11ADA55D7C21}" sibTransId="{12DCFB75-84AD-6B41-B1DE-074E04A0474E}"/>
    <dgm:cxn modelId="{118D5460-70D9-EC4E-9BBF-A8BE653D6581}" srcId="{9E9B7B5D-3EFE-6741-BE98-6A4C4E22A74E}" destId="{5B799598-D134-FD47-BB1F-4AFFF8DF210A}" srcOrd="3" destOrd="0" parTransId="{A6C537A0-9D01-A347-87D7-A229D8648A5F}" sibTransId="{39C1AC0C-B5E0-844E-9538-9187AA067799}"/>
    <dgm:cxn modelId="{DED6A40E-C5F5-6842-80ED-3D7ADE2B7EBB}" type="presOf" srcId="{39C1AC0C-B5E0-844E-9538-9187AA067799}" destId="{22633F92-1885-0D42-B2E0-7BF50D2FC781}" srcOrd="0" destOrd="0" presId="urn:microsoft.com/office/officeart/2005/8/layout/cycle1"/>
    <dgm:cxn modelId="{9446A3DB-201B-8047-B4F5-6F41E6A7CB57}" type="presOf" srcId="{34AA16BA-3CEB-F84B-A9BB-3845A86F68F2}" destId="{40E61A6B-AA5D-334B-8401-850C92035247}" srcOrd="0" destOrd="0" presId="urn:microsoft.com/office/officeart/2005/8/layout/cycle1"/>
    <dgm:cxn modelId="{572052C7-CE7B-1846-BF9C-691F776E9608}" type="presOf" srcId="{1B55F0AC-CD68-3C48-AC89-C41864DB52F4}" destId="{ED62D504-7927-FE46-8EE3-82323B77FFDB}" srcOrd="0" destOrd="0" presId="urn:microsoft.com/office/officeart/2005/8/layout/cycle1"/>
    <dgm:cxn modelId="{7EB928CB-5941-6240-9101-49F774E19D42}" type="presOf" srcId="{12DCFB75-84AD-6B41-B1DE-074E04A0474E}" destId="{505C705F-688A-7045-BC27-1B90AAC2AA24}" srcOrd="0" destOrd="0" presId="urn:microsoft.com/office/officeart/2005/8/layout/cycle1"/>
    <dgm:cxn modelId="{28AC234A-DDE0-FD4F-9EC1-AF582C645F3C}" type="presOf" srcId="{5B799598-D134-FD47-BB1F-4AFFF8DF210A}" destId="{E95139D1-16B1-A34C-B3E6-39F8893AE8FC}" srcOrd="0" destOrd="0" presId="urn:microsoft.com/office/officeart/2005/8/layout/cycle1"/>
    <dgm:cxn modelId="{D0E38947-AE87-9543-8B86-83C77394751A}" srcId="{9E9B7B5D-3EFE-6741-BE98-6A4C4E22A74E}" destId="{34AA16BA-3CEB-F84B-A9BB-3845A86F68F2}" srcOrd="1" destOrd="0" parTransId="{DE02740B-1CF3-3B41-B7D2-D27A686126B6}" sibTransId="{924DD217-B6D3-A74A-94D6-F2B572A38F95}"/>
    <dgm:cxn modelId="{A141971C-DDF8-1246-9B18-43C303758115}" srcId="{9E9B7B5D-3EFE-6741-BE98-6A4C4E22A74E}" destId="{4E845730-9D58-3148-89EA-7E2CC195A313}" srcOrd="2" destOrd="0" parTransId="{A1CECBFD-690D-AB4F-ACCF-C921EEC7EB8E}" sibTransId="{EB38BF14-EA0D-7042-A972-0A5A9368F2FB}"/>
    <dgm:cxn modelId="{FBD46617-1907-2B4F-A9ED-B3E4F0E3908C}" type="presOf" srcId="{9E9B7B5D-3EFE-6741-BE98-6A4C4E22A74E}" destId="{76C0C5D4-1C97-BB4D-AB11-96A3AA528A37}" srcOrd="0" destOrd="0" presId="urn:microsoft.com/office/officeart/2005/8/layout/cycle1"/>
    <dgm:cxn modelId="{D476306E-8F7C-4F45-8D8B-6DFC00C11D1A}" type="presOf" srcId="{924DD217-B6D3-A74A-94D6-F2B572A38F95}" destId="{331B3710-2DDB-4D47-AE47-10761905A7A3}" srcOrd="0" destOrd="0" presId="urn:microsoft.com/office/officeart/2005/8/layout/cycle1"/>
    <dgm:cxn modelId="{6BBC42EA-E7DD-254C-B059-E7689A8D73C0}" type="presParOf" srcId="{76C0C5D4-1C97-BB4D-AB11-96A3AA528A37}" destId="{92C6C7D1-E8C5-A746-AD7D-BCDDE6E7007F}" srcOrd="0" destOrd="0" presId="urn:microsoft.com/office/officeart/2005/8/layout/cycle1"/>
    <dgm:cxn modelId="{F547399D-FB30-A648-8C8B-53C4F5CCEBE6}" type="presParOf" srcId="{76C0C5D4-1C97-BB4D-AB11-96A3AA528A37}" destId="{ED62D504-7927-FE46-8EE3-82323B77FFDB}" srcOrd="1" destOrd="0" presId="urn:microsoft.com/office/officeart/2005/8/layout/cycle1"/>
    <dgm:cxn modelId="{2328A797-C441-C547-B287-763B093E70CE}" type="presParOf" srcId="{76C0C5D4-1C97-BB4D-AB11-96A3AA528A37}" destId="{505C705F-688A-7045-BC27-1B90AAC2AA24}" srcOrd="2" destOrd="0" presId="urn:microsoft.com/office/officeart/2005/8/layout/cycle1"/>
    <dgm:cxn modelId="{4F63456F-AD2B-A543-83DD-755589258AF5}" type="presParOf" srcId="{76C0C5D4-1C97-BB4D-AB11-96A3AA528A37}" destId="{2F762013-7478-9549-9025-FBE3321BC310}" srcOrd="3" destOrd="0" presId="urn:microsoft.com/office/officeart/2005/8/layout/cycle1"/>
    <dgm:cxn modelId="{47C47E94-E65F-D148-91E4-EE126187FE7F}" type="presParOf" srcId="{76C0C5D4-1C97-BB4D-AB11-96A3AA528A37}" destId="{40E61A6B-AA5D-334B-8401-850C92035247}" srcOrd="4" destOrd="0" presId="urn:microsoft.com/office/officeart/2005/8/layout/cycle1"/>
    <dgm:cxn modelId="{3BDF27B4-75A9-A54A-84B5-726E597DD1D0}" type="presParOf" srcId="{76C0C5D4-1C97-BB4D-AB11-96A3AA528A37}" destId="{331B3710-2DDB-4D47-AE47-10761905A7A3}" srcOrd="5" destOrd="0" presId="urn:microsoft.com/office/officeart/2005/8/layout/cycle1"/>
    <dgm:cxn modelId="{C2F7119B-38C1-5E46-ADE7-EA5BD91BD126}" type="presParOf" srcId="{76C0C5D4-1C97-BB4D-AB11-96A3AA528A37}" destId="{7BD97BEB-048F-AD40-8246-AEA599B0F6DC}" srcOrd="6" destOrd="0" presId="urn:microsoft.com/office/officeart/2005/8/layout/cycle1"/>
    <dgm:cxn modelId="{E32B81FC-009F-7640-B2CB-75129175F09A}" type="presParOf" srcId="{76C0C5D4-1C97-BB4D-AB11-96A3AA528A37}" destId="{C43875FF-270F-E649-AE73-FEDC6B410C1A}" srcOrd="7" destOrd="0" presId="urn:microsoft.com/office/officeart/2005/8/layout/cycle1"/>
    <dgm:cxn modelId="{7F63CEE2-ACD0-4142-94E3-72A21CF7DE94}" type="presParOf" srcId="{76C0C5D4-1C97-BB4D-AB11-96A3AA528A37}" destId="{6D5E31FD-B802-0941-A97F-D422C337A0C9}" srcOrd="8" destOrd="0" presId="urn:microsoft.com/office/officeart/2005/8/layout/cycle1"/>
    <dgm:cxn modelId="{EA6983B9-98F7-2343-AEC2-E7CE6815CDF7}" type="presParOf" srcId="{76C0C5D4-1C97-BB4D-AB11-96A3AA528A37}" destId="{1125B081-2BF0-B84C-9714-4864B991CE59}" srcOrd="9" destOrd="0" presId="urn:microsoft.com/office/officeart/2005/8/layout/cycle1"/>
    <dgm:cxn modelId="{3915A898-5E20-7A49-9FB0-BD4DE7817F0C}" type="presParOf" srcId="{76C0C5D4-1C97-BB4D-AB11-96A3AA528A37}" destId="{E95139D1-16B1-A34C-B3E6-39F8893AE8FC}" srcOrd="10" destOrd="0" presId="urn:microsoft.com/office/officeart/2005/8/layout/cycle1"/>
    <dgm:cxn modelId="{670C765A-40B9-0A49-AAB5-025CB33C4A9E}" type="presParOf" srcId="{76C0C5D4-1C97-BB4D-AB11-96A3AA528A37}" destId="{22633F92-1885-0D42-B2E0-7BF50D2FC781}"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B503F6-4EF7-F44D-B5C2-4CDDEF91383B}"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F93E26D5-3AF3-6444-A771-39DA8896F09B}">
      <dgm:prSet phldrT="[Text]"/>
      <dgm:spPr/>
      <dgm:t>
        <a:bodyPr/>
        <a:lstStyle/>
        <a:p>
          <a:r>
            <a:rPr lang="en-US" dirty="0" smtClean="0"/>
            <a:t>Continuous Improvement</a:t>
          </a:r>
          <a:endParaRPr lang="en-US" dirty="0"/>
        </a:p>
      </dgm:t>
    </dgm:pt>
    <dgm:pt modelId="{3051CC12-09B6-6C48-8AF9-D91CD204DB44}" type="parTrans" cxnId="{7B9CC748-4D8B-234F-8BF9-D74251A4121E}">
      <dgm:prSet/>
      <dgm:spPr/>
      <dgm:t>
        <a:bodyPr/>
        <a:lstStyle/>
        <a:p>
          <a:endParaRPr lang="en-US"/>
        </a:p>
      </dgm:t>
    </dgm:pt>
    <dgm:pt modelId="{B771202A-4F49-4848-94C7-320414E2247A}" type="sibTrans" cxnId="{7B9CC748-4D8B-234F-8BF9-D74251A4121E}">
      <dgm:prSet/>
      <dgm:spPr/>
      <dgm:t>
        <a:bodyPr/>
        <a:lstStyle/>
        <a:p>
          <a:endParaRPr lang="en-US"/>
        </a:p>
      </dgm:t>
    </dgm:pt>
    <dgm:pt modelId="{E11CEAED-2B8F-534B-A486-DF31FFD80A3C}">
      <dgm:prSet phldrT="[Text]"/>
      <dgm:spPr/>
      <dgm:t>
        <a:bodyPr/>
        <a:lstStyle/>
        <a:p>
          <a:r>
            <a:rPr lang="en-US" dirty="0" smtClean="0"/>
            <a:t>Applied Research</a:t>
          </a:r>
          <a:endParaRPr lang="en-US" dirty="0"/>
        </a:p>
      </dgm:t>
    </dgm:pt>
    <dgm:pt modelId="{181D757B-A1D8-CE43-9DBE-4302485EDE79}" type="parTrans" cxnId="{1025732A-204B-FC4F-940B-190112D7D6D4}">
      <dgm:prSet/>
      <dgm:spPr/>
      <dgm:t>
        <a:bodyPr/>
        <a:lstStyle/>
        <a:p>
          <a:endParaRPr lang="en-US"/>
        </a:p>
      </dgm:t>
    </dgm:pt>
    <dgm:pt modelId="{D9346D18-4BED-024C-8EE0-BBBDB4A66923}" type="sibTrans" cxnId="{1025732A-204B-FC4F-940B-190112D7D6D4}">
      <dgm:prSet/>
      <dgm:spPr/>
      <dgm:t>
        <a:bodyPr/>
        <a:lstStyle/>
        <a:p>
          <a:endParaRPr lang="en-US"/>
        </a:p>
      </dgm:t>
    </dgm:pt>
    <dgm:pt modelId="{42F7DD55-62E8-A94E-A0FE-30E396F540B4}" type="pres">
      <dgm:prSet presAssocID="{07B503F6-4EF7-F44D-B5C2-4CDDEF91383B}" presName="compositeShape" presStyleCnt="0">
        <dgm:presLayoutVars>
          <dgm:chMax val="2"/>
          <dgm:dir/>
          <dgm:resizeHandles val="exact"/>
        </dgm:presLayoutVars>
      </dgm:prSet>
      <dgm:spPr/>
      <dgm:t>
        <a:bodyPr/>
        <a:lstStyle/>
        <a:p>
          <a:endParaRPr lang="en-US"/>
        </a:p>
      </dgm:t>
    </dgm:pt>
    <dgm:pt modelId="{4025B4E9-2E41-EE40-A9C5-2E29B0A0A034}" type="pres">
      <dgm:prSet presAssocID="{07B503F6-4EF7-F44D-B5C2-4CDDEF91383B}" presName="ribbon" presStyleLbl="node1" presStyleIdx="0" presStyleCnt="1"/>
      <dgm:spPr/>
    </dgm:pt>
    <dgm:pt modelId="{04CBE29B-FFA2-6C49-A686-AC3F2ED99B79}" type="pres">
      <dgm:prSet presAssocID="{07B503F6-4EF7-F44D-B5C2-4CDDEF91383B}" presName="leftArrowText" presStyleLbl="node1" presStyleIdx="0" presStyleCnt="1">
        <dgm:presLayoutVars>
          <dgm:chMax val="0"/>
          <dgm:bulletEnabled val="1"/>
        </dgm:presLayoutVars>
      </dgm:prSet>
      <dgm:spPr/>
      <dgm:t>
        <a:bodyPr/>
        <a:lstStyle/>
        <a:p>
          <a:endParaRPr lang="en-US"/>
        </a:p>
      </dgm:t>
    </dgm:pt>
    <dgm:pt modelId="{5CB2157A-1810-714D-B087-DE2D7F4F5423}" type="pres">
      <dgm:prSet presAssocID="{07B503F6-4EF7-F44D-B5C2-4CDDEF91383B}" presName="rightArrowText" presStyleLbl="node1" presStyleIdx="0" presStyleCnt="1">
        <dgm:presLayoutVars>
          <dgm:chMax val="0"/>
          <dgm:bulletEnabled val="1"/>
        </dgm:presLayoutVars>
      </dgm:prSet>
      <dgm:spPr/>
      <dgm:t>
        <a:bodyPr/>
        <a:lstStyle/>
        <a:p>
          <a:endParaRPr lang="en-US"/>
        </a:p>
      </dgm:t>
    </dgm:pt>
  </dgm:ptLst>
  <dgm:cxnLst>
    <dgm:cxn modelId="{7B9CC748-4D8B-234F-8BF9-D74251A4121E}" srcId="{07B503F6-4EF7-F44D-B5C2-4CDDEF91383B}" destId="{F93E26D5-3AF3-6444-A771-39DA8896F09B}" srcOrd="0" destOrd="0" parTransId="{3051CC12-09B6-6C48-8AF9-D91CD204DB44}" sibTransId="{B771202A-4F49-4848-94C7-320414E2247A}"/>
    <dgm:cxn modelId="{D27DCE21-4B7A-E04D-AFE6-1DE6D981E312}" type="presOf" srcId="{07B503F6-4EF7-F44D-B5C2-4CDDEF91383B}" destId="{42F7DD55-62E8-A94E-A0FE-30E396F540B4}" srcOrd="0" destOrd="0" presId="urn:microsoft.com/office/officeart/2005/8/layout/arrow6"/>
    <dgm:cxn modelId="{1025732A-204B-FC4F-940B-190112D7D6D4}" srcId="{07B503F6-4EF7-F44D-B5C2-4CDDEF91383B}" destId="{E11CEAED-2B8F-534B-A486-DF31FFD80A3C}" srcOrd="1" destOrd="0" parTransId="{181D757B-A1D8-CE43-9DBE-4302485EDE79}" sibTransId="{D9346D18-4BED-024C-8EE0-BBBDB4A66923}"/>
    <dgm:cxn modelId="{D6D34B0D-495B-4448-AA0E-F02E0739A9C6}" type="presOf" srcId="{E11CEAED-2B8F-534B-A486-DF31FFD80A3C}" destId="{5CB2157A-1810-714D-B087-DE2D7F4F5423}" srcOrd="0" destOrd="0" presId="urn:microsoft.com/office/officeart/2005/8/layout/arrow6"/>
    <dgm:cxn modelId="{CEF096A2-B6EA-234B-909C-9214FFC7563B}" type="presOf" srcId="{F93E26D5-3AF3-6444-A771-39DA8896F09B}" destId="{04CBE29B-FFA2-6C49-A686-AC3F2ED99B79}" srcOrd="0" destOrd="0" presId="urn:microsoft.com/office/officeart/2005/8/layout/arrow6"/>
    <dgm:cxn modelId="{54C75993-0A49-BE43-B077-2710E2E2D167}" type="presParOf" srcId="{42F7DD55-62E8-A94E-A0FE-30E396F540B4}" destId="{4025B4E9-2E41-EE40-A9C5-2E29B0A0A034}" srcOrd="0" destOrd="0" presId="urn:microsoft.com/office/officeart/2005/8/layout/arrow6"/>
    <dgm:cxn modelId="{C342E337-8F95-3A4F-8E44-8CF4665AE046}" type="presParOf" srcId="{42F7DD55-62E8-A94E-A0FE-30E396F540B4}" destId="{04CBE29B-FFA2-6C49-A686-AC3F2ED99B79}" srcOrd="1" destOrd="0" presId="urn:microsoft.com/office/officeart/2005/8/layout/arrow6"/>
    <dgm:cxn modelId="{DC7AD042-5A7F-CF44-AE2F-2573B8CBD229}" type="presParOf" srcId="{42F7DD55-62E8-A94E-A0FE-30E396F540B4}" destId="{5CB2157A-1810-714D-B087-DE2D7F4F542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FA898F-0808-B54B-A4D1-90020287C733}"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374E275A-4666-BE4A-8C99-308FD68D8019}">
      <dgm:prSet phldrT="[Text]"/>
      <dgm:spPr/>
      <dgm:t>
        <a:bodyPr/>
        <a:lstStyle/>
        <a:p>
          <a:r>
            <a:rPr lang="en-US" dirty="0" smtClean="0"/>
            <a:t>Continuous Improvement</a:t>
          </a:r>
          <a:endParaRPr lang="en-US" dirty="0"/>
        </a:p>
      </dgm:t>
    </dgm:pt>
    <dgm:pt modelId="{325BB5D0-5106-1044-9D60-17F413A3886A}" type="parTrans" cxnId="{4B905865-3C3F-CA4C-AD66-06552465ADCE}">
      <dgm:prSet/>
      <dgm:spPr/>
      <dgm:t>
        <a:bodyPr/>
        <a:lstStyle/>
        <a:p>
          <a:endParaRPr lang="en-US"/>
        </a:p>
      </dgm:t>
    </dgm:pt>
    <dgm:pt modelId="{83D2B35A-07C8-3B47-876C-FF0CB9249D95}" type="sibTrans" cxnId="{4B905865-3C3F-CA4C-AD66-06552465ADCE}">
      <dgm:prSet/>
      <dgm:spPr/>
      <dgm:t>
        <a:bodyPr/>
        <a:lstStyle/>
        <a:p>
          <a:endParaRPr lang="en-US"/>
        </a:p>
      </dgm:t>
    </dgm:pt>
    <dgm:pt modelId="{673F64D6-4B77-9C46-9C58-181A15D51C68}">
      <dgm:prSet phldrT="[Text]"/>
      <dgm:spPr/>
      <dgm:t>
        <a:bodyPr/>
        <a:lstStyle/>
        <a:p>
          <a:r>
            <a:rPr lang="en-US" dirty="0" smtClean="0"/>
            <a:t>Applied Research</a:t>
          </a:r>
          <a:endParaRPr lang="en-US" dirty="0"/>
        </a:p>
      </dgm:t>
    </dgm:pt>
    <dgm:pt modelId="{CD329EE7-3D4A-054F-8DD4-A730D5E05858}" type="parTrans" cxnId="{A5D1672B-1D2A-1840-AB72-D3743D04E53B}">
      <dgm:prSet/>
      <dgm:spPr/>
      <dgm:t>
        <a:bodyPr/>
        <a:lstStyle/>
        <a:p>
          <a:endParaRPr lang="en-US"/>
        </a:p>
      </dgm:t>
    </dgm:pt>
    <dgm:pt modelId="{C7E46BAC-5312-EF43-B91E-1F276FC0CF45}" type="sibTrans" cxnId="{A5D1672B-1D2A-1840-AB72-D3743D04E53B}">
      <dgm:prSet/>
      <dgm:spPr/>
      <dgm:t>
        <a:bodyPr/>
        <a:lstStyle/>
        <a:p>
          <a:endParaRPr lang="en-US"/>
        </a:p>
      </dgm:t>
    </dgm:pt>
    <dgm:pt modelId="{90E727AA-2A47-6A49-BE43-D47D9905D888}" type="pres">
      <dgm:prSet presAssocID="{65FA898F-0808-B54B-A4D1-90020287C733}" presName="diagram" presStyleCnt="0">
        <dgm:presLayoutVars>
          <dgm:dir/>
          <dgm:resizeHandles val="exact"/>
        </dgm:presLayoutVars>
      </dgm:prSet>
      <dgm:spPr/>
      <dgm:t>
        <a:bodyPr/>
        <a:lstStyle/>
        <a:p>
          <a:endParaRPr lang="en-US"/>
        </a:p>
      </dgm:t>
    </dgm:pt>
    <dgm:pt modelId="{3B3A0E5C-9FE0-BD48-A292-6BBE3B06FC3D}" type="pres">
      <dgm:prSet presAssocID="{374E275A-4666-BE4A-8C99-308FD68D8019}" presName="arrow" presStyleLbl="node1" presStyleIdx="0" presStyleCnt="2">
        <dgm:presLayoutVars>
          <dgm:bulletEnabled val="1"/>
        </dgm:presLayoutVars>
      </dgm:prSet>
      <dgm:spPr/>
      <dgm:t>
        <a:bodyPr/>
        <a:lstStyle/>
        <a:p>
          <a:endParaRPr lang="en-US"/>
        </a:p>
      </dgm:t>
    </dgm:pt>
    <dgm:pt modelId="{CC748D2A-8132-6844-BFAC-B498E06FDD55}" type="pres">
      <dgm:prSet presAssocID="{673F64D6-4B77-9C46-9C58-181A15D51C68}" presName="arrow" presStyleLbl="node1" presStyleIdx="1" presStyleCnt="2">
        <dgm:presLayoutVars>
          <dgm:bulletEnabled val="1"/>
        </dgm:presLayoutVars>
      </dgm:prSet>
      <dgm:spPr/>
      <dgm:t>
        <a:bodyPr/>
        <a:lstStyle/>
        <a:p>
          <a:endParaRPr lang="en-US"/>
        </a:p>
      </dgm:t>
    </dgm:pt>
  </dgm:ptLst>
  <dgm:cxnLst>
    <dgm:cxn modelId="{29085492-1230-9F45-9985-CA7ABDEEF2D7}" type="presOf" srcId="{65FA898F-0808-B54B-A4D1-90020287C733}" destId="{90E727AA-2A47-6A49-BE43-D47D9905D888}" srcOrd="0" destOrd="0" presId="urn:microsoft.com/office/officeart/2005/8/layout/arrow5"/>
    <dgm:cxn modelId="{493DA8E2-BD34-AA47-8ED8-44DFCF22AA20}" type="presOf" srcId="{374E275A-4666-BE4A-8C99-308FD68D8019}" destId="{3B3A0E5C-9FE0-BD48-A292-6BBE3B06FC3D}" srcOrd="0" destOrd="0" presId="urn:microsoft.com/office/officeart/2005/8/layout/arrow5"/>
    <dgm:cxn modelId="{A5D1672B-1D2A-1840-AB72-D3743D04E53B}" srcId="{65FA898F-0808-B54B-A4D1-90020287C733}" destId="{673F64D6-4B77-9C46-9C58-181A15D51C68}" srcOrd="1" destOrd="0" parTransId="{CD329EE7-3D4A-054F-8DD4-A730D5E05858}" sibTransId="{C7E46BAC-5312-EF43-B91E-1F276FC0CF45}"/>
    <dgm:cxn modelId="{9789D466-3003-7F45-8976-932D7D95CE1F}" type="presOf" srcId="{673F64D6-4B77-9C46-9C58-181A15D51C68}" destId="{CC748D2A-8132-6844-BFAC-B498E06FDD55}" srcOrd="0" destOrd="0" presId="urn:microsoft.com/office/officeart/2005/8/layout/arrow5"/>
    <dgm:cxn modelId="{4B905865-3C3F-CA4C-AD66-06552465ADCE}" srcId="{65FA898F-0808-B54B-A4D1-90020287C733}" destId="{374E275A-4666-BE4A-8C99-308FD68D8019}" srcOrd="0" destOrd="0" parTransId="{325BB5D0-5106-1044-9D60-17F413A3886A}" sibTransId="{83D2B35A-07C8-3B47-876C-FF0CB9249D95}"/>
    <dgm:cxn modelId="{144C4EF9-BCFD-EA4B-A342-690AEBC4E12F}" type="presParOf" srcId="{90E727AA-2A47-6A49-BE43-D47D9905D888}" destId="{3B3A0E5C-9FE0-BD48-A292-6BBE3B06FC3D}" srcOrd="0" destOrd="0" presId="urn:microsoft.com/office/officeart/2005/8/layout/arrow5"/>
    <dgm:cxn modelId="{C585624E-23BB-434E-B43D-E4CC9FE67252}" type="presParOf" srcId="{90E727AA-2A47-6A49-BE43-D47D9905D888}" destId="{CC748D2A-8132-6844-BFAC-B498E06FDD5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3ACE95-6A01-4A4F-AB5E-FC7E7BD5FFFB}" type="doc">
      <dgm:prSet loTypeId="urn:microsoft.com/office/officeart/2005/8/layout/gear1" loCatId="relationship" qsTypeId="urn:microsoft.com/office/officeart/2005/8/quickstyle/simple4" qsCatId="simple" csTypeId="urn:microsoft.com/office/officeart/2005/8/colors/accent1_2" csCatId="accent1" phldr="1"/>
      <dgm:spPr/>
    </dgm:pt>
    <dgm:pt modelId="{C2870B26-E7D2-8547-B271-BB20EB2173AA}">
      <dgm:prSet phldrT="[Text]"/>
      <dgm:spPr/>
      <dgm:t>
        <a:bodyPr/>
        <a:lstStyle/>
        <a:p>
          <a:r>
            <a:rPr lang="en-TT" dirty="0" smtClean="0"/>
            <a:t>Desirability of learning a  specific FL; FL Communicative Competence </a:t>
          </a:r>
          <a:endParaRPr lang="en-US" dirty="0"/>
        </a:p>
      </dgm:t>
    </dgm:pt>
    <dgm:pt modelId="{A0EC80C1-5E8A-8042-A160-7155F3A5044E}" type="parTrans" cxnId="{38F0E4FA-633B-9A48-853E-13FBF7D65E9B}">
      <dgm:prSet/>
      <dgm:spPr/>
      <dgm:t>
        <a:bodyPr/>
        <a:lstStyle/>
        <a:p>
          <a:endParaRPr lang="en-US"/>
        </a:p>
      </dgm:t>
    </dgm:pt>
    <dgm:pt modelId="{6A473024-62F0-5A48-8D0C-FC8A58CA20E1}" type="sibTrans" cxnId="{38F0E4FA-633B-9A48-853E-13FBF7D65E9B}">
      <dgm:prSet/>
      <dgm:spPr/>
      <dgm:t>
        <a:bodyPr/>
        <a:lstStyle/>
        <a:p>
          <a:endParaRPr lang="en-US" dirty="0"/>
        </a:p>
      </dgm:t>
    </dgm:pt>
    <dgm:pt modelId="{5D12E141-7D5F-EB40-9778-197B4995301B}">
      <dgm:prSet phldrT="[Text]"/>
      <dgm:spPr/>
      <dgm:t>
        <a:bodyPr/>
        <a:lstStyle/>
        <a:p>
          <a:r>
            <a:rPr lang="en-TT" dirty="0" smtClean="0"/>
            <a:t>Vocational relevance of linguistic ability</a:t>
          </a:r>
          <a:endParaRPr lang="en-US" dirty="0"/>
        </a:p>
      </dgm:t>
    </dgm:pt>
    <dgm:pt modelId="{3246C9C6-3E09-7D42-B5AE-0AAFD6C7A6B9}" type="parTrans" cxnId="{D625D29B-A257-7744-9E28-AEACA5ABEDE5}">
      <dgm:prSet/>
      <dgm:spPr/>
      <dgm:t>
        <a:bodyPr/>
        <a:lstStyle/>
        <a:p>
          <a:endParaRPr lang="en-US"/>
        </a:p>
      </dgm:t>
    </dgm:pt>
    <dgm:pt modelId="{055ED783-1DCF-2746-811D-C91274BD1BE7}" type="sibTrans" cxnId="{D625D29B-A257-7744-9E28-AEACA5ABEDE5}">
      <dgm:prSet/>
      <dgm:spPr/>
      <dgm:t>
        <a:bodyPr/>
        <a:lstStyle/>
        <a:p>
          <a:endParaRPr lang="en-US" dirty="0"/>
        </a:p>
      </dgm:t>
    </dgm:pt>
    <dgm:pt modelId="{6DBC8F96-7014-CC45-9499-7F6C5B9D80A7}">
      <dgm:prSet phldrT="[Text]"/>
      <dgm:spPr/>
      <dgm:t>
        <a:bodyPr/>
        <a:lstStyle/>
        <a:p>
          <a:r>
            <a:rPr lang="en-TT" dirty="0" smtClean="0"/>
            <a:t>Prestige</a:t>
          </a:r>
          <a:r>
            <a:rPr lang="en-TT" baseline="0" dirty="0" smtClean="0"/>
            <a:t> and status</a:t>
          </a:r>
          <a:endParaRPr lang="en-US" dirty="0"/>
        </a:p>
      </dgm:t>
    </dgm:pt>
    <dgm:pt modelId="{21838C90-E3B7-D447-B08E-EDBD853E2688}" type="parTrans" cxnId="{DA809D38-66F5-DD40-B092-261BCB44389E}">
      <dgm:prSet/>
      <dgm:spPr/>
      <dgm:t>
        <a:bodyPr/>
        <a:lstStyle/>
        <a:p>
          <a:endParaRPr lang="en-US"/>
        </a:p>
      </dgm:t>
    </dgm:pt>
    <dgm:pt modelId="{F1528E68-C9FA-264E-98C6-4ABEEA9CE8F1}" type="sibTrans" cxnId="{DA809D38-66F5-DD40-B092-261BCB44389E}">
      <dgm:prSet/>
      <dgm:spPr/>
      <dgm:t>
        <a:bodyPr/>
        <a:lstStyle/>
        <a:p>
          <a:endParaRPr lang="en-US" dirty="0"/>
        </a:p>
      </dgm:t>
    </dgm:pt>
    <dgm:pt modelId="{5B53A64B-7BD7-384B-9719-9C8FE57B97C8}" type="pres">
      <dgm:prSet presAssocID="{443ACE95-6A01-4A4F-AB5E-FC7E7BD5FFFB}" presName="composite" presStyleCnt="0">
        <dgm:presLayoutVars>
          <dgm:chMax val="3"/>
          <dgm:animLvl val="lvl"/>
          <dgm:resizeHandles val="exact"/>
        </dgm:presLayoutVars>
      </dgm:prSet>
      <dgm:spPr/>
    </dgm:pt>
    <dgm:pt modelId="{237DCF94-3216-A44C-99FA-479D5EC126EA}" type="pres">
      <dgm:prSet presAssocID="{C2870B26-E7D2-8547-B271-BB20EB2173AA}" presName="gear1" presStyleLbl="node1" presStyleIdx="0" presStyleCnt="3">
        <dgm:presLayoutVars>
          <dgm:chMax val="1"/>
          <dgm:bulletEnabled val="1"/>
        </dgm:presLayoutVars>
      </dgm:prSet>
      <dgm:spPr/>
      <dgm:t>
        <a:bodyPr/>
        <a:lstStyle/>
        <a:p>
          <a:endParaRPr lang="en-US"/>
        </a:p>
      </dgm:t>
    </dgm:pt>
    <dgm:pt modelId="{A09A7153-94AC-B845-AFC1-2596D60F99EA}" type="pres">
      <dgm:prSet presAssocID="{C2870B26-E7D2-8547-B271-BB20EB2173AA}" presName="gear1srcNode" presStyleLbl="node1" presStyleIdx="0" presStyleCnt="3"/>
      <dgm:spPr/>
      <dgm:t>
        <a:bodyPr/>
        <a:lstStyle/>
        <a:p>
          <a:endParaRPr lang="en-US"/>
        </a:p>
      </dgm:t>
    </dgm:pt>
    <dgm:pt modelId="{1C604955-7418-594D-98CC-6756C5C760BE}" type="pres">
      <dgm:prSet presAssocID="{C2870B26-E7D2-8547-B271-BB20EB2173AA}" presName="gear1dstNode" presStyleLbl="node1" presStyleIdx="0" presStyleCnt="3"/>
      <dgm:spPr/>
      <dgm:t>
        <a:bodyPr/>
        <a:lstStyle/>
        <a:p>
          <a:endParaRPr lang="en-US"/>
        </a:p>
      </dgm:t>
    </dgm:pt>
    <dgm:pt modelId="{37E148DA-47F4-584C-9167-2D71B52C1499}" type="pres">
      <dgm:prSet presAssocID="{5D12E141-7D5F-EB40-9778-197B4995301B}" presName="gear2" presStyleLbl="node1" presStyleIdx="1" presStyleCnt="3">
        <dgm:presLayoutVars>
          <dgm:chMax val="1"/>
          <dgm:bulletEnabled val="1"/>
        </dgm:presLayoutVars>
      </dgm:prSet>
      <dgm:spPr/>
      <dgm:t>
        <a:bodyPr/>
        <a:lstStyle/>
        <a:p>
          <a:endParaRPr lang="en-US"/>
        </a:p>
      </dgm:t>
    </dgm:pt>
    <dgm:pt modelId="{B5AE7DE6-250E-7B4A-9566-41A5F5F51482}" type="pres">
      <dgm:prSet presAssocID="{5D12E141-7D5F-EB40-9778-197B4995301B}" presName="gear2srcNode" presStyleLbl="node1" presStyleIdx="1" presStyleCnt="3"/>
      <dgm:spPr/>
      <dgm:t>
        <a:bodyPr/>
        <a:lstStyle/>
        <a:p>
          <a:endParaRPr lang="en-US"/>
        </a:p>
      </dgm:t>
    </dgm:pt>
    <dgm:pt modelId="{F24A63ED-E007-0E4C-AF23-5BD419454066}" type="pres">
      <dgm:prSet presAssocID="{5D12E141-7D5F-EB40-9778-197B4995301B}" presName="gear2dstNode" presStyleLbl="node1" presStyleIdx="1" presStyleCnt="3"/>
      <dgm:spPr/>
      <dgm:t>
        <a:bodyPr/>
        <a:lstStyle/>
        <a:p>
          <a:endParaRPr lang="en-US"/>
        </a:p>
      </dgm:t>
    </dgm:pt>
    <dgm:pt modelId="{B6BBDE72-E971-C34F-91E4-E239FD4CE3A6}" type="pres">
      <dgm:prSet presAssocID="{6DBC8F96-7014-CC45-9499-7F6C5B9D80A7}" presName="gear3" presStyleLbl="node1" presStyleIdx="2" presStyleCnt="3"/>
      <dgm:spPr/>
      <dgm:t>
        <a:bodyPr/>
        <a:lstStyle/>
        <a:p>
          <a:endParaRPr lang="en-US"/>
        </a:p>
      </dgm:t>
    </dgm:pt>
    <dgm:pt modelId="{6A929A0F-7515-D843-9960-C03E3D01B31F}" type="pres">
      <dgm:prSet presAssocID="{6DBC8F96-7014-CC45-9499-7F6C5B9D80A7}" presName="gear3tx" presStyleLbl="node1" presStyleIdx="2" presStyleCnt="3">
        <dgm:presLayoutVars>
          <dgm:chMax val="1"/>
          <dgm:bulletEnabled val="1"/>
        </dgm:presLayoutVars>
      </dgm:prSet>
      <dgm:spPr/>
      <dgm:t>
        <a:bodyPr/>
        <a:lstStyle/>
        <a:p>
          <a:endParaRPr lang="en-US"/>
        </a:p>
      </dgm:t>
    </dgm:pt>
    <dgm:pt modelId="{05A4E3A9-0AEE-F34D-A544-FB862587B052}" type="pres">
      <dgm:prSet presAssocID="{6DBC8F96-7014-CC45-9499-7F6C5B9D80A7}" presName="gear3srcNode" presStyleLbl="node1" presStyleIdx="2" presStyleCnt="3"/>
      <dgm:spPr/>
      <dgm:t>
        <a:bodyPr/>
        <a:lstStyle/>
        <a:p>
          <a:endParaRPr lang="en-US"/>
        </a:p>
      </dgm:t>
    </dgm:pt>
    <dgm:pt modelId="{212BB06C-4218-D84C-A64F-2981EC56A208}" type="pres">
      <dgm:prSet presAssocID="{6DBC8F96-7014-CC45-9499-7F6C5B9D80A7}" presName="gear3dstNode" presStyleLbl="node1" presStyleIdx="2" presStyleCnt="3"/>
      <dgm:spPr/>
      <dgm:t>
        <a:bodyPr/>
        <a:lstStyle/>
        <a:p>
          <a:endParaRPr lang="en-US"/>
        </a:p>
      </dgm:t>
    </dgm:pt>
    <dgm:pt modelId="{4618FF28-674B-5641-9767-3C25F18B50CC}" type="pres">
      <dgm:prSet presAssocID="{6A473024-62F0-5A48-8D0C-FC8A58CA20E1}" presName="connector1" presStyleLbl="sibTrans2D1" presStyleIdx="0" presStyleCnt="3"/>
      <dgm:spPr/>
      <dgm:t>
        <a:bodyPr/>
        <a:lstStyle/>
        <a:p>
          <a:endParaRPr lang="en-US"/>
        </a:p>
      </dgm:t>
    </dgm:pt>
    <dgm:pt modelId="{F497695C-F91A-D846-BE95-00E8D77C6557}" type="pres">
      <dgm:prSet presAssocID="{055ED783-1DCF-2746-811D-C91274BD1BE7}" presName="connector2" presStyleLbl="sibTrans2D1" presStyleIdx="1" presStyleCnt="3"/>
      <dgm:spPr/>
      <dgm:t>
        <a:bodyPr/>
        <a:lstStyle/>
        <a:p>
          <a:endParaRPr lang="en-US"/>
        </a:p>
      </dgm:t>
    </dgm:pt>
    <dgm:pt modelId="{B153A38D-2440-3A40-AEAE-459000B8A73E}" type="pres">
      <dgm:prSet presAssocID="{F1528E68-C9FA-264E-98C6-4ABEEA9CE8F1}" presName="connector3" presStyleLbl="sibTrans2D1" presStyleIdx="2" presStyleCnt="3"/>
      <dgm:spPr/>
      <dgm:t>
        <a:bodyPr/>
        <a:lstStyle/>
        <a:p>
          <a:endParaRPr lang="en-US"/>
        </a:p>
      </dgm:t>
    </dgm:pt>
  </dgm:ptLst>
  <dgm:cxnLst>
    <dgm:cxn modelId="{19B6A088-216B-2942-BC43-1610F5808697}" type="presOf" srcId="{5D12E141-7D5F-EB40-9778-197B4995301B}" destId="{F24A63ED-E007-0E4C-AF23-5BD419454066}" srcOrd="2" destOrd="0" presId="urn:microsoft.com/office/officeart/2005/8/layout/gear1"/>
    <dgm:cxn modelId="{B2D0B70D-E61B-204B-8189-D4020BAFC425}" type="presOf" srcId="{6DBC8F96-7014-CC45-9499-7F6C5B9D80A7}" destId="{05A4E3A9-0AEE-F34D-A544-FB862587B052}" srcOrd="2" destOrd="0" presId="urn:microsoft.com/office/officeart/2005/8/layout/gear1"/>
    <dgm:cxn modelId="{92243289-AECE-6540-8882-FF768255E228}" type="presOf" srcId="{C2870B26-E7D2-8547-B271-BB20EB2173AA}" destId="{237DCF94-3216-A44C-99FA-479D5EC126EA}" srcOrd="0" destOrd="0" presId="urn:microsoft.com/office/officeart/2005/8/layout/gear1"/>
    <dgm:cxn modelId="{6C7D36B0-F50C-7F46-B762-ECEF1831DB89}" type="presOf" srcId="{6DBC8F96-7014-CC45-9499-7F6C5B9D80A7}" destId="{B6BBDE72-E971-C34F-91E4-E239FD4CE3A6}" srcOrd="0" destOrd="0" presId="urn:microsoft.com/office/officeart/2005/8/layout/gear1"/>
    <dgm:cxn modelId="{38F0E4FA-633B-9A48-853E-13FBF7D65E9B}" srcId="{443ACE95-6A01-4A4F-AB5E-FC7E7BD5FFFB}" destId="{C2870B26-E7D2-8547-B271-BB20EB2173AA}" srcOrd="0" destOrd="0" parTransId="{A0EC80C1-5E8A-8042-A160-7155F3A5044E}" sibTransId="{6A473024-62F0-5A48-8D0C-FC8A58CA20E1}"/>
    <dgm:cxn modelId="{9A1C5638-B406-6B44-A64F-6213A03D1E74}" type="presOf" srcId="{6DBC8F96-7014-CC45-9499-7F6C5B9D80A7}" destId="{6A929A0F-7515-D843-9960-C03E3D01B31F}" srcOrd="1" destOrd="0" presId="urn:microsoft.com/office/officeart/2005/8/layout/gear1"/>
    <dgm:cxn modelId="{DA809D38-66F5-DD40-B092-261BCB44389E}" srcId="{443ACE95-6A01-4A4F-AB5E-FC7E7BD5FFFB}" destId="{6DBC8F96-7014-CC45-9499-7F6C5B9D80A7}" srcOrd="2" destOrd="0" parTransId="{21838C90-E3B7-D447-B08E-EDBD853E2688}" sibTransId="{F1528E68-C9FA-264E-98C6-4ABEEA9CE8F1}"/>
    <dgm:cxn modelId="{C067ABC4-56CB-354F-AF6E-2FEEF799E239}" type="presOf" srcId="{5D12E141-7D5F-EB40-9778-197B4995301B}" destId="{37E148DA-47F4-584C-9167-2D71B52C1499}" srcOrd="0" destOrd="0" presId="urn:microsoft.com/office/officeart/2005/8/layout/gear1"/>
    <dgm:cxn modelId="{D625D29B-A257-7744-9E28-AEACA5ABEDE5}" srcId="{443ACE95-6A01-4A4F-AB5E-FC7E7BD5FFFB}" destId="{5D12E141-7D5F-EB40-9778-197B4995301B}" srcOrd="1" destOrd="0" parTransId="{3246C9C6-3E09-7D42-B5AE-0AAFD6C7A6B9}" sibTransId="{055ED783-1DCF-2746-811D-C91274BD1BE7}"/>
    <dgm:cxn modelId="{8441A49C-24C4-ED4F-A04B-94B3CB90ED14}" type="presOf" srcId="{6DBC8F96-7014-CC45-9499-7F6C5B9D80A7}" destId="{212BB06C-4218-D84C-A64F-2981EC56A208}" srcOrd="3" destOrd="0" presId="urn:microsoft.com/office/officeart/2005/8/layout/gear1"/>
    <dgm:cxn modelId="{0FBAC001-D212-244B-A3D2-ED0F8F2D498B}" type="presOf" srcId="{C2870B26-E7D2-8547-B271-BB20EB2173AA}" destId="{1C604955-7418-594D-98CC-6756C5C760BE}" srcOrd="2" destOrd="0" presId="urn:microsoft.com/office/officeart/2005/8/layout/gear1"/>
    <dgm:cxn modelId="{64CB7EE1-8BFC-544A-BB95-137878B60939}" type="presOf" srcId="{055ED783-1DCF-2746-811D-C91274BD1BE7}" destId="{F497695C-F91A-D846-BE95-00E8D77C6557}" srcOrd="0" destOrd="0" presId="urn:microsoft.com/office/officeart/2005/8/layout/gear1"/>
    <dgm:cxn modelId="{1073DD5F-3925-494F-BB07-D6692D77C190}" type="presOf" srcId="{F1528E68-C9FA-264E-98C6-4ABEEA9CE8F1}" destId="{B153A38D-2440-3A40-AEAE-459000B8A73E}" srcOrd="0" destOrd="0" presId="urn:microsoft.com/office/officeart/2005/8/layout/gear1"/>
    <dgm:cxn modelId="{4B3E0458-54F0-7E42-8DB6-843A4E91E26A}" type="presOf" srcId="{6A473024-62F0-5A48-8D0C-FC8A58CA20E1}" destId="{4618FF28-674B-5641-9767-3C25F18B50CC}" srcOrd="0" destOrd="0" presId="urn:microsoft.com/office/officeart/2005/8/layout/gear1"/>
    <dgm:cxn modelId="{598267D6-88FB-EB46-80F9-947CAA4688B3}" type="presOf" srcId="{C2870B26-E7D2-8547-B271-BB20EB2173AA}" destId="{A09A7153-94AC-B845-AFC1-2596D60F99EA}" srcOrd="1" destOrd="0" presId="urn:microsoft.com/office/officeart/2005/8/layout/gear1"/>
    <dgm:cxn modelId="{64B83AA9-F235-2D48-B5BC-2A8F1E4898E1}" type="presOf" srcId="{443ACE95-6A01-4A4F-AB5E-FC7E7BD5FFFB}" destId="{5B53A64B-7BD7-384B-9719-9C8FE57B97C8}" srcOrd="0" destOrd="0" presId="urn:microsoft.com/office/officeart/2005/8/layout/gear1"/>
    <dgm:cxn modelId="{42C60B36-4E7E-5049-99C6-CEA0F7A7AA6D}" type="presOf" srcId="{5D12E141-7D5F-EB40-9778-197B4995301B}" destId="{B5AE7DE6-250E-7B4A-9566-41A5F5F51482}" srcOrd="1" destOrd="0" presId="urn:microsoft.com/office/officeart/2005/8/layout/gear1"/>
    <dgm:cxn modelId="{B6C808D6-98AB-2E46-8B3E-50D5B4186602}" type="presParOf" srcId="{5B53A64B-7BD7-384B-9719-9C8FE57B97C8}" destId="{237DCF94-3216-A44C-99FA-479D5EC126EA}" srcOrd="0" destOrd="0" presId="urn:microsoft.com/office/officeart/2005/8/layout/gear1"/>
    <dgm:cxn modelId="{943D988D-C07B-0A4C-BCA3-B524582A5FC6}" type="presParOf" srcId="{5B53A64B-7BD7-384B-9719-9C8FE57B97C8}" destId="{A09A7153-94AC-B845-AFC1-2596D60F99EA}" srcOrd="1" destOrd="0" presId="urn:microsoft.com/office/officeart/2005/8/layout/gear1"/>
    <dgm:cxn modelId="{54056EAE-84B0-1841-878B-C6E03060D3F9}" type="presParOf" srcId="{5B53A64B-7BD7-384B-9719-9C8FE57B97C8}" destId="{1C604955-7418-594D-98CC-6756C5C760BE}" srcOrd="2" destOrd="0" presId="urn:microsoft.com/office/officeart/2005/8/layout/gear1"/>
    <dgm:cxn modelId="{70A04ABF-CE4B-304B-A3A6-8EA0555A8F98}" type="presParOf" srcId="{5B53A64B-7BD7-384B-9719-9C8FE57B97C8}" destId="{37E148DA-47F4-584C-9167-2D71B52C1499}" srcOrd="3" destOrd="0" presId="urn:microsoft.com/office/officeart/2005/8/layout/gear1"/>
    <dgm:cxn modelId="{E6DE412F-097B-6143-8BF1-74C99BF22C5F}" type="presParOf" srcId="{5B53A64B-7BD7-384B-9719-9C8FE57B97C8}" destId="{B5AE7DE6-250E-7B4A-9566-41A5F5F51482}" srcOrd="4" destOrd="0" presId="urn:microsoft.com/office/officeart/2005/8/layout/gear1"/>
    <dgm:cxn modelId="{B5D3A94B-F3B4-3846-8B6F-C41F36B3E22C}" type="presParOf" srcId="{5B53A64B-7BD7-384B-9719-9C8FE57B97C8}" destId="{F24A63ED-E007-0E4C-AF23-5BD419454066}" srcOrd="5" destOrd="0" presId="urn:microsoft.com/office/officeart/2005/8/layout/gear1"/>
    <dgm:cxn modelId="{A4216254-6B78-B14D-8BE4-35F42062A62A}" type="presParOf" srcId="{5B53A64B-7BD7-384B-9719-9C8FE57B97C8}" destId="{B6BBDE72-E971-C34F-91E4-E239FD4CE3A6}" srcOrd="6" destOrd="0" presId="urn:microsoft.com/office/officeart/2005/8/layout/gear1"/>
    <dgm:cxn modelId="{A3C7AC0D-7CF3-1B4D-99DD-4EC1E18759BD}" type="presParOf" srcId="{5B53A64B-7BD7-384B-9719-9C8FE57B97C8}" destId="{6A929A0F-7515-D843-9960-C03E3D01B31F}" srcOrd="7" destOrd="0" presId="urn:microsoft.com/office/officeart/2005/8/layout/gear1"/>
    <dgm:cxn modelId="{0BAAC02A-AFAF-774A-8D0E-EF807DA8D138}" type="presParOf" srcId="{5B53A64B-7BD7-384B-9719-9C8FE57B97C8}" destId="{05A4E3A9-0AEE-F34D-A544-FB862587B052}" srcOrd="8" destOrd="0" presId="urn:microsoft.com/office/officeart/2005/8/layout/gear1"/>
    <dgm:cxn modelId="{B754E5B5-9DE2-AD48-A657-A88AFD891075}" type="presParOf" srcId="{5B53A64B-7BD7-384B-9719-9C8FE57B97C8}" destId="{212BB06C-4218-D84C-A64F-2981EC56A208}" srcOrd="9" destOrd="0" presId="urn:microsoft.com/office/officeart/2005/8/layout/gear1"/>
    <dgm:cxn modelId="{FE84A98A-AB08-8444-87FF-15C492AF69D8}" type="presParOf" srcId="{5B53A64B-7BD7-384B-9719-9C8FE57B97C8}" destId="{4618FF28-674B-5641-9767-3C25F18B50CC}" srcOrd="10" destOrd="0" presId="urn:microsoft.com/office/officeart/2005/8/layout/gear1"/>
    <dgm:cxn modelId="{E83ECB0E-DB4C-5742-87BB-9F92C83F4FA6}" type="presParOf" srcId="{5B53A64B-7BD7-384B-9719-9C8FE57B97C8}" destId="{F497695C-F91A-D846-BE95-00E8D77C6557}" srcOrd="11" destOrd="0" presId="urn:microsoft.com/office/officeart/2005/8/layout/gear1"/>
    <dgm:cxn modelId="{9B9A5197-948E-6B4C-97C0-3C30FCADF7D9}" type="presParOf" srcId="{5B53A64B-7BD7-384B-9719-9C8FE57B97C8}" destId="{B153A38D-2440-3A40-AEAE-459000B8A73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F94B83-1292-C143-A6DF-C17BC09EA045}"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0352CACF-7FC9-074D-9099-C73FACA5EB00}">
      <dgm:prSet phldrT="[Text]"/>
      <dgm:spPr/>
      <dgm:t>
        <a:bodyPr/>
        <a:lstStyle/>
        <a:p>
          <a:r>
            <a:rPr lang="en-US" dirty="0" smtClean="0"/>
            <a:t>Global HE</a:t>
          </a:r>
          <a:endParaRPr lang="en-US" dirty="0"/>
        </a:p>
      </dgm:t>
    </dgm:pt>
    <dgm:pt modelId="{4CC55ED4-D62B-A644-95B8-4393AFCABE78}" type="parTrans" cxnId="{1105F440-1A36-2442-9220-A0BFF5E59AC4}">
      <dgm:prSet/>
      <dgm:spPr/>
      <dgm:t>
        <a:bodyPr/>
        <a:lstStyle/>
        <a:p>
          <a:endParaRPr lang="en-US"/>
        </a:p>
      </dgm:t>
    </dgm:pt>
    <dgm:pt modelId="{12E8CD29-BDE6-FD46-95A9-43D6C3FBBCD5}" type="sibTrans" cxnId="{1105F440-1A36-2442-9220-A0BFF5E59AC4}">
      <dgm:prSet/>
      <dgm:spPr/>
      <dgm:t>
        <a:bodyPr/>
        <a:lstStyle/>
        <a:p>
          <a:endParaRPr lang="en-US"/>
        </a:p>
      </dgm:t>
    </dgm:pt>
    <dgm:pt modelId="{D1F20C95-88B3-A342-93C8-56EC9CE53C22}">
      <dgm:prSet phldrT="[Text]"/>
      <dgm:spPr/>
      <dgm:t>
        <a:bodyPr/>
        <a:lstStyle/>
        <a:p>
          <a:r>
            <a:rPr lang="en-US" dirty="0" smtClean="0"/>
            <a:t>The UWI</a:t>
          </a:r>
          <a:endParaRPr lang="en-US" dirty="0"/>
        </a:p>
      </dgm:t>
    </dgm:pt>
    <dgm:pt modelId="{4F72C8E6-4C49-AE4E-965D-3E07A3380FB5}" type="parTrans" cxnId="{5B3D105E-4ABD-0B4E-AF18-1A6F820F532C}">
      <dgm:prSet/>
      <dgm:spPr/>
      <dgm:t>
        <a:bodyPr/>
        <a:lstStyle/>
        <a:p>
          <a:endParaRPr lang="en-US"/>
        </a:p>
      </dgm:t>
    </dgm:pt>
    <dgm:pt modelId="{BFB8F30E-DCF4-3341-AE02-4520A599464C}" type="sibTrans" cxnId="{5B3D105E-4ABD-0B4E-AF18-1A6F820F532C}">
      <dgm:prSet/>
      <dgm:spPr/>
      <dgm:t>
        <a:bodyPr/>
        <a:lstStyle/>
        <a:p>
          <a:endParaRPr lang="en-US"/>
        </a:p>
      </dgm:t>
    </dgm:pt>
    <dgm:pt modelId="{33C79A01-C605-D848-989E-B273E3693251}">
      <dgm:prSet phldrT="[Text]"/>
      <dgm:spPr/>
      <dgm:t>
        <a:bodyPr/>
        <a:lstStyle/>
        <a:p>
          <a:r>
            <a:rPr lang="en-US" dirty="0" smtClean="0"/>
            <a:t>St. Augustine Campus</a:t>
          </a:r>
          <a:endParaRPr lang="en-US" dirty="0"/>
        </a:p>
      </dgm:t>
    </dgm:pt>
    <dgm:pt modelId="{8B292677-177C-484F-ACDB-6AB7D947369D}" type="parTrans" cxnId="{B2BCA0AD-7590-8D4A-AC5C-3FEDD04F1DDE}">
      <dgm:prSet/>
      <dgm:spPr/>
      <dgm:t>
        <a:bodyPr/>
        <a:lstStyle/>
        <a:p>
          <a:endParaRPr lang="en-US"/>
        </a:p>
      </dgm:t>
    </dgm:pt>
    <dgm:pt modelId="{C498147B-D2DD-014E-B3D0-3B583A707647}" type="sibTrans" cxnId="{B2BCA0AD-7590-8D4A-AC5C-3FEDD04F1DDE}">
      <dgm:prSet/>
      <dgm:spPr/>
      <dgm:t>
        <a:bodyPr/>
        <a:lstStyle/>
        <a:p>
          <a:endParaRPr lang="en-US"/>
        </a:p>
      </dgm:t>
    </dgm:pt>
    <dgm:pt modelId="{F5D5BF6C-9088-4642-8B2E-80D7A5B3138A}">
      <dgm:prSet phldrT="[Text]"/>
      <dgm:spPr/>
      <dgm:t>
        <a:bodyPr/>
        <a:lstStyle/>
        <a:p>
          <a:r>
            <a:rPr lang="en-US" dirty="0" smtClean="0"/>
            <a:t>Centre for Language Learning</a:t>
          </a:r>
          <a:endParaRPr lang="en-US" dirty="0"/>
        </a:p>
      </dgm:t>
    </dgm:pt>
    <dgm:pt modelId="{D4FB81BA-2BBE-8B4D-AA54-34E88E08ED0F}" type="parTrans" cxnId="{02405C0F-0081-F74C-8FF2-76CEF5CA31A0}">
      <dgm:prSet/>
      <dgm:spPr/>
      <dgm:t>
        <a:bodyPr/>
        <a:lstStyle/>
        <a:p>
          <a:endParaRPr lang="en-US"/>
        </a:p>
      </dgm:t>
    </dgm:pt>
    <dgm:pt modelId="{27B8BB2B-5FC5-9647-92FE-C6C2CEEDA655}" type="sibTrans" cxnId="{02405C0F-0081-F74C-8FF2-76CEF5CA31A0}">
      <dgm:prSet/>
      <dgm:spPr/>
      <dgm:t>
        <a:bodyPr/>
        <a:lstStyle/>
        <a:p>
          <a:endParaRPr lang="en-US"/>
        </a:p>
      </dgm:t>
    </dgm:pt>
    <dgm:pt modelId="{2A913539-BA1C-044D-A79D-A3EFE2FC08DE}" type="pres">
      <dgm:prSet presAssocID="{27F94B83-1292-C143-A6DF-C17BC09EA045}" presName="Name0" presStyleCnt="0">
        <dgm:presLayoutVars>
          <dgm:chMax val="7"/>
          <dgm:resizeHandles val="exact"/>
        </dgm:presLayoutVars>
      </dgm:prSet>
      <dgm:spPr/>
      <dgm:t>
        <a:bodyPr/>
        <a:lstStyle/>
        <a:p>
          <a:endParaRPr lang="en-US"/>
        </a:p>
      </dgm:t>
    </dgm:pt>
    <dgm:pt modelId="{081FF252-803E-7C49-8A3C-96342186E513}" type="pres">
      <dgm:prSet presAssocID="{27F94B83-1292-C143-A6DF-C17BC09EA045}" presName="comp1" presStyleCnt="0"/>
      <dgm:spPr/>
    </dgm:pt>
    <dgm:pt modelId="{350497FE-4D02-0F48-9CE8-B4C6EE490D90}" type="pres">
      <dgm:prSet presAssocID="{27F94B83-1292-C143-A6DF-C17BC09EA045}" presName="circle1" presStyleLbl="node1" presStyleIdx="0" presStyleCnt="4"/>
      <dgm:spPr/>
      <dgm:t>
        <a:bodyPr/>
        <a:lstStyle/>
        <a:p>
          <a:endParaRPr lang="en-US"/>
        </a:p>
      </dgm:t>
    </dgm:pt>
    <dgm:pt modelId="{5C7E9D34-0B4F-6B4A-BFC8-338BD3342CCF}" type="pres">
      <dgm:prSet presAssocID="{27F94B83-1292-C143-A6DF-C17BC09EA045}" presName="c1text" presStyleLbl="node1" presStyleIdx="0" presStyleCnt="4">
        <dgm:presLayoutVars>
          <dgm:bulletEnabled val="1"/>
        </dgm:presLayoutVars>
      </dgm:prSet>
      <dgm:spPr/>
      <dgm:t>
        <a:bodyPr/>
        <a:lstStyle/>
        <a:p>
          <a:endParaRPr lang="en-US"/>
        </a:p>
      </dgm:t>
    </dgm:pt>
    <dgm:pt modelId="{712BA0C1-A7A9-E34E-8CC9-75DBC9C96A48}" type="pres">
      <dgm:prSet presAssocID="{27F94B83-1292-C143-A6DF-C17BC09EA045}" presName="comp2" presStyleCnt="0"/>
      <dgm:spPr/>
    </dgm:pt>
    <dgm:pt modelId="{5A001FC0-8E07-8144-9BA5-93E8D0F61CFD}" type="pres">
      <dgm:prSet presAssocID="{27F94B83-1292-C143-A6DF-C17BC09EA045}" presName="circle2" presStyleLbl="node1" presStyleIdx="1" presStyleCnt="4"/>
      <dgm:spPr/>
      <dgm:t>
        <a:bodyPr/>
        <a:lstStyle/>
        <a:p>
          <a:endParaRPr lang="en-US"/>
        </a:p>
      </dgm:t>
    </dgm:pt>
    <dgm:pt modelId="{BE555DAB-93D4-8F44-8DF8-B4FBF3AF3D96}" type="pres">
      <dgm:prSet presAssocID="{27F94B83-1292-C143-A6DF-C17BC09EA045}" presName="c2text" presStyleLbl="node1" presStyleIdx="1" presStyleCnt="4">
        <dgm:presLayoutVars>
          <dgm:bulletEnabled val="1"/>
        </dgm:presLayoutVars>
      </dgm:prSet>
      <dgm:spPr/>
      <dgm:t>
        <a:bodyPr/>
        <a:lstStyle/>
        <a:p>
          <a:endParaRPr lang="en-US"/>
        </a:p>
      </dgm:t>
    </dgm:pt>
    <dgm:pt modelId="{384A8DB8-F326-0B44-B6F1-C5DAE0C0F0F7}" type="pres">
      <dgm:prSet presAssocID="{27F94B83-1292-C143-A6DF-C17BC09EA045}" presName="comp3" presStyleCnt="0"/>
      <dgm:spPr/>
    </dgm:pt>
    <dgm:pt modelId="{AF84F091-022E-DC48-81C0-048A779E924E}" type="pres">
      <dgm:prSet presAssocID="{27F94B83-1292-C143-A6DF-C17BC09EA045}" presName="circle3" presStyleLbl="node1" presStyleIdx="2" presStyleCnt="4"/>
      <dgm:spPr/>
      <dgm:t>
        <a:bodyPr/>
        <a:lstStyle/>
        <a:p>
          <a:endParaRPr lang="en-US"/>
        </a:p>
      </dgm:t>
    </dgm:pt>
    <dgm:pt modelId="{39196E9F-5B84-AE4C-9833-A70DE3F924BF}" type="pres">
      <dgm:prSet presAssocID="{27F94B83-1292-C143-A6DF-C17BC09EA045}" presName="c3text" presStyleLbl="node1" presStyleIdx="2" presStyleCnt="4">
        <dgm:presLayoutVars>
          <dgm:bulletEnabled val="1"/>
        </dgm:presLayoutVars>
      </dgm:prSet>
      <dgm:spPr/>
      <dgm:t>
        <a:bodyPr/>
        <a:lstStyle/>
        <a:p>
          <a:endParaRPr lang="en-US"/>
        </a:p>
      </dgm:t>
    </dgm:pt>
    <dgm:pt modelId="{986BE4E7-9DEE-0948-902A-FF26E61ADA2D}" type="pres">
      <dgm:prSet presAssocID="{27F94B83-1292-C143-A6DF-C17BC09EA045}" presName="comp4" presStyleCnt="0"/>
      <dgm:spPr/>
    </dgm:pt>
    <dgm:pt modelId="{0D5EB2A6-C8E3-EE42-9241-7657D44231C1}" type="pres">
      <dgm:prSet presAssocID="{27F94B83-1292-C143-A6DF-C17BC09EA045}" presName="circle4" presStyleLbl="node1" presStyleIdx="3" presStyleCnt="4"/>
      <dgm:spPr/>
      <dgm:t>
        <a:bodyPr/>
        <a:lstStyle/>
        <a:p>
          <a:endParaRPr lang="en-US"/>
        </a:p>
      </dgm:t>
    </dgm:pt>
    <dgm:pt modelId="{1C535B17-A162-AA40-8166-F1575761116B}" type="pres">
      <dgm:prSet presAssocID="{27F94B83-1292-C143-A6DF-C17BC09EA045}" presName="c4text" presStyleLbl="node1" presStyleIdx="3" presStyleCnt="4">
        <dgm:presLayoutVars>
          <dgm:bulletEnabled val="1"/>
        </dgm:presLayoutVars>
      </dgm:prSet>
      <dgm:spPr/>
      <dgm:t>
        <a:bodyPr/>
        <a:lstStyle/>
        <a:p>
          <a:endParaRPr lang="en-US"/>
        </a:p>
      </dgm:t>
    </dgm:pt>
  </dgm:ptLst>
  <dgm:cxnLst>
    <dgm:cxn modelId="{5B3D105E-4ABD-0B4E-AF18-1A6F820F532C}" srcId="{27F94B83-1292-C143-A6DF-C17BC09EA045}" destId="{D1F20C95-88B3-A342-93C8-56EC9CE53C22}" srcOrd="1" destOrd="0" parTransId="{4F72C8E6-4C49-AE4E-965D-3E07A3380FB5}" sibTransId="{BFB8F30E-DCF4-3341-AE02-4520A599464C}"/>
    <dgm:cxn modelId="{5481B02C-0847-7F45-AD9F-8A71FA9C8BE6}" type="presOf" srcId="{27F94B83-1292-C143-A6DF-C17BC09EA045}" destId="{2A913539-BA1C-044D-A79D-A3EFE2FC08DE}" srcOrd="0" destOrd="0" presId="urn:microsoft.com/office/officeart/2005/8/layout/venn2"/>
    <dgm:cxn modelId="{C7ABC266-A9AD-A545-ADB8-B4D368D1A17B}" type="presOf" srcId="{0352CACF-7FC9-074D-9099-C73FACA5EB00}" destId="{350497FE-4D02-0F48-9CE8-B4C6EE490D90}" srcOrd="0" destOrd="0" presId="urn:microsoft.com/office/officeart/2005/8/layout/venn2"/>
    <dgm:cxn modelId="{1105F440-1A36-2442-9220-A0BFF5E59AC4}" srcId="{27F94B83-1292-C143-A6DF-C17BC09EA045}" destId="{0352CACF-7FC9-074D-9099-C73FACA5EB00}" srcOrd="0" destOrd="0" parTransId="{4CC55ED4-D62B-A644-95B8-4393AFCABE78}" sibTransId="{12E8CD29-BDE6-FD46-95A9-43D6C3FBBCD5}"/>
    <dgm:cxn modelId="{B2FF340F-712F-4845-B86E-1964D20D181E}" type="presOf" srcId="{D1F20C95-88B3-A342-93C8-56EC9CE53C22}" destId="{5A001FC0-8E07-8144-9BA5-93E8D0F61CFD}" srcOrd="0" destOrd="0" presId="urn:microsoft.com/office/officeart/2005/8/layout/venn2"/>
    <dgm:cxn modelId="{30E7AEB1-4F30-984C-8D94-B151F9F6ADF4}" type="presOf" srcId="{33C79A01-C605-D848-989E-B273E3693251}" destId="{39196E9F-5B84-AE4C-9833-A70DE3F924BF}" srcOrd="1" destOrd="0" presId="urn:microsoft.com/office/officeart/2005/8/layout/venn2"/>
    <dgm:cxn modelId="{624B455A-5213-D44A-8F40-6D074921BC3C}" type="presOf" srcId="{F5D5BF6C-9088-4642-8B2E-80D7A5B3138A}" destId="{1C535B17-A162-AA40-8166-F1575761116B}" srcOrd="1" destOrd="0" presId="urn:microsoft.com/office/officeart/2005/8/layout/venn2"/>
    <dgm:cxn modelId="{B2531F96-BD18-B249-9002-FA5536F848C5}" type="presOf" srcId="{D1F20C95-88B3-A342-93C8-56EC9CE53C22}" destId="{BE555DAB-93D4-8F44-8DF8-B4FBF3AF3D96}" srcOrd="1" destOrd="0" presId="urn:microsoft.com/office/officeart/2005/8/layout/venn2"/>
    <dgm:cxn modelId="{02405C0F-0081-F74C-8FF2-76CEF5CA31A0}" srcId="{27F94B83-1292-C143-A6DF-C17BC09EA045}" destId="{F5D5BF6C-9088-4642-8B2E-80D7A5B3138A}" srcOrd="3" destOrd="0" parTransId="{D4FB81BA-2BBE-8B4D-AA54-34E88E08ED0F}" sibTransId="{27B8BB2B-5FC5-9647-92FE-C6C2CEEDA655}"/>
    <dgm:cxn modelId="{01CE7B95-F244-8E49-ACD8-5A1FF86E7D7F}" type="presOf" srcId="{F5D5BF6C-9088-4642-8B2E-80D7A5B3138A}" destId="{0D5EB2A6-C8E3-EE42-9241-7657D44231C1}" srcOrd="0" destOrd="0" presId="urn:microsoft.com/office/officeart/2005/8/layout/venn2"/>
    <dgm:cxn modelId="{F3B84CE8-6886-9642-8742-3CA1FFAF3018}" type="presOf" srcId="{0352CACF-7FC9-074D-9099-C73FACA5EB00}" destId="{5C7E9D34-0B4F-6B4A-BFC8-338BD3342CCF}" srcOrd="1" destOrd="0" presId="urn:microsoft.com/office/officeart/2005/8/layout/venn2"/>
    <dgm:cxn modelId="{0BCB11FD-3E44-0345-B3E1-C46659CDE0B7}" type="presOf" srcId="{33C79A01-C605-D848-989E-B273E3693251}" destId="{AF84F091-022E-DC48-81C0-048A779E924E}" srcOrd="0" destOrd="0" presId="urn:microsoft.com/office/officeart/2005/8/layout/venn2"/>
    <dgm:cxn modelId="{B2BCA0AD-7590-8D4A-AC5C-3FEDD04F1DDE}" srcId="{27F94B83-1292-C143-A6DF-C17BC09EA045}" destId="{33C79A01-C605-D848-989E-B273E3693251}" srcOrd="2" destOrd="0" parTransId="{8B292677-177C-484F-ACDB-6AB7D947369D}" sibTransId="{C498147B-D2DD-014E-B3D0-3B583A707647}"/>
    <dgm:cxn modelId="{F9308147-79DC-484F-BE98-04F07D1E6C08}" type="presParOf" srcId="{2A913539-BA1C-044D-A79D-A3EFE2FC08DE}" destId="{081FF252-803E-7C49-8A3C-96342186E513}" srcOrd="0" destOrd="0" presId="urn:microsoft.com/office/officeart/2005/8/layout/venn2"/>
    <dgm:cxn modelId="{70F1053C-DB0D-8C4F-8BAA-8B19DD4CE264}" type="presParOf" srcId="{081FF252-803E-7C49-8A3C-96342186E513}" destId="{350497FE-4D02-0F48-9CE8-B4C6EE490D90}" srcOrd="0" destOrd="0" presId="urn:microsoft.com/office/officeart/2005/8/layout/venn2"/>
    <dgm:cxn modelId="{46C397EA-01E6-2340-9ABC-B0BCBB8D42E7}" type="presParOf" srcId="{081FF252-803E-7C49-8A3C-96342186E513}" destId="{5C7E9D34-0B4F-6B4A-BFC8-338BD3342CCF}" srcOrd="1" destOrd="0" presId="urn:microsoft.com/office/officeart/2005/8/layout/venn2"/>
    <dgm:cxn modelId="{8B9DEB55-4C28-0C40-9DDB-6DB065AB532F}" type="presParOf" srcId="{2A913539-BA1C-044D-A79D-A3EFE2FC08DE}" destId="{712BA0C1-A7A9-E34E-8CC9-75DBC9C96A48}" srcOrd="1" destOrd="0" presId="urn:microsoft.com/office/officeart/2005/8/layout/venn2"/>
    <dgm:cxn modelId="{9C5FF58E-2B1C-1A42-88D6-B5EE87BE027C}" type="presParOf" srcId="{712BA0C1-A7A9-E34E-8CC9-75DBC9C96A48}" destId="{5A001FC0-8E07-8144-9BA5-93E8D0F61CFD}" srcOrd="0" destOrd="0" presId="urn:microsoft.com/office/officeart/2005/8/layout/venn2"/>
    <dgm:cxn modelId="{452162E5-831A-4D4C-9C65-C026E8D22605}" type="presParOf" srcId="{712BA0C1-A7A9-E34E-8CC9-75DBC9C96A48}" destId="{BE555DAB-93D4-8F44-8DF8-B4FBF3AF3D96}" srcOrd="1" destOrd="0" presId="urn:microsoft.com/office/officeart/2005/8/layout/venn2"/>
    <dgm:cxn modelId="{6A1DC170-09F6-DA4E-AACC-5A9557BE14E7}" type="presParOf" srcId="{2A913539-BA1C-044D-A79D-A3EFE2FC08DE}" destId="{384A8DB8-F326-0B44-B6F1-C5DAE0C0F0F7}" srcOrd="2" destOrd="0" presId="urn:microsoft.com/office/officeart/2005/8/layout/venn2"/>
    <dgm:cxn modelId="{6C306362-646A-3C4A-9BE9-16571CB1F4F9}" type="presParOf" srcId="{384A8DB8-F326-0B44-B6F1-C5DAE0C0F0F7}" destId="{AF84F091-022E-DC48-81C0-048A779E924E}" srcOrd="0" destOrd="0" presId="urn:microsoft.com/office/officeart/2005/8/layout/venn2"/>
    <dgm:cxn modelId="{374362DB-8286-C64D-8A07-CE7F71B4D346}" type="presParOf" srcId="{384A8DB8-F326-0B44-B6F1-C5DAE0C0F0F7}" destId="{39196E9F-5B84-AE4C-9833-A70DE3F924BF}" srcOrd="1" destOrd="0" presId="urn:microsoft.com/office/officeart/2005/8/layout/venn2"/>
    <dgm:cxn modelId="{82478711-ED2B-AA40-B8FB-CE0427DCF5FC}" type="presParOf" srcId="{2A913539-BA1C-044D-A79D-A3EFE2FC08DE}" destId="{986BE4E7-9DEE-0948-902A-FF26E61ADA2D}" srcOrd="3" destOrd="0" presId="urn:microsoft.com/office/officeart/2005/8/layout/venn2"/>
    <dgm:cxn modelId="{56505F75-39C4-2D47-8642-58440A890C47}" type="presParOf" srcId="{986BE4E7-9DEE-0948-902A-FF26E61ADA2D}" destId="{0D5EB2A6-C8E3-EE42-9241-7657D44231C1}" srcOrd="0" destOrd="0" presId="urn:microsoft.com/office/officeart/2005/8/layout/venn2"/>
    <dgm:cxn modelId="{24740AFA-D9CE-6347-8FA8-ADE87E33581F}" type="presParOf" srcId="{986BE4E7-9DEE-0948-902A-FF26E61ADA2D}" destId="{1C535B17-A162-AA40-8166-F1575761116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D20F24-F42B-054B-A55B-D872A4CD8EC0}" type="datetimeFigureOut">
              <a:rPr lang="en-US" smtClean="0"/>
              <a:pPr/>
              <a:t>6/30/2012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6B68A9-EE25-4343-988F-0E4581EBD765}" type="slidenum">
              <a:rPr lang="en-US" smtClean="0"/>
              <a:pPr/>
              <a:t>‹#›</a:t>
            </a:fld>
            <a:endParaRPr lang="en-US" dirty="0"/>
          </a:p>
        </p:txBody>
      </p:sp>
    </p:spTree>
    <p:extLst>
      <p:ext uri="{BB962C8B-B14F-4D97-AF65-F5344CB8AC3E}">
        <p14:creationId xmlns:p14="http://schemas.microsoft.com/office/powerpoint/2010/main" val="169994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F00F0-3F1F-4454-A169-190AD5B76705}" type="datetimeFigureOut">
              <a:rPr lang="en-TT" smtClean="0"/>
              <a:pPr/>
              <a:t>30/06/2012</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811E4-4A7D-4347-B1A6-7AA0F1ADBE1A}" type="slidenum">
              <a:rPr lang="en-TT" smtClean="0"/>
              <a:pPr/>
              <a:t>‹#›</a:t>
            </a:fld>
            <a:endParaRPr lang="en-TT"/>
          </a:p>
        </p:txBody>
      </p:sp>
    </p:spTree>
    <p:extLst>
      <p:ext uri="{BB962C8B-B14F-4D97-AF65-F5344CB8AC3E}">
        <p14:creationId xmlns:p14="http://schemas.microsoft.com/office/powerpoint/2010/main" val="3185221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EE7811E4-4A7D-4347-B1A6-7AA0F1ADBE1A}" type="slidenum">
              <a:rPr lang="en-TT" smtClean="0"/>
              <a:pPr/>
              <a:t>4</a:t>
            </a:fld>
            <a:endParaRPr lang="en-TT"/>
          </a:p>
        </p:txBody>
      </p:sp>
    </p:spTree>
    <p:extLst>
      <p:ext uri="{BB962C8B-B14F-4D97-AF65-F5344CB8AC3E}">
        <p14:creationId xmlns:p14="http://schemas.microsoft.com/office/powerpoint/2010/main" val="126005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811E4-4A7D-4347-B1A6-7AA0F1ADBE1A}" type="slidenum">
              <a:rPr lang="en-TT" smtClean="0"/>
              <a:pPr/>
              <a:t>9</a:t>
            </a:fld>
            <a:endParaRPr lang="en-T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EE7811E4-4A7D-4347-B1A6-7AA0F1ADBE1A}" type="slidenum">
              <a:rPr lang="en-TT" smtClean="0"/>
              <a:pPr/>
              <a:t>35</a:t>
            </a:fld>
            <a:endParaRPr lang="en-T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2946AFC-9416-3D43-AFED-12978DE4A525}" type="datetime1">
              <a:rPr lang="en-US" smtClean="0"/>
              <a:pPr/>
              <a:t>6/30/2012</a:t>
            </a:fld>
            <a:endParaRPr lang="en-US" dirty="0"/>
          </a:p>
        </p:txBody>
      </p:sp>
      <p:sp>
        <p:nvSpPr>
          <p:cNvPr id="17" name="Footer Placeholder 16"/>
          <p:cNvSpPr>
            <a:spLocks noGrp="1"/>
          </p:cNvSpPr>
          <p:nvPr>
            <p:ph type="ftr" sz="quarter" idx="11"/>
          </p:nvPr>
        </p:nvSpPr>
        <p:spPr/>
        <p:txBody>
          <a:bodyPr/>
          <a:lstStyle/>
          <a:p>
            <a:r>
              <a:rPr lang="en-US" dirty="0" smtClean="0"/>
              <a:t>Challenging the stereotypes B Carter 05/07/12</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6F82EA-F604-8840-9A73-8E0D1E5DE72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0C443-334B-B84A-ACBC-E5DCF16F209C}" type="datetime1">
              <a:rPr lang="en-US" smtClean="0"/>
              <a:pPr/>
              <a:t>6/30/2012</a:t>
            </a:fld>
            <a:endParaRPr lang="en-US" dirty="0"/>
          </a:p>
        </p:txBody>
      </p:sp>
      <p:sp>
        <p:nvSpPr>
          <p:cNvPr id="5" name="Footer Placeholder 4"/>
          <p:cNvSpPr>
            <a:spLocks noGrp="1"/>
          </p:cNvSpPr>
          <p:nvPr>
            <p:ph type="ftr" sz="quarter" idx="11"/>
          </p:nvPr>
        </p:nvSpPr>
        <p:spPr/>
        <p:txBody>
          <a:bodyPr/>
          <a:lstStyle/>
          <a:p>
            <a:r>
              <a:rPr lang="en-US" dirty="0" smtClean="0"/>
              <a:t>Challenging the stereotypes B Carter 05/07/12</a:t>
            </a:r>
            <a:endParaRPr lang="en-US" dirty="0"/>
          </a:p>
        </p:txBody>
      </p:sp>
      <p:sp>
        <p:nvSpPr>
          <p:cNvPr id="6" name="Slide Number Placeholder 5"/>
          <p:cNvSpPr>
            <a:spLocks noGrp="1"/>
          </p:cNvSpPr>
          <p:nvPr>
            <p:ph type="sldNum" sz="quarter" idx="12"/>
          </p:nvPr>
        </p:nvSpPr>
        <p:spPr/>
        <p:txBody>
          <a:bodyPr/>
          <a:lstStyle/>
          <a:p>
            <a:fld id="{4F6F82EA-F604-8840-9A73-8E0D1E5DE72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F6F82EA-F604-8840-9A73-8E0D1E5DE72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F296B9-339F-FB4E-A5E2-9D377AFA5B76}" type="datetime1">
              <a:rPr lang="en-US" smtClean="0"/>
              <a:pPr/>
              <a:t>6/30/2012</a:t>
            </a:fld>
            <a:endParaRPr lang="en-US" dirty="0"/>
          </a:p>
        </p:txBody>
      </p:sp>
      <p:sp>
        <p:nvSpPr>
          <p:cNvPr id="5" name="Footer Placeholder 4"/>
          <p:cNvSpPr>
            <a:spLocks noGrp="1"/>
          </p:cNvSpPr>
          <p:nvPr>
            <p:ph type="ftr" sz="quarter" idx="11"/>
          </p:nvPr>
        </p:nvSpPr>
        <p:spPr/>
        <p:txBody>
          <a:bodyPr/>
          <a:lstStyle/>
          <a:p>
            <a:r>
              <a:rPr lang="en-US" dirty="0" smtClean="0"/>
              <a:t>Challenging the stereotypes B Carter 05/07/12</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37DF85-D90D-7E4F-8920-690B83D00BEA}" type="datetime1">
              <a:rPr lang="en-US" smtClean="0"/>
              <a:pPr/>
              <a:t>6/30/2012</a:t>
            </a:fld>
            <a:endParaRPr lang="en-US" dirty="0"/>
          </a:p>
        </p:txBody>
      </p:sp>
      <p:sp>
        <p:nvSpPr>
          <p:cNvPr id="5" name="Footer Placeholder 4"/>
          <p:cNvSpPr>
            <a:spLocks noGrp="1"/>
          </p:cNvSpPr>
          <p:nvPr>
            <p:ph type="ftr" sz="quarter" idx="11"/>
          </p:nvPr>
        </p:nvSpPr>
        <p:spPr/>
        <p:txBody>
          <a:bodyPr/>
          <a:lstStyle/>
          <a:p>
            <a:r>
              <a:rPr lang="en-US" dirty="0" smtClean="0"/>
              <a:t>Challenging the stereotypes B Carter 05/07/12</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F6F82EA-F604-8840-9A73-8E0D1E5DE72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Challenging the stereotypes B Carter 05/07/12</a:t>
            </a:r>
            <a:endParaRPr lang="en-US" dirty="0"/>
          </a:p>
        </p:txBody>
      </p:sp>
      <p:sp>
        <p:nvSpPr>
          <p:cNvPr id="4" name="Date Placeholder 3"/>
          <p:cNvSpPr>
            <a:spLocks noGrp="1"/>
          </p:cNvSpPr>
          <p:nvPr>
            <p:ph type="dt" sz="half" idx="10"/>
          </p:nvPr>
        </p:nvSpPr>
        <p:spPr/>
        <p:txBody>
          <a:bodyPr/>
          <a:lstStyle/>
          <a:p>
            <a:fld id="{DA484347-0A81-8E4C-9077-D5D8BA8E73F1}" type="datetime1">
              <a:rPr lang="en-US" smtClean="0"/>
              <a:pPr/>
              <a:t>6/30/2012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6F82EA-F604-8840-9A73-8E0D1E5DE72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7FD59A5-53BC-8043-8267-7729B4815F34}" type="datetime1">
              <a:rPr lang="en-US" smtClean="0"/>
              <a:pPr/>
              <a:t>6/30/2012</a:t>
            </a:fld>
            <a:endParaRPr lang="en-US" dirty="0"/>
          </a:p>
        </p:txBody>
      </p:sp>
      <p:sp>
        <p:nvSpPr>
          <p:cNvPr id="6" name="Footer Placeholder 5"/>
          <p:cNvSpPr>
            <a:spLocks noGrp="1"/>
          </p:cNvSpPr>
          <p:nvPr>
            <p:ph type="ftr" sz="quarter" idx="11"/>
          </p:nvPr>
        </p:nvSpPr>
        <p:spPr/>
        <p:txBody>
          <a:bodyPr/>
          <a:lstStyle/>
          <a:p>
            <a:r>
              <a:rPr lang="en-US" dirty="0" smtClean="0"/>
              <a:t>Challenging the stereotypes B Carter 05/07/12</a:t>
            </a:r>
            <a:endParaRPr lang="en-US" dirty="0"/>
          </a:p>
        </p:txBody>
      </p:sp>
      <p:sp>
        <p:nvSpPr>
          <p:cNvPr id="7" name="Slide Number Placeholder 6"/>
          <p:cNvSpPr>
            <a:spLocks noGrp="1"/>
          </p:cNvSpPr>
          <p:nvPr>
            <p:ph type="sldNum" sz="quarter" idx="12"/>
          </p:nvPr>
        </p:nvSpPr>
        <p:spPr/>
        <p:txBody>
          <a:bodyPr/>
          <a:lstStyle/>
          <a:p>
            <a:fld id="{4F6F82EA-F604-8840-9A73-8E0D1E5DE72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A116B5-332C-C547-A791-C36BA824ED72}" type="datetime1">
              <a:rPr lang="en-US" smtClean="0"/>
              <a:pPr/>
              <a:t>6/30/2012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Challenging the stereotypes B Carter 05/07/12</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F6F82EA-F604-8840-9A73-8E0D1E5DE72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0FFA92-9E5B-E94A-8F5C-59A93F082B0A}" type="datetime1">
              <a:rPr lang="en-US" smtClean="0"/>
              <a:pPr/>
              <a:t>6/30/2012</a:t>
            </a:fld>
            <a:endParaRPr lang="en-US" dirty="0"/>
          </a:p>
        </p:txBody>
      </p:sp>
      <p:sp>
        <p:nvSpPr>
          <p:cNvPr id="4" name="Footer Placeholder 3"/>
          <p:cNvSpPr>
            <a:spLocks noGrp="1"/>
          </p:cNvSpPr>
          <p:nvPr>
            <p:ph type="ftr" sz="quarter" idx="11"/>
          </p:nvPr>
        </p:nvSpPr>
        <p:spPr/>
        <p:txBody>
          <a:bodyPr/>
          <a:lstStyle/>
          <a:p>
            <a:r>
              <a:rPr lang="en-US" dirty="0" smtClean="0"/>
              <a:t>Challenging the stereotypes B Carter 05/07/12</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F6F82EA-F604-8840-9A73-8E0D1E5DE7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67B9B95-15B9-E54C-9B91-67E6D1C89753}" type="datetime1">
              <a:rPr lang="en-US" smtClean="0"/>
              <a:pPr/>
              <a:t>6/30/2012</a:t>
            </a:fld>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F6F82EA-F604-8840-9A73-8E0D1E5DE7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F6F82EA-F604-8840-9A73-8E0D1E5DE72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8A32B904-6BEC-5C47-AACC-4022EB7F9E1A}" type="datetime1">
              <a:rPr lang="en-US" smtClean="0"/>
              <a:pPr/>
              <a:t>6/30/2012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Challenging the stereotypes B Carter 05/07/12</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F6F82EA-F604-8840-9A73-8E0D1E5DE72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06C0E7B-8753-9D46-80B3-03AE915CD7C5}" type="datetime1">
              <a:rPr lang="en-US" smtClean="0"/>
              <a:pPr/>
              <a:t>6/30/2012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Challenging the stereotypes B Carter 05/07/12</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620D220-F6F4-2E48-967F-7F907686D649}" type="datetime1">
              <a:rPr lang="en-US" smtClean="0"/>
              <a:pPr/>
              <a:t>6/30/2012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Challenging the stereotypes B Carter 05/07/12</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F6F82EA-F604-8840-9A73-8E0D1E5DE72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w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752600"/>
          </a:xfrm>
        </p:spPr>
        <p:txBody>
          <a:bodyPr>
            <a:normAutofit lnSpcReduction="10000"/>
          </a:bodyPr>
          <a:lstStyle/>
          <a:p>
            <a:endParaRPr lang="en-US" dirty="0" smtClean="0"/>
          </a:p>
          <a:p>
            <a:endParaRPr lang="en-US" dirty="0" smtClean="0"/>
          </a:p>
          <a:p>
            <a:r>
              <a:rPr lang="en-US" dirty="0" smtClean="0"/>
              <a:t>Beverly-Anne Carter </a:t>
            </a:r>
          </a:p>
          <a:p>
            <a:r>
              <a:rPr lang="en-US" dirty="0" smtClean="0"/>
              <a:t>The University of the West Indies </a:t>
            </a:r>
          </a:p>
          <a:p>
            <a:r>
              <a:rPr lang="en-US" dirty="0" smtClean="0"/>
              <a:t>St. Augustine Campus</a:t>
            </a:r>
          </a:p>
          <a:p>
            <a:r>
              <a:rPr lang="en-US" dirty="0" smtClean="0"/>
              <a:t>Trinidad and Tobago</a:t>
            </a:r>
          </a:p>
        </p:txBody>
      </p:sp>
      <p:sp>
        <p:nvSpPr>
          <p:cNvPr id="2" name="Title 1"/>
          <p:cNvSpPr>
            <a:spLocks noGrp="1"/>
          </p:cNvSpPr>
          <p:nvPr>
            <p:ph type="ctrTitle"/>
          </p:nvPr>
        </p:nvSpPr>
        <p:spPr/>
        <p:txBody>
          <a:bodyPr>
            <a:normAutofit fontScale="90000"/>
          </a:bodyPr>
          <a:lstStyle/>
          <a:p>
            <a:r>
              <a:rPr lang="en-US" dirty="0" smtClean="0"/>
              <a:t>Challenging the stereotypes: making the case for non-specialist language learning in Caribbean HE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2133599"/>
            <a:ext cx="847725" cy="11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we do?</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CLL:</a:t>
            </a:r>
          </a:p>
          <a:p>
            <a:pPr lvl="1" algn="just"/>
            <a:r>
              <a:rPr lang="en-US" dirty="0" smtClean="0"/>
              <a:t>Improves </a:t>
            </a:r>
            <a:r>
              <a:rPr lang="en-US" dirty="0"/>
              <a:t>the student experience through a curriculum that focuses on</a:t>
            </a:r>
            <a:r>
              <a:rPr lang="en-US" dirty="0" smtClean="0"/>
              <a:t> languages for enrichment, communicative purpose, practical </a:t>
            </a:r>
            <a:r>
              <a:rPr lang="en-US" dirty="0"/>
              <a:t>skill and employability;</a:t>
            </a:r>
          </a:p>
          <a:p>
            <a:pPr lvl="1" algn="just"/>
            <a:r>
              <a:rPr lang="en-US" dirty="0" smtClean="0"/>
              <a:t>Promotes innovative teaching methods;</a:t>
            </a:r>
          </a:p>
          <a:p>
            <a:pPr lvl="1" algn="just"/>
            <a:r>
              <a:rPr lang="en-US" dirty="0" smtClean="0"/>
              <a:t>Researches language acquisition in adult learners;</a:t>
            </a:r>
          </a:p>
          <a:p>
            <a:pPr lvl="1" algn="just"/>
            <a:r>
              <a:rPr lang="en-US" dirty="0" smtClean="0"/>
              <a:t>Emphasises intercultural communication both in curriculum design </a:t>
            </a:r>
            <a:r>
              <a:rPr lang="en-US" dirty="0"/>
              <a:t>and experientially/ is</a:t>
            </a:r>
            <a:r>
              <a:rPr lang="en-US" dirty="0" smtClean="0"/>
              <a:t> “a </a:t>
            </a:r>
            <a:r>
              <a:rPr lang="en-US" dirty="0"/>
              <a:t>site of domestic intercultural </a:t>
            </a:r>
            <a:r>
              <a:rPr lang="en-US" dirty="0" smtClean="0"/>
              <a:t>experiences” </a:t>
            </a:r>
            <a:r>
              <a:rPr lang="en-US" dirty="0"/>
              <a:t>(Simons &amp; Krols, </a:t>
            </a:r>
            <a:r>
              <a:rPr lang="en-US" dirty="0" smtClean="0"/>
              <a:t>2010, </a:t>
            </a:r>
            <a:r>
              <a:rPr lang="en-US" dirty="0" err="1" smtClean="0"/>
              <a:t>p</a:t>
            </a:r>
            <a:r>
              <a:rPr lang="en-US" dirty="0" smtClean="0"/>
              <a:t>. 1);</a:t>
            </a:r>
          </a:p>
          <a:p>
            <a:pPr lvl="1" algn="just"/>
            <a:r>
              <a:rPr lang="en-US" dirty="0" smtClean="0"/>
              <a:t>Administers </a:t>
            </a:r>
            <a:r>
              <a:rPr lang="en-US" dirty="0"/>
              <a:t>facilities </a:t>
            </a:r>
            <a:r>
              <a:rPr lang="en-US" dirty="0" smtClean="0"/>
              <a:t>for language learning (including a SAC); </a:t>
            </a:r>
          </a:p>
          <a:p>
            <a:pPr lvl="1" algn="just">
              <a:buFont typeface="Wingdings" charset="2"/>
              <a:buChar char="ü"/>
            </a:pPr>
            <a:r>
              <a:rPr lang="en-US" dirty="0" smtClean="0"/>
              <a:t>Enhances the international campus;</a:t>
            </a:r>
          </a:p>
          <a:p>
            <a:pPr lvl="1" algn="just">
              <a:buFont typeface="Wingdings" charset="2"/>
              <a:buChar char="ü"/>
            </a:pPr>
            <a:r>
              <a:rPr lang="en-US" dirty="0" smtClean="0"/>
              <a:t>Is entrepreneurial and income generating. </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Challenging the stereotypes B Carter 05/07/12</a:t>
            </a:r>
            <a:endParaRPr lang="en-US" dirty="0"/>
          </a:p>
        </p:txBody>
      </p:sp>
      <p:sp>
        <p:nvSpPr>
          <p:cNvPr id="5" name="Slide Number Placeholder 4"/>
          <p:cNvSpPr>
            <a:spLocks noGrp="1"/>
          </p:cNvSpPr>
          <p:nvPr>
            <p:ph type="sldNum" sz="quarter" idx="12"/>
          </p:nvPr>
        </p:nvSpPr>
        <p:spPr/>
        <p:txBody>
          <a:bodyPr/>
          <a:lstStyle/>
          <a:p>
            <a:fld id="{4F6F82EA-F604-8840-9A73-8E0D1E5DE72C}"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CLL qua language centre</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11</a:t>
            </a:fld>
            <a:endParaRPr lang="en-US" dirty="0"/>
          </a:p>
        </p:txBody>
      </p:sp>
      <p:sp>
        <p:nvSpPr>
          <p:cNvPr id="5" name="Content Placeholder 4"/>
          <p:cNvSpPr>
            <a:spLocks noGrp="1"/>
          </p:cNvSpPr>
          <p:nvPr>
            <p:ph sz="quarter" idx="1"/>
          </p:nvPr>
        </p:nvSpPr>
        <p:spPr>
          <a:xfrm>
            <a:off x="301752" y="1527048"/>
            <a:ext cx="8503920" cy="4572000"/>
          </a:xfrm>
        </p:spPr>
        <p:txBody>
          <a:bodyPr>
            <a:normAutofit fontScale="70000" lnSpcReduction="20000"/>
          </a:bodyPr>
          <a:lstStyle/>
          <a:p>
            <a:pPr algn="just"/>
            <a:r>
              <a:rPr lang="en-US" sz="3097" dirty="0" smtClean="0"/>
              <a:t>There are similarities among all departments whose primary purpose is to teach and research FLs, as Howarth (2010) contends. Yet, it is clear that language centres have some unique features that differentiate them from more traditional FL departments (Angell et al., 2011; Garrett, 2003; </a:t>
            </a:r>
            <a:r>
              <a:rPr lang="en-US" sz="3200" dirty="0" smtClean="0"/>
              <a:t>Guarnieri &amp; </a:t>
            </a:r>
            <a:r>
              <a:rPr lang="en-US" sz="3200" dirty="0" err="1" smtClean="0"/>
              <a:t>Usategui</a:t>
            </a:r>
            <a:r>
              <a:rPr lang="en-US" sz="3200" dirty="0" smtClean="0"/>
              <a:t>, 2000; </a:t>
            </a:r>
            <a:r>
              <a:rPr lang="en-US" sz="3097" dirty="0" smtClean="0"/>
              <a:t> Lüdtke &amp; Schwienhorst, 2010; Powell, 2003). The differences may apply in any or all of the following areas that Watanabe et al. (2009) see as critical to defining a programme:</a:t>
            </a:r>
          </a:p>
          <a:p>
            <a:pPr marL="514350" indent="-514350">
              <a:buFont typeface="+mj-lt"/>
              <a:buAutoNum type="arabicPeriod"/>
            </a:pPr>
            <a:r>
              <a:rPr lang="en-US" sz="3097"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Learners</a:t>
            </a:r>
          </a:p>
          <a:p>
            <a:pPr marL="514350" indent="-514350">
              <a:buFont typeface="+mj-lt"/>
              <a:buAutoNum type="arabicPeriod"/>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 staff</a:t>
            </a:r>
          </a:p>
          <a:p>
            <a:pPr marL="514350" indent="-514350">
              <a:buFont typeface="+mj-lt"/>
              <a:buAutoNum type="arabicPeriod"/>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Curriculum</a:t>
            </a:r>
            <a:endParaRPr lang="en-US" dirty="0" smtClean="0"/>
          </a:p>
          <a:p>
            <a:pPr marL="514350" indent="-514350">
              <a:buFont typeface="+mj-lt"/>
              <a:buAutoNum type="arabicPeriod"/>
            </a:pPr>
            <a:r>
              <a:rPr lang="en-US" dirty="0" smtClean="0"/>
              <a:t>Locus</a:t>
            </a:r>
          </a:p>
          <a:p>
            <a:pPr marL="514350" indent="-514350">
              <a:buFont typeface="+mj-lt"/>
              <a:buAutoNum type="arabicPeriod"/>
            </a:pPr>
            <a:r>
              <a:rPr lang="en-US" dirty="0" smtClean="0"/>
              <a:t>Administration</a:t>
            </a:r>
          </a:p>
          <a:p>
            <a:pPr marL="514350" indent="-514350">
              <a:buFont typeface="+mj-lt"/>
              <a:buAutoNum type="arabicPeriod"/>
            </a:pPr>
            <a:r>
              <a:rPr lang="en-US" dirty="0" smtClean="0"/>
              <a:t>Size</a:t>
            </a:r>
          </a:p>
          <a:p>
            <a:pPr marL="514350" indent="-514350">
              <a:buFont typeface="+mj-lt"/>
              <a:buAutoNum type="arabicPeriod"/>
            </a:pPr>
            <a:r>
              <a:rPr lang="en-US" dirty="0" smtClean="0"/>
              <a:t>Financing models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three challenges in providing non-specialist learning at the CLL</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12</a:t>
            </a:fld>
            <a:endParaRPr lang="en-US" dirty="0"/>
          </a:p>
        </p:txBody>
      </p:sp>
      <p:pic>
        <p:nvPicPr>
          <p:cNvPr id="7" name="Content Placeholder 6"/>
          <p:cNvPicPr>
            <a:picLocks noGrp="1" noChangeAspect="1"/>
          </p:cNvPicPr>
          <p:nvPr>
            <p:ph sz="quarter" idx="1"/>
          </p:nvPr>
        </p:nvPicPr>
        <p:blipFill>
          <a:blip r:embed="rId2"/>
          <a:srcRect l="-16342" r="-16342"/>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challenges--curriculum</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13</a:t>
            </a:fld>
            <a:endParaRPr lang="en-US" dirty="0"/>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languages, why, for whom?</a:t>
            </a:r>
            <a:br>
              <a:rPr lang="en-US" dirty="0" smtClean="0"/>
            </a:br>
            <a:r>
              <a:rPr lang="en-US" dirty="0" smtClean="0"/>
              <a:t>Our </a:t>
            </a:r>
            <a:r>
              <a:rPr lang="en-US" i="1" dirty="0" smtClean="0"/>
              <a:t>pro bono publico </a:t>
            </a:r>
            <a:r>
              <a:rPr lang="en-US" dirty="0" smtClean="0"/>
              <a:t>mission</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14</a:t>
            </a:fld>
            <a:endParaRPr lang="en-US" dirty="0"/>
          </a:p>
        </p:txBody>
      </p:sp>
      <p:sp>
        <p:nvSpPr>
          <p:cNvPr id="5" name="Content Placeholder 4"/>
          <p:cNvSpPr>
            <a:spLocks noGrp="1"/>
          </p:cNvSpPr>
          <p:nvPr>
            <p:ph sz="quarter" idx="1"/>
          </p:nvPr>
        </p:nvSpPr>
        <p:spPr/>
        <p:txBody>
          <a:bodyPr/>
          <a:lstStyle/>
          <a:p>
            <a:r>
              <a:rPr lang="en-US" dirty="0" smtClean="0"/>
              <a:t>Email re the teaching of Hindi in a community language </a:t>
            </a:r>
            <a:r>
              <a:rPr lang="en-US" dirty="0" err="1" smtClean="0"/>
              <a:t>programme</a:t>
            </a:r>
            <a:r>
              <a:rPr lang="en-US" dirty="0" smtClean="0"/>
              <a:t> (not linked to the CLL):</a:t>
            </a:r>
          </a:p>
          <a:p>
            <a:pPr lvl="1"/>
            <a:r>
              <a:rPr lang="en-US" dirty="0" smtClean="0"/>
              <a:t>“…regarding the proposed scheduling of a Conversational Hindi Class, we advise that to date we have received responses from only 4 persons who have expressed an interest in taking the matter forward…In the event that we do not receive positive responses from at least 12 persons…we advise regrettably ...”</a:t>
            </a:r>
            <a:endParaRPr lang="en-US" dirty="0"/>
          </a:p>
        </p:txBody>
      </p:sp>
      <p:pic>
        <p:nvPicPr>
          <p:cNvPr id="7" name="Picture 6"/>
          <p:cNvPicPr>
            <a:picLocks noChangeAspect="1"/>
          </p:cNvPicPr>
          <p:nvPr/>
        </p:nvPicPr>
        <p:blipFill>
          <a:blip r:embed="rId2"/>
          <a:stretch>
            <a:fillRect/>
          </a:stretch>
        </p:blipFill>
        <p:spPr>
          <a:xfrm>
            <a:off x="5367147" y="4212379"/>
            <a:ext cx="3121025" cy="29015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Motivation in foreign language learning/Who are learners?</a:t>
            </a:r>
            <a:endParaRPr lang="en-TT"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15</a:t>
            </a:fld>
            <a:endParaRPr lang="en-US" dirty="0"/>
          </a:p>
        </p:txBody>
      </p:sp>
      <p:sp>
        <p:nvSpPr>
          <p:cNvPr id="5" name="Content Placeholder 4"/>
          <p:cNvSpPr>
            <a:spLocks noGrp="1"/>
          </p:cNvSpPr>
          <p:nvPr>
            <p:ph sz="quarter" idx="1"/>
          </p:nvPr>
        </p:nvSpPr>
        <p:spPr/>
        <p:txBody>
          <a:bodyPr>
            <a:normAutofit/>
          </a:bodyPr>
          <a:lstStyle/>
          <a:p>
            <a:pPr algn="just"/>
            <a:r>
              <a:rPr lang="en-TT" dirty="0" smtClean="0"/>
              <a:t>Traditionally, the concepts of instrumentality and </a:t>
            </a:r>
            <a:r>
              <a:rPr lang="en-TT" dirty="0" err="1" smtClean="0"/>
              <a:t>integrativeness</a:t>
            </a:r>
            <a:r>
              <a:rPr lang="en-TT" dirty="0" smtClean="0"/>
              <a:t> (Gardner &amp; Lambert, 1985 ) were the key concepts used to explore motivation towards the target language and culture.</a:t>
            </a:r>
          </a:p>
          <a:p>
            <a:pPr algn="just"/>
            <a:r>
              <a:rPr lang="en-TT" dirty="0" smtClean="0"/>
              <a:t>Currently, both the general literature on L2 motivation and the literature specifically on adult L2 learning have been enriched by the examination of other factors that may interesect with motivation, for example, autonomy (Beaton, 2004; Dickinson, 1995; Spratt et al., 2002; Ushioda, 1996, 2000).</a:t>
            </a:r>
          </a:p>
          <a:p>
            <a:endParaRPr lang="en-TT" dirty="0"/>
          </a:p>
        </p:txBody>
      </p:sp>
    </p:spTree>
    <p:extLst>
      <p:ext uri="{BB962C8B-B14F-4D97-AF65-F5344CB8AC3E}">
        <p14:creationId xmlns:p14="http://schemas.microsoft.com/office/powerpoint/2010/main" val="1110766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learners &amp; push-pull theory?</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16</a:t>
            </a:fld>
            <a:endParaRPr lang="en-US" dirty="0"/>
          </a:p>
        </p:txBody>
      </p:sp>
      <p:sp>
        <p:nvSpPr>
          <p:cNvPr id="5" name="Content Placeholder 4"/>
          <p:cNvSpPr>
            <a:spLocks noGrp="1"/>
          </p:cNvSpPr>
          <p:nvPr>
            <p:ph sz="quarter" idx="1"/>
          </p:nvPr>
        </p:nvSpPr>
        <p:spPr/>
        <p:txBody>
          <a:bodyPr>
            <a:normAutofit lnSpcReduction="10000"/>
          </a:bodyPr>
          <a:lstStyle/>
          <a:p>
            <a:pPr algn="just"/>
            <a:r>
              <a:rPr lang="en-TT" dirty="0" smtClean="0"/>
              <a:t>In the social sciences, especially in tourism research, push-pull theory is often used in analysing supply and demand for the tourism product. </a:t>
            </a:r>
          </a:p>
          <a:p>
            <a:pPr algn="just"/>
            <a:r>
              <a:rPr lang="en-TT" i="1" dirty="0" smtClean="0"/>
              <a:t>Push</a:t>
            </a:r>
            <a:r>
              <a:rPr lang="en-TT" dirty="0" smtClean="0"/>
              <a:t> factors may be either individual or social. </a:t>
            </a:r>
            <a:r>
              <a:rPr lang="en-TT" i="1" dirty="0" smtClean="0"/>
              <a:t>Pull</a:t>
            </a:r>
            <a:r>
              <a:rPr lang="en-TT" dirty="0" smtClean="0"/>
              <a:t> factors tend to be external. In the tourism literature, pull factors are those that a destination offers to potential visitors.</a:t>
            </a:r>
          </a:p>
          <a:p>
            <a:pPr algn="just"/>
            <a:r>
              <a:rPr lang="en-TT" dirty="0" smtClean="0"/>
              <a:t>Push-pull theory provides a useful concept for exploring some of the factors at play in (non-specialist) language learning at the St. Augustine Campus.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Push factors are socio-psychological motives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17</a:t>
            </a:fld>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Pull factors, or what makes the CLL an attractive language learning “destination”</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18</a:t>
            </a:fld>
            <a:endParaRPr lang="en-US" dirty="0"/>
          </a:p>
        </p:txBody>
      </p:sp>
      <p:sp>
        <p:nvSpPr>
          <p:cNvPr id="5" name="Content Placeholder 4"/>
          <p:cNvSpPr>
            <a:spLocks noGrp="1"/>
          </p:cNvSpPr>
          <p:nvPr>
            <p:ph sz="quarter" idx="1"/>
          </p:nvPr>
        </p:nvSpPr>
        <p:spPr/>
        <p:txBody>
          <a:bodyPr>
            <a:normAutofit lnSpcReduction="10000"/>
          </a:bodyPr>
          <a:lstStyle/>
          <a:p>
            <a:pPr algn="just"/>
            <a:r>
              <a:rPr lang="en-US" dirty="0" smtClean="0"/>
              <a:t>Teaching/learning quality</a:t>
            </a:r>
          </a:p>
          <a:p>
            <a:pPr lvl="1" algn="just"/>
            <a:r>
              <a:rPr lang="en-US" dirty="0" smtClean="0"/>
              <a:t>Native-speaker teachers + C2</a:t>
            </a:r>
          </a:p>
          <a:p>
            <a:pPr lvl="1" algn="just"/>
            <a:r>
              <a:rPr lang="en-US" dirty="0" smtClean="0"/>
              <a:t>Passionate, dynamic teachers</a:t>
            </a:r>
          </a:p>
          <a:p>
            <a:pPr lvl="1" algn="just"/>
            <a:r>
              <a:rPr lang="en-US" dirty="0" smtClean="0"/>
              <a:t>A different, more engaging learning experience ≠ other courses</a:t>
            </a:r>
          </a:p>
          <a:p>
            <a:pPr lvl="1" algn="just"/>
            <a:r>
              <a:rPr lang="en-US" dirty="0" smtClean="0"/>
              <a:t>Facilities available</a:t>
            </a:r>
          </a:p>
          <a:p>
            <a:pPr algn="just"/>
            <a:r>
              <a:rPr lang="en-US" dirty="0" smtClean="0"/>
              <a:t>Number of languages</a:t>
            </a:r>
          </a:p>
          <a:p>
            <a:pPr algn="just"/>
            <a:r>
              <a:rPr lang="en-US" dirty="0" smtClean="0"/>
              <a:t>Affordability, competitive prices</a:t>
            </a:r>
          </a:p>
          <a:p>
            <a:pPr algn="just"/>
            <a:r>
              <a:rPr lang="en-US" dirty="0" smtClean="0"/>
              <a:t>Lifelong learning (&lt;-staff, mature learners, retirees)</a:t>
            </a:r>
          </a:p>
          <a:p>
            <a:pPr algn="just"/>
            <a:r>
              <a:rPr lang="en-US" dirty="0" smtClean="0"/>
              <a:t>Flexibility </a:t>
            </a:r>
            <a:r>
              <a:rPr lang="en-US" dirty="0"/>
              <a:t>of </a:t>
            </a:r>
            <a:r>
              <a:rPr lang="en-US" dirty="0" smtClean="0"/>
              <a:t>schedule</a:t>
            </a:r>
          </a:p>
          <a:p>
            <a:pPr algn="just"/>
            <a:r>
              <a:rPr lang="en-US" dirty="0" smtClean="0"/>
              <a:t>Mixed classes (age, backgrounds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gap analysis in push-pull theory</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19</a:t>
            </a:fld>
            <a:endParaRPr lang="en-US" dirty="0"/>
          </a:p>
        </p:txBody>
      </p:sp>
      <p:sp>
        <p:nvSpPr>
          <p:cNvPr id="5" name="Content Placeholder 4"/>
          <p:cNvSpPr>
            <a:spLocks noGrp="1"/>
          </p:cNvSpPr>
          <p:nvPr>
            <p:ph sz="quarter" idx="1"/>
          </p:nvPr>
        </p:nvSpPr>
        <p:spPr/>
        <p:txBody>
          <a:bodyPr>
            <a:normAutofit/>
          </a:bodyPr>
          <a:lstStyle/>
          <a:p>
            <a:pPr algn="just"/>
            <a:r>
              <a:rPr lang="en-US" sz="2800" dirty="0" smtClean="0"/>
              <a:t>In dealing with supply and demand in push-pull theory, one should have:</a:t>
            </a:r>
          </a:p>
          <a:p>
            <a:pPr lvl="1" algn="just"/>
            <a:r>
              <a:rPr lang="en-US" sz="2800" dirty="0" smtClean="0"/>
              <a:t>A realistic understanding of the pull factors</a:t>
            </a:r>
          </a:p>
          <a:p>
            <a:pPr lvl="1" algn="just"/>
            <a:r>
              <a:rPr lang="en-US" sz="2800" dirty="0" smtClean="0"/>
              <a:t>A realistic assessment of the push factors</a:t>
            </a:r>
          </a:p>
          <a:p>
            <a:pPr lvl="1" algn="just"/>
            <a:r>
              <a:rPr lang="en-US" sz="2800" dirty="0" smtClean="0"/>
              <a:t>The ability to respond to the push factors</a:t>
            </a:r>
          </a:p>
          <a:p>
            <a:pPr lvl="1" algn="just"/>
            <a:r>
              <a:rPr lang="en-US" sz="2800" dirty="0" smtClean="0"/>
              <a:t>Recognition of the changing nature of the push factors</a:t>
            </a:r>
          </a:p>
          <a:p>
            <a:pPr lvl="8">
              <a:buNone/>
            </a:pPr>
            <a:r>
              <a:rPr lang="en-US" sz="2400" dirty="0" smtClean="0"/>
              <a:t>				</a:t>
            </a:r>
          </a:p>
          <a:p>
            <a:pPr lvl="8">
              <a:buNone/>
            </a:pPr>
            <a:r>
              <a:rPr lang="en-US" sz="2400" dirty="0" smtClean="0"/>
              <a:t>(</a:t>
            </a:r>
            <a:r>
              <a:rPr lang="en-US" sz="2400" cap="none" dirty="0" smtClean="0"/>
              <a:t>Prideaux  &amp; Watson, 2010)</a:t>
            </a:r>
            <a:endParaRPr lang="en-US" sz="2400" cap="non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Overview</a:t>
            </a:r>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a:t>
            </a:fld>
            <a:endParaRPr lang="en-US" dirty="0"/>
          </a:p>
        </p:txBody>
      </p:sp>
      <p:sp>
        <p:nvSpPr>
          <p:cNvPr id="5" name="Content Placeholder 4"/>
          <p:cNvSpPr>
            <a:spLocks noGrp="1"/>
          </p:cNvSpPr>
          <p:nvPr>
            <p:ph sz="quarter" idx="1"/>
          </p:nvPr>
        </p:nvSpPr>
        <p:spPr/>
        <p:txBody>
          <a:bodyPr/>
          <a:lstStyle/>
          <a:p>
            <a:pPr marL="571500" indent="-571500">
              <a:buFont typeface="+mj-lt"/>
              <a:buAutoNum type="romanUcPeriod"/>
            </a:pPr>
            <a:r>
              <a:rPr lang="en-TT" dirty="0" smtClean="0"/>
              <a:t>Introducing The University of the West Indies and the Centre for Language Learning (CLL)</a:t>
            </a:r>
          </a:p>
          <a:p>
            <a:pPr marL="571500" indent="-571500">
              <a:buFont typeface="+mj-lt"/>
              <a:buAutoNum type="romanUcPeriod"/>
            </a:pPr>
            <a:r>
              <a:rPr lang="en-TT" dirty="0" smtClean="0"/>
              <a:t>The mission of the CLL</a:t>
            </a:r>
          </a:p>
          <a:p>
            <a:pPr marL="571500" indent="-571500">
              <a:buFont typeface="+mj-lt"/>
              <a:buAutoNum type="romanUcPeriod"/>
            </a:pPr>
            <a:r>
              <a:rPr lang="en-TT" dirty="0" smtClean="0"/>
              <a:t>Attaining the vision</a:t>
            </a:r>
          </a:p>
          <a:p>
            <a:pPr marL="571500" indent="-571500">
              <a:buFont typeface="+mj-lt"/>
              <a:buAutoNum type="romanUcPeriod"/>
            </a:pPr>
            <a:r>
              <a:rPr lang="en-TT" dirty="0" smtClean="0"/>
              <a:t>Closing thoughts</a:t>
            </a:r>
          </a:p>
          <a:p>
            <a:pPr marL="571500" indent="-571500">
              <a:buFont typeface="+mj-lt"/>
              <a:buAutoNum type="romanUcPeriod"/>
            </a:pPr>
            <a:endParaRPr lang="en-T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88" y="2573977"/>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305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research to achieve balance between push and pull factors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20</a:t>
            </a:fld>
            <a:endParaRPr lang="en-US" dirty="0"/>
          </a:p>
        </p:txBody>
      </p:sp>
      <p:sp>
        <p:nvSpPr>
          <p:cNvPr id="5" name="Content Placeholder 4"/>
          <p:cNvSpPr>
            <a:spLocks noGrp="1"/>
          </p:cNvSpPr>
          <p:nvPr>
            <p:ph sz="quarter" idx="1"/>
          </p:nvPr>
        </p:nvSpPr>
        <p:spPr/>
        <p:txBody>
          <a:bodyPr/>
          <a:lstStyle/>
          <a:p>
            <a:r>
              <a:rPr lang="en-US" dirty="0" smtClean="0"/>
              <a:t>“Language Centres at Institutions of Higher Education use applied research activities to </a:t>
            </a:r>
            <a:r>
              <a:rPr lang="en-US" b="1" i="1" dirty="0" smtClean="0"/>
              <a:t>develop and increase the quality of all their activities</a:t>
            </a:r>
            <a:r>
              <a:rPr lang="en-US" dirty="0" smtClean="0"/>
              <a:t>. This research-informed approach to quality assurance is one of the strengths and advantages of being part of the Higher Education sector.”</a:t>
            </a:r>
          </a:p>
          <a:p>
            <a:pPr>
              <a:buNone/>
            </a:pPr>
            <a:r>
              <a:rPr lang="en-US" dirty="0" smtClean="0"/>
              <a:t> </a:t>
            </a:r>
            <a:r>
              <a:rPr lang="en-US" dirty="0" err="1" smtClean="0"/>
              <a:t>Wulkow</a:t>
            </a:r>
            <a:r>
              <a:rPr lang="en-US" dirty="0" smtClean="0"/>
              <a:t> Memorandum on Quality Assurance, 2010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Improvement</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21</a:t>
            </a:fld>
            <a:endParaRPr lang="en-US" dirty="0"/>
          </a:p>
        </p:txBody>
      </p:sp>
      <p:graphicFrame>
        <p:nvGraphicFramePr>
          <p:cNvPr id="10" name="D 1"/>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tx1"/>
                </a:solidFill>
              </a:rPr>
              <a:t>Continuous Improvement ≠ Applied Research </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22</a:t>
            </a:fld>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TT" dirty="0" smtClean="0"/>
              <a:t>ATTAINING THE VISION</a:t>
            </a:r>
          </a:p>
          <a:p>
            <a:endParaRPr lang="en-TT" dirty="0"/>
          </a:p>
          <a:p>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23</a:t>
            </a:fld>
            <a:endParaRPr lang="en-US" dirty="0"/>
          </a:p>
        </p:txBody>
      </p:sp>
      <p:sp>
        <p:nvSpPr>
          <p:cNvPr id="6" name="Title 5"/>
          <p:cNvSpPr>
            <a:spLocks noGrp="1"/>
          </p:cNvSpPr>
          <p:nvPr>
            <p:ph type="title"/>
          </p:nvPr>
        </p:nvSpPr>
        <p:spPr/>
        <p:txBody>
          <a:bodyPr/>
          <a:lstStyle/>
          <a:p>
            <a:r>
              <a:rPr lang="en-TT" dirty="0" smtClean="0"/>
              <a:t>PART III</a:t>
            </a:r>
            <a:endParaRPr lang="en-T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11" y="3213002"/>
            <a:ext cx="5513367" cy="10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390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Improvement &amp; Applied Research</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24</a:t>
            </a:fld>
            <a:endParaRPr lang="en-US" dirty="0"/>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in language centre contexts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25</a:t>
            </a:fld>
            <a:endParaRPr lang="en-US" dirty="0"/>
          </a:p>
        </p:txBody>
      </p:sp>
      <p:sp>
        <p:nvSpPr>
          <p:cNvPr id="5" name="Content Placeholder 4"/>
          <p:cNvSpPr>
            <a:spLocks noGrp="1"/>
          </p:cNvSpPr>
          <p:nvPr>
            <p:ph sz="quarter" idx="1"/>
          </p:nvPr>
        </p:nvSpPr>
        <p:spPr/>
        <p:txBody>
          <a:bodyPr/>
          <a:lstStyle/>
          <a:p>
            <a:pPr algn="just"/>
            <a:r>
              <a:rPr lang="en-US" dirty="0" smtClean="0"/>
              <a:t>“Research as one of the basic functions of language centres should primarily have pedagogical development as its main target, in line with another of language centres’ basic functions, teaching. Because of their multidisciplinary nature involving several languages and fields, today’s language centres foster and promote interdisciplinary scholarship and research in the teaching and learning of languages…</a:t>
            </a:r>
          </a:p>
          <a:p>
            <a:pPr algn="just"/>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and development </a:t>
            </a:r>
            <a:br>
              <a:rPr lang="en-US" dirty="0" smtClean="0"/>
            </a:br>
            <a:r>
              <a:rPr lang="en-US" dirty="0" smtClean="0"/>
              <a:t>in language centre contexts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26</a:t>
            </a:fld>
            <a:endParaRPr lang="en-US" dirty="0"/>
          </a:p>
        </p:txBody>
      </p:sp>
      <p:sp>
        <p:nvSpPr>
          <p:cNvPr id="5" name="Content Placeholder 4"/>
          <p:cNvSpPr>
            <a:spLocks noGrp="1"/>
          </p:cNvSpPr>
          <p:nvPr>
            <p:ph sz="quarter" idx="1"/>
          </p:nvPr>
        </p:nvSpPr>
        <p:spPr/>
        <p:txBody>
          <a:bodyPr/>
          <a:lstStyle/>
          <a:p>
            <a:r>
              <a:rPr lang="en-US" sz="2800" dirty="0" smtClean="0"/>
              <a:t>“… a language centre must constantly evaluate and update its own functions, and proactively develop those areas that are expected to become essential to the university.” Tuomi, &amp; Rontu (2011, p. 47)</a:t>
            </a:r>
          </a:p>
          <a:p>
            <a:endParaRPr lang="en-US" sz="2800" dirty="0" smtClean="0"/>
          </a:p>
          <a:p>
            <a:r>
              <a:rPr lang="en-US" sz="2800" dirty="0" smtClean="0"/>
              <a:t>Do we pay attention sufficiently </a:t>
            </a:r>
          </a:p>
          <a:p>
            <a:pPr>
              <a:buNone/>
            </a:pPr>
            <a:r>
              <a:rPr lang="en-US" sz="2800" dirty="0" smtClean="0"/>
              <a:t>    to the pull factors?</a:t>
            </a:r>
          </a:p>
          <a:p>
            <a:endParaRPr lang="en-US" dirty="0"/>
          </a:p>
        </p:txBody>
      </p:sp>
      <p:pic>
        <p:nvPicPr>
          <p:cNvPr id="7" name="Picture 6"/>
          <p:cNvPicPr>
            <a:picLocks noChangeAspect="1"/>
          </p:cNvPicPr>
          <p:nvPr/>
        </p:nvPicPr>
        <p:blipFill>
          <a:blip r:embed="rId2"/>
          <a:stretch>
            <a:fillRect/>
          </a:stretch>
        </p:blipFill>
        <p:spPr>
          <a:xfrm>
            <a:off x="5907142" y="3289823"/>
            <a:ext cx="2898530" cy="31210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functions of a language centre</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27</a:t>
            </a:fld>
            <a:endParaRPr lang="en-US" dirty="0"/>
          </a:p>
        </p:txBody>
      </p:sp>
      <p:sp>
        <p:nvSpPr>
          <p:cNvPr id="5" name="Content Placeholder 4"/>
          <p:cNvSpPr>
            <a:spLocks noGrp="1"/>
          </p:cNvSpPr>
          <p:nvPr>
            <p:ph sz="quarter" idx="1"/>
          </p:nvPr>
        </p:nvSpPr>
        <p:spPr/>
        <p:txBody>
          <a:bodyPr>
            <a:normAutofit fontScale="92500" lnSpcReduction="10000"/>
          </a:bodyPr>
          <a:lstStyle/>
          <a:p>
            <a:pPr algn="just">
              <a:buNone/>
            </a:pPr>
            <a:r>
              <a:rPr lang="en-US" sz="2800" dirty="0" smtClean="0"/>
              <a:t>According to </a:t>
            </a:r>
            <a:r>
              <a:rPr lang="en-US" sz="2800" dirty="0" err="1" smtClean="0"/>
              <a:t>Ruane</a:t>
            </a:r>
            <a:r>
              <a:rPr lang="en-US" sz="2800" dirty="0" smtClean="0"/>
              <a:t> (2003, </a:t>
            </a:r>
            <a:r>
              <a:rPr lang="en-US" sz="2800" dirty="0" err="1" smtClean="0"/>
              <a:t>p</a:t>
            </a:r>
            <a:r>
              <a:rPr lang="en-US" sz="2800" dirty="0" smtClean="0"/>
              <a:t>. 3), the following are the core functions of a language centre:</a:t>
            </a:r>
          </a:p>
          <a:p>
            <a:pPr algn="just">
              <a:buNone/>
            </a:pPr>
            <a:r>
              <a:rPr lang="en-US" sz="2800" dirty="0" smtClean="0"/>
              <a:t> </a:t>
            </a:r>
          </a:p>
          <a:p>
            <a:pPr algn="just"/>
            <a:r>
              <a:rPr lang="en-US" sz="2800" dirty="0" smtClean="0"/>
              <a:t>The provision of practical training for non-specialist language learners</a:t>
            </a:r>
          </a:p>
          <a:p>
            <a:pPr algn="just"/>
            <a:r>
              <a:rPr lang="en-US" sz="2800" dirty="0" smtClean="0"/>
              <a:t>The integration of appropriate technology in language learning</a:t>
            </a:r>
          </a:p>
          <a:p>
            <a:pPr algn="just"/>
            <a:r>
              <a:rPr lang="en-US" sz="2800" dirty="0" smtClean="0"/>
              <a:t>Research and development in foreign language education</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UWI St. Augustine Language Policy</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28</a:t>
            </a:fld>
            <a:endParaRPr lang="en-US" dirty="0"/>
          </a:p>
        </p:txBody>
      </p:sp>
      <p:sp>
        <p:nvSpPr>
          <p:cNvPr id="5" name="Content Placeholder 4"/>
          <p:cNvSpPr>
            <a:spLocks noGrp="1"/>
          </p:cNvSpPr>
          <p:nvPr>
            <p:ph sz="quarter" idx="1"/>
          </p:nvPr>
        </p:nvSpPr>
        <p:spPr/>
        <p:txBody>
          <a:bodyPr/>
          <a:lstStyle/>
          <a:p>
            <a:pPr algn="just"/>
            <a:r>
              <a:rPr lang="en-US" dirty="0" smtClean="0"/>
              <a:t>Foreign language competence is one of the basic competences of the tertiary educated person. It is a key to national and international citizenship in today’s multilingual and multicultural world. The University of the West Indies St. Augustine Campus will promote and foster student engagement with foreign language learning as it pursues its strategic goal of embedding an international and intercultural dimension in the curriculum.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sz="2667" dirty="0" smtClean="0"/>
              <a:t>A realistic assessment of the push factors and the ability to respond to the push factors </a:t>
            </a:r>
            <a:endParaRPr lang="en-US" sz="2667" dirty="0">
              <a:solidFill>
                <a:srgbClr val="000000"/>
              </a:solidFill>
            </a:endParaRPr>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29</a:t>
            </a:fld>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TT" dirty="0"/>
              <a:t>Introducing The University of the West Indies and the Centre for </a:t>
            </a:r>
            <a:r>
              <a:rPr lang="en-TT" dirty="0" smtClean="0"/>
              <a:t>Language Learning</a:t>
            </a:r>
          </a:p>
          <a:p>
            <a:endParaRPr lang="en-TT" dirty="0" smtClean="0"/>
          </a:p>
          <a:p>
            <a:endParaRPr lang="en-TT" dirty="0" smtClean="0"/>
          </a:p>
          <a:p>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a:t>
            </a:fld>
            <a:endParaRPr lang="en-US" dirty="0"/>
          </a:p>
        </p:txBody>
      </p:sp>
      <p:sp>
        <p:nvSpPr>
          <p:cNvPr id="5" name="Title 4"/>
          <p:cNvSpPr>
            <a:spLocks noGrp="1"/>
          </p:cNvSpPr>
          <p:nvPr>
            <p:ph type="title"/>
          </p:nvPr>
        </p:nvSpPr>
        <p:spPr/>
        <p:txBody>
          <a:bodyPr>
            <a:normAutofit/>
          </a:bodyPr>
          <a:lstStyle/>
          <a:p>
            <a:r>
              <a:rPr lang="en-TT" dirty="0" smtClean="0"/>
              <a:t>PART I</a:t>
            </a:r>
            <a:endParaRPr lang="en-T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28" y="4657107"/>
            <a:ext cx="5249627" cy="9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841" y="3742707"/>
            <a:ext cx="84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22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push factors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30</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08507371"/>
              </p:ext>
            </p:extLst>
          </p:nvPr>
        </p:nvGraphicFramePr>
        <p:xfrm>
          <a:off x="1513364" y="2926588"/>
          <a:ext cx="6538106" cy="1965960"/>
        </p:xfrm>
        <a:graphic>
          <a:graphicData uri="http://schemas.openxmlformats.org/drawingml/2006/table">
            <a:tbl>
              <a:tblPr firstRow="1" firstCol="1" bandRow="1">
                <a:tableStyleId>{5C22544A-7EE6-4342-B048-85BDC9FD1C3A}</a:tableStyleId>
              </a:tblPr>
              <a:tblGrid>
                <a:gridCol w="1554480"/>
                <a:gridCol w="342900"/>
                <a:gridCol w="4640726"/>
              </a:tblGrid>
              <a:tr h="0">
                <a:tc gridSpan="2">
                  <a:txBody>
                    <a:bodyPr/>
                    <a:lstStyle/>
                    <a:p>
                      <a:pPr>
                        <a:lnSpc>
                          <a:spcPct val="115000"/>
                        </a:lnSpc>
                        <a:spcAft>
                          <a:spcPts val="300"/>
                        </a:spcAft>
                      </a:pPr>
                      <a:r>
                        <a:rPr lang="en-US" sz="1100">
                          <a:effectLst/>
                        </a:rPr>
                        <a:t>RDI Fund Thematic Area(s)</a:t>
                      </a:r>
                      <a:endParaRPr lang="en-TT" sz="1100">
                        <a:effectLst/>
                      </a:endParaRPr>
                    </a:p>
                    <a:p>
                      <a:pPr>
                        <a:lnSpc>
                          <a:spcPct val="115000"/>
                        </a:lnSpc>
                        <a:spcAft>
                          <a:spcPts val="300"/>
                        </a:spcAft>
                      </a:pPr>
                      <a:r>
                        <a:rPr lang="en-US" sz="1100">
                          <a:effectLst/>
                        </a:rPr>
                        <a:t>[check as appropriate]</a:t>
                      </a:r>
                      <a:endParaRPr lang="en-TT" sz="1100">
                        <a:effectLst/>
                        <a:latin typeface="Calibri"/>
                        <a:ea typeface="Calibri"/>
                        <a:cs typeface="Times New Roman"/>
                      </a:endParaRPr>
                    </a:p>
                  </a:txBody>
                  <a:tcPr marL="68580" marR="68580" marT="0" marB="0"/>
                </a:tc>
                <a:tc hMerge="1">
                  <a:txBody>
                    <a:bodyPr/>
                    <a:lstStyle/>
                    <a:p>
                      <a:endParaRPr lang="en-TT"/>
                    </a:p>
                  </a:txBody>
                  <a:tcPr/>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r>
              <a:tr h="0">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Climate Change and Environmental Issues </a:t>
                      </a:r>
                      <a:endParaRPr lang="en-TT" sz="1100">
                        <a:effectLst/>
                        <a:latin typeface="Calibri"/>
                        <a:ea typeface="Calibri"/>
                        <a:cs typeface="Times New Roman"/>
                      </a:endParaRPr>
                    </a:p>
                  </a:txBody>
                  <a:tcPr marL="68580" marR="68580" marT="0" marB="0"/>
                </a:tc>
              </a:tr>
              <a:tr h="125095">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Crime, Violence and Citizen Security</a:t>
                      </a:r>
                      <a:endParaRPr lang="en-TT" sz="1100">
                        <a:effectLst/>
                        <a:latin typeface="Calibri"/>
                        <a:ea typeface="Calibri"/>
                        <a:cs typeface="Times New Roman"/>
                      </a:endParaRPr>
                    </a:p>
                  </a:txBody>
                  <a:tcPr marL="68580" marR="68580" marT="0" marB="0"/>
                </a:tc>
              </a:tr>
              <a:tr h="0">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Economic Diversification and Sector Competitiveness</a:t>
                      </a:r>
                      <a:endParaRPr lang="en-TT" sz="1100">
                        <a:effectLst/>
                        <a:latin typeface="Calibri"/>
                        <a:ea typeface="Calibri"/>
                        <a:cs typeface="Times New Roman"/>
                      </a:endParaRPr>
                    </a:p>
                  </a:txBody>
                  <a:tcPr marL="68580" marR="68580" marT="0" marB="0"/>
                </a:tc>
              </a:tr>
              <a:tr h="0">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Finance and Entrepreneurship</a:t>
                      </a:r>
                      <a:endParaRPr lang="en-TT" sz="1100">
                        <a:effectLst/>
                        <a:latin typeface="Calibri"/>
                        <a:ea typeface="Calibri"/>
                        <a:cs typeface="Times New Roman"/>
                      </a:endParaRPr>
                    </a:p>
                  </a:txBody>
                  <a:tcPr marL="68580" marR="68580" marT="0" marB="0"/>
                </a:tc>
              </a:tr>
              <a:tr h="0">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Public Health</a:t>
                      </a:r>
                      <a:endParaRPr lang="en-TT" sz="1100">
                        <a:effectLst/>
                        <a:latin typeface="Calibri"/>
                        <a:ea typeface="Calibri"/>
                        <a:cs typeface="Times New Roman"/>
                      </a:endParaRPr>
                    </a:p>
                  </a:txBody>
                  <a:tcPr marL="68580" marR="68580" marT="0" marB="0"/>
                </a:tc>
              </a:tr>
              <a:tr h="0">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a:effectLst/>
                        </a:rPr>
                        <a:t> </a:t>
                      </a:r>
                      <a:endParaRPr lang="en-TT" sz="1100">
                        <a:effectLst/>
                        <a:latin typeface="Calibri"/>
                        <a:ea typeface="Calibri"/>
                        <a:cs typeface="Times New Roman"/>
                      </a:endParaRPr>
                    </a:p>
                  </a:txBody>
                  <a:tcPr marL="68580" marR="68580" marT="0" marB="0"/>
                </a:tc>
                <a:tc>
                  <a:txBody>
                    <a:bodyPr/>
                    <a:lstStyle/>
                    <a:p>
                      <a:pPr>
                        <a:lnSpc>
                          <a:spcPct val="115000"/>
                        </a:lnSpc>
                        <a:spcAft>
                          <a:spcPts val="300"/>
                        </a:spcAft>
                      </a:pPr>
                      <a:r>
                        <a:rPr lang="en-US" sz="1100" dirty="0">
                          <a:effectLst/>
                        </a:rPr>
                        <a:t>Technology and Society: Enhancing Efficiency, Competitiveness and Social well-being</a:t>
                      </a:r>
                      <a:endParaRPr lang="en-TT" sz="1100" dirty="0">
                        <a:effectLst/>
                        <a:latin typeface="Calibri"/>
                        <a:ea typeface="Calibri"/>
                        <a:cs typeface="Times New Roman"/>
                      </a:endParaRPr>
                    </a:p>
                  </a:txBody>
                  <a:tcPr marL="68580" marR="68580" marT="0" marB="0"/>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018" y="1774681"/>
            <a:ext cx="49720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rmAutofit/>
          </a:bodyPr>
          <a:lstStyle/>
          <a:p>
            <a:r>
              <a:rPr lang="en-TT" dirty="0" smtClean="0"/>
              <a:t>CLOSING THOUGHTS</a:t>
            </a:r>
          </a:p>
          <a:p>
            <a:r>
              <a:rPr lang="en-US" dirty="0" smtClean="0"/>
              <a:t>.</a:t>
            </a:r>
            <a:endParaRPr lang="en-TT" dirty="0"/>
          </a:p>
          <a:p>
            <a:endParaRPr lang="en-TT" dirty="0" smtClean="0"/>
          </a:p>
          <a:p>
            <a:endParaRPr lang="en-TT" dirty="0"/>
          </a:p>
          <a:p>
            <a:endParaRPr lang="en-TT" dirty="0" smtClean="0"/>
          </a:p>
          <a:p>
            <a:endParaRPr lang="en-TT" dirty="0"/>
          </a:p>
          <a:p>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31</a:t>
            </a:fld>
            <a:endParaRPr lang="en-US" dirty="0"/>
          </a:p>
        </p:txBody>
      </p:sp>
      <p:sp>
        <p:nvSpPr>
          <p:cNvPr id="6" name="Title 5"/>
          <p:cNvSpPr>
            <a:spLocks noGrp="1"/>
          </p:cNvSpPr>
          <p:nvPr>
            <p:ph type="title"/>
          </p:nvPr>
        </p:nvSpPr>
        <p:spPr/>
        <p:txBody>
          <a:bodyPr/>
          <a:lstStyle/>
          <a:p>
            <a:r>
              <a:rPr lang="en-TT" dirty="0" smtClean="0"/>
              <a:t>PART IV</a:t>
            </a:r>
            <a:endParaRPr lang="en-TT"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195" y="3158837"/>
            <a:ext cx="4203863" cy="114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56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the stereotypes…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32</a:t>
            </a:fld>
            <a:endParaRPr lang="en-US" dirty="0"/>
          </a:p>
        </p:txBody>
      </p:sp>
      <p:sp>
        <p:nvSpPr>
          <p:cNvPr id="5" name="Content Placeholder 4"/>
          <p:cNvSpPr>
            <a:spLocks noGrp="1"/>
          </p:cNvSpPr>
          <p:nvPr>
            <p:ph sz="quarter" idx="1"/>
          </p:nvPr>
        </p:nvSpPr>
        <p:spPr/>
        <p:txBody>
          <a:bodyPr>
            <a:normAutofit lnSpcReduction="10000"/>
          </a:bodyPr>
          <a:lstStyle/>
          <a:p>
            <a:pPr algn="just"/>
            <a:r>
              <a:rPr lang="en-US" dirty="0" smtClean="0"/>
              <a:t>English is enough./L2 proficiency is not important.</a:t>
            </a:r>
          </a:p>
          <a:p>
            <a:pPr algn="just"/>
            <a:r>
              <a:rPr lang="en-US" dirty="0" smtClean="0"/>
              <a:t>Adults can’t learn languages.</a:t>
            </a:r>
          </a:p>
          <a:p>
            <a:pPr algn="just"/>
            <a:r>
              <a:rPr lang="en-US" dirty="0" smtClean="0"/>
              <a:t>L2 competence </a:t>
            </a:r>
            <a:r>
              <a:rPr lang="en-US" dirty="0" err="1" smtClean="0"/>
              <a:t>w</a:t>
            </a:r>
            <a:r>
              <a:rPr lang="en-US" dirty="0" smtClean="0"/>
              <a:t>/out professional competence is  enough.</a:t>
            </a:r>
          </a:p>
          <a:p>
            <a:pPr algn="just"/>
            <a:r>
              <a:rPr lang="en-US" dirty="0" smtClean="0"/>
              <a:t>Non-specialist programmes are less worthy than specialist programmes.</a:t>
            </a:r>
          </a:p>
          <a:p>
            <a:pPr algn="just"/>
            <a:r>
              <a:rPr lang="en-US" dirty="0" smtClean="0"/>
              <a:t>Practice and research are antithetical in FLT./Pedagogical research is not real research.</a:t>
            </a:r>
          </a:p>
          <a:p>
            <a:pPr algn="just"/>
            <a:r>
              <a:rPr lang="en-US" dirty="0" smtClean="0"/>
              <a:t>Championing language learning is a losing proposition, philosophically and financially.</a:t>
            </a:r>
          </a:p>
          <a:p>
            <a:pPr algn="just"/>
            <a:endParaRPr lang="en-US" dirty="0" smtClean="0"/>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non-specialist learning in Caribbean HE</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33</a:t>
            </a:fld>
            <a:endParaRPr lang="en-US" dirty="0"/>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vision of the CLL</a:t>
            </a:r>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34</a:t>
            </a:fld>
            <a:endParaRPr lang="en-US" dirty="0"/>
          </a:p>
        </p:txBody>
      </p:sp>
      <p:sp>
        <p:nvSpPr>
          <p:cNvPr id="5" name="Content Placeholder 4"/>
          <p:cNvSpPr>
            <a:spLocks noGrp="1"/>
          </p:cNvSpPr>
          <p:nvPr>
            <p:ph sz="quarter" idx="1"/>
          </p:nvPr>
        </p:nvSpPr>
        <p:spPr/>
        <p:txBody>
          <a:bodyPr/>
          <a:lstStyle/>
          <a:p>
            <a:pPr marL="0" indent="0">
              <a:buNone/>
            </a:pPr>
            <a:r>
              <a:rPr lang="en-US" dirty="0"/>
              <a:t> </a:t>
            </a:r>
            <a:endParaRPr lang="en-TT" dirty="0"/>
          </a:p>
          <a:p>
            <a:pPr algn="ctr"/>
            <a:r>
              <a:rPr lang="en-US" dirty="0"/>
              <a:t>A Centre for Language Learning that is a national, regional and international centre of excellence for foreign language study and </a:t>
            </a:r>
            <a:r>
              <a:rPr lang="en-US" dirty="0" smtClean="0"/>
              <a:t>research</a:t>
            </a:r>
          </a:p>
          <a:p>
            <a:pPr algn="ctr"/>
            <a:endParaRPr lang="en-US" dirty="0" smtClean="0"/>
          </a:p>
          <a:p>
            <a:pPr algn="ctr"/>
            <a:endParaRPr lang="en-US" dirty="0" smtClean="0"/>
          </a:p>
        </p:txBody>
      </p:sp>
      <p:pic>
        <p:nvPicPr>
          <p:cNvPr id="7" name="Picture 6" descr="Samaan for BAC.jpg"/>
          <p:cNvPicPr>
            <a:picLocks noChangeAspect="1"/>
          </p:cNvPicPr>
          <p:nvPr/>
        </p:nvPicPr>
        <p:blipFill>
          <a:blip r:embed="rId2"/>
          <a:stretch>
            <a:fillRect/>
          </a:stretch>
        </p:blipFill>
        <p:spPr>
          <a:xfrm>
            <a:off x="3886200" y="3467595"/>
            <a:ext cx="4899150" cy="2662555"/>
          </a:xfrm>
          <a:prstGeom prst="rect">
            <a:avLst/>
          </a:prstGeom>
        </p:spPr>
      </p:pic>
    </p:spTree>
    <p:extLst>
      <p:ext uri="{BB962C8B-B14F-4D97-AF65-F5344CB8AC3E}">
        <p14:creationId xmlns:p14="http://schemas.microsoft.com/office/powerpoint/2010/main" val="188638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References</a:t>
            </a:r>
            <a:endParaRPr lang="en-TT"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35</a:t>
            </a:fld>
            <a:endParaRPr lang="en-US" dirty="0"/>
          </a:p>
        </p:txBody>
      </p:sp>
      <p:sp>
        <p:nvSpPr>
          <p:cNvPr id="5" name="Content Placeholder 4"/>
          <p:cNvSpPr>
            <a:spLocks noGrp="1"/>
          </p:cNvSpPr>
          <p:nvPr>
            <p:ph sz="quarter" idx="1"/>
          </p:nvPr>
        </p:nvSpPr>
        <p:spPr/>
        <p:txBody>
          <a:bodyPr>
            <a:noAutofit/>
          </a:bodyPr>
          <a:lstStyle/>
          <a:p>
            <a:r>
              <a:rPr lang="en-US" sz="1600" dirty="0" smtClean="0"/>
              <a:t>Angell, J., Du Bravac, S. &amp; Gonglewski, M. (2011). Towards higher ground: Transforming language labs into language centers. </a:t>
            </a:r>
            <a:r>
              <a:rPr lang="en-US" sz="1600" i="1" dirty="0" smtClean="0"/>
              <a:t>IALTT, 39, </a:t>
            </a:r>
            <a:r>
              <a:rPr lang="en-US" sz="1600" dirty="0" smtClean="0"/>
              <a:t>1-11. Accessed Nov 10, 2011.</a:t>
            </a:r>
          </a:p>
          <a:p>
            <a:r>
              <a:rPr lang="en-US" sz="1600" dirty="0" smtClean="0"/>
              <a:t>Beaton, F. (2004). Participation, expectation and motivation. Adults learning languages. In H. Harnisch &amp; P. Swanton (Eds.), </a:t>
            </a:r>
            <a:r>
              <a:rPr lang="en-US" sz="1600" i="1" dirty="0" smtClean="0"/>
              <a:t>Adults learning languages. A CILT guide to good practice</a:t>
            </a:r>
            <a:r>
              <a:rPr lang="en-US" sz="1600" dirty="0" smtClean="0"/>
              <a:t> (pp. 21-34). London: CILT.</a:t>
            </a:r>
          </a:p>
          <a:p>
            <a:r>
              <a:rPr lang="en-US" sz="1600" dirty="0" smtClean="0"/>
              <a:t>Carter, B. (2007). </a:t>
            </a:r>
            <a:r>
              <a:rPr lang="en-US" sz="1600" i="1" dirty="0" smtClean="0"/>
              <a:t>Introducing a language policy at The University of the West Indies St. Augustine Campus.</a:t>
            </a:r>
            <a:r>
              <a:rPr lang="en-US" sz="1600" dirty="0" smtClean="0"/>
              <a:t> Unpublished document.</a:t>
            </a:r>
          </a:p>
          <a:p>
            <a:r>
              <a:rPr lang="en-TT" sz="1600" dirty="0" smtClean="0"/>
              <a:t>Dickinson</a:t>
            </a:r>
            <a:r>
              <a:rPr lang="en-GB" sz="1600" dirty="0" smtClean="0"/>
              <a:t>, L. (1995). Autonomy and motivation: A literature review. </a:t>
            </a:r>
            <a:r>
              <a:rPr lang="en-GB" sz="1600" i="1" dirty="0" smtClean="0"/>
              <a:t>Special Issue. System, 23</a:t>
            </a:r>
            <a:r>
              <a:rPr lang="en-GB" sz="1600" dirty="0" smtClean="0"/>
              <a:t>, 165-174.</a:t>
            </a:r>
          </a:p>
          <a:p>
            <a:r>
              <a:rPr lang="en-TT" sz="1600" dirty="0"/>
              <a:t>Gardner, R. C. (1985). Social psychology and second language learning: The role of </a:t>
            </a:r>
            <a:r>
              <a:rPr lang="en-TT" sz="1600" dirty="0" smtClean="0"/>
              <a:t>attitudes and </a:t>
            </a:r>
            <a:r>
              <a:rPr lang="en-TT" sz="1600" dirty="0"/>
              <a:t>motivation. </a:t>
            </a:r>
            <a:r>
              <a:rPr lang="en-TT" sz="1600" dirty="0" smtClean="0"/>
              <a:t>London: </a:t>
            </a:r>
            <a:r>
              <a:rPr lang="en-TT" sz="1600" dirty="0"/>
              <a:t>Edward Arnold</a:t>
            </a:r>
            <a:endParaRPr lang="en-TT" sz="1600" dirty="0" smtClean="0"/>
          </a:p>
          <a:p>
            <a:r>
              <a:rPr lang="en-US" sz="1600" dirty="0" smtClean="0"/>
              <a:t>Garrett, N. (2003). Language learning centers: An overview. In U. S. Lahaie, G. Bartle, R. Gilgen, M. D. Ledgerwood &amp; A. Ross (Eds.) </a:t>
            </a:r>
            <a:r>
              <a:rPr lang="en-US" sz="1600" i="1" dirty="0" smtClean="0"/>
              <a:t>The IALLT Management Manual</a:t>
            </a:r>
            <a:r>
              <a:rPr lang="en-US" sz="1600" dirty="0" smtClean="0"/>
              <a:t>. 2</a:t>
            </a:r>
            <a:r>
              <a:rPr lang="en-US" sz="1600" baseline="30000" dirty="0" smtClean="0"/>
              <a:t>nd</a:t>
            </a:r>
            <a:r>
              <a:rPr lang="en-US" sz="1600" dirty="0" smtClean="0"/>
              <a:t> ed. (pp. 1-9).  Wheeling, IL: IALLT.</a:t>
            </a:r>
          </a:p>
          <a:p>
            <a:r>
              <a:rPr lang="en-US" sz="1600" dirty="0" smtClean="0"/>
              <a:t>Guarnieri, M., &amp; Usategui, C. (2000). Developing a language curriculum for non-specialists: from theory to practice and back. In M. Fay &amp; D. Ferney (Eds.), </a:t>
            </a:r>
            <a:r>
              <a:rPr lang="en-US" sz="1600" i="1" dirty="0" smtClean="0"/>
              <a:t>Current trends in modern languages provision for non-specialist linguists.</a:t>
            </a:r>
            <a:r>
              <a:rPr lang="en-US" sz="1600" dirty="0" smtClean="0"/>
              <a:t> (pp.193-205). London: CILT &amp; APU.</a:t>
            </a:r>
          </a:p>
          <a:p>
            <a:endParaRPr lang="en-US" sz="1600" dirty="0" smtClean="0"/>
          </a:p>
          <a:p>
            <a:endParaRPr lang="en-TT" sz="1600" dirty="0" smtClean="0"/>
          </a:p>
          <a:p>
            <a:endParaRPr lang="en-TT" sz="1600" dirty="0"/>
          </a:p>
        </p:txBody>
      </p:sp>
    </p:spTree>
    <p:extLst>
      <p:ext uri="{BB962C8B-B14F-4D97-AF65-F5344CB8AC3E}">
        <p14:creationId xmlns:p14="http://schemas.microsoft.com/office/powerpoint/2010/main" val="1650056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36</a:t>
            </a:fld>
            <a:endParaRPr lang="en-US" dirty="0"/>
          </a:p>
        </p:txBody>
      </p:sp>
      <p:sp>
        <p:nvSpPr>
          <p:cNvPr id="5" name="Content Placeholder 4"/>
          <p:cNvSpPr>
            <a:spLocks noGrp="1"/>
          </p:cNvSpPr>
          <p:nvPr>
            <p:ph sz="quarter" idx="1"/>
          </p:nvPr>
        </p:nvSpPr>
        <p:spPr/>
        <p:txBody>
          <a:bodyPr>
            <a:normAutofit fontScale="62500" lnSpcReduction="20000"/>
          </a:bodyPr>
          <a:lstStyle/>
          <a:p>
            <a:r>
              <a:rPr lang="en-TT" sz="2800" dirty="0" smtClean="0"/>
              <a:t>Howarth, P. (2010). </a:t>
            </a:r>
            <a:r>
              <a:rPr lang="en-GB" sz="2800" i="1" dirty="0" smtClean="0"/>
              <a:t>The relationship between academic departments of modern languages and language centres.</a:t>
            </a:r>
            <a:r>
              <a:rPr lang="en-GB" sz="2800" dirty="0" smtClean="0"/>
              <a:t> Unpublished document.</a:t>
            </a:r>
          </a:p>
          <a:p>
            <a:r>
              <a:rPr lang="en-US" sz="2800" dirty="0" smtClean="0"/>
              <a:t>Lüdtke, S., &amp; Schwienhorst, K. (2010). </a:t>
            </a:r>
            <a:r>
              <a:rPr lang="en-US" sz="2800" i="1" dirty="0" smtClean="0"/>
              <a:t>Language centre needs analysis. Defining goals, refining programmes</a:t>
            </a:r>
            <a:r>
              <a:rPr lang="en-US" sz="2800" dirty="0" smtClean="0"/>
              <a:t>. Peter Lang: Frankfurt am Main.</a:t>
            </a:r>
          </a:p>
          <a:p>
            <a:r>
              <a:rPr lang="en-US" sz="2800" dirty="0" smtClean="0"/>
              <a:t>Powell, B. (2003). Developing language centres. In D. Head, M. Kelly, E. Jones &amp; T. Tinsley (Eds.), </a:t>
            </a:r>
            <a:r>
              <a:rPr lang="en-US" sz="2800" i="1" dirty="0" smtClean="0"/>
              <a:t>Setting the agenda for languages in higher education </a:t>
            </a:r>
            <a:r>
              <a:rPr lang="en-US" sz="2800" dirty="0" smtClean="0"/>
              <a:t>(pp. 167-79). London: CILT.</a:t>
            </a:r>
          </a:p>
          <a:p>
            <a:r>
              <a:rPr lang="en-US" sz="2800" dirty="0" smtClean="0"/>
              <a:t>Ruane, M. (2003). Language centres in higher education: facing the challenge.</a:t>
            </a:r>
          </a:p>
          <a:p>
            <a:r>
              <a:rPr lang="en-US" sz="2800" dirty="0" smtClean="0"/>
              <a:t>http://asp.revues.org/1127 [4.01.2011].</a:t>
            </a:r>
          </a:p>
          <a:p>
            <a:r>
              <a:rPr lang="en-US" sz="2800" dirty="0" smtClean="0"/>
              <a:t>Tuomi, U.-K., &amp; Rontu, H. (2011). University language centres in Finland-Role and challenges. </a:t>
            </a:r>
            <a:r>
              <a:rPr lang="en-US" sz="2800" i="1" dirty="0" smtClean="0"/>
              <a:t>Apples-Journal of Applied Language Studies</a:t>
            </a:r>
            <a:r>
              <a:rPr lang="en-US" sz="2800" dirty="0" smtClean="0"/>
              <a:t>, 5, 45-50.</a:t>
            </a:r>
          </a:p>
          <a:p>
            <a:r>
              <a:rPr lang="en-US" sz="2800" dirty="0" smtClean="0"/>
              <a:t>Watanabe, Y., Norris, J. M., &amp; González-Lloret, M. (2009). Identifying and responding to evaluation needs in college foreign language programs. In J. M. Norris, J. McE. Davis, C. Sinicrope &amp; Y. Watanabe (Eds.), </a:t>
            </a:r>
            <a:r>
              <a:rPr lang="en-US" sz="2800" i="1" dirty="0" smtClean="0"/>
              <a:t>Toward useful program evaluation in college foreign language education</a:t>
            </a:r>
            <a:r>
              <a:rPr lang="en-US" sz="2800" dirty="0" smtClean="0"/>
              <a:t> (pp. 5-56). Honolulu, HI: National Foreign Language Resource Center.</a:t>
            </a:r>
          </a:p>
          <a:p>
            <a:endParaRPr lang="en-US" sz="2800" dirty="0" smtClean="0"/>
          </a:p>
          <a:p>
            <a:endParaRPr lang="en-TT"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37</a:t>
            </a:fld>
            <a:endParaRPr lang="en-US" dirty="0"/>
          </a:p>
        </p:txBody>
      </p:sp>
      <p:sp>
        <p:nvSpPr>
          <p:cNvPr id="5" name="Content Placeholder 4"/>
          <p:cNvSpPr>
            <a:spLocks noGrp="1"/>
          </p:cNvSpPr>
          <p:nvPr>
            <p:ph sz="quarter" idx="1"/>
          </p:nvPr>
        </p:nvSpPr>
        <p:spPr/>
        <p:txBody>
          <a:bodyPr>
            <a:normAutofit fontScale="85000" lnSpcReduction="20000"/>
          </a:bodyPr>
          <a:lstStyle/>
          <a:p>
            <a:r>
              <a:rPr lang="en-TT" sz="2400" dirty="0" smtClean="0"/>
              <a:t>Prideaux, B. &amp; Watson, T. (2010). Rebranding Norfolk Island -- is it enough to rebuild visitor numbers? In </a:t>
            </a:r>
            <a:r>
              <a:rPr lang="en-US" sz="2400" dirty="0" smtClean="0"/>
              <a:t>Lewis-Cameron, A., &amp; Roberts, S. (2010). </a:t>
            </a:r>
            <a:r>
              <a:rPr lang="en-US" sz="2400" i="1" dirty="0" smtClean="0"/>
              <a:t>Marketing island destinations: Concepts and cases</a:t>
            </a:r>
            <a:r>
              <a:rPr lang="en-US" sz="2400" dirty="0" smtClean="0"/>
              <a:t>. Oxford: Elsevier, pp. 23-36.</a:t>
            </a:r>
            <a:endParaRPr lang="en-TT" sz="2400" dirty="0" smtClean="0"/>
          </a:p>
          <a:p>
            <a:r>
              <a:rPr lang="en-TT" sz="2400" dirty="0" smtClean="0"/>
              <a:t>Simons, J. &amp; Krols, Y. (2012). Intercultural competence in professional contexts. </a:t>
            </a:r>
            <a:r>
              <a:rPr lang="en-TT" sz="2400" i="1" dirty="0" smtClean="0"/>
              <a:t>Proceedings of cAIR10, the first Conference on Applied Interculturality Research</a:t>
            </a:r>
            <a:r>
              <a:rPr lang="en-TT" sz="2400" dirty="0" smtClean="0"/>
              <a:t>,</a:t>
            </a:r>
            <a:r>
              <a:rPr lang="en-TT" sz="2400" i="1" dirty="0" smtClean="0"/>
              <a:t> </a:t>
            </a:r>
            <a:r>
              <a:rPr lang="en-TT" sz="2400" dirty="0" smtClean="0"/>
              <a:t>Graz, Austria, 7-10 April, 2020.</a:t>
            </a:r>
          </a:p>
          <a:p>
            <a:r>
              <a:rPr lang="en-TT" sz="2400" dirty="0" smtClean="0"/>
              <a:t>Spratt</a:t>
            </a:r>
            <a:r>
              <a:rPr lang="en-GB" sz="2400" dirty="0" smtClean="0"/>
              <a:t>, M., Humphreys, G., &amp; Chan, V. (2002). Autonomy and motivation: Which comes first? </a:t>
            </a:r>
            <a:r>
              <a:rPr lang="en-GB" sz="2400" i="1" dirty="0" smtClean="0"/>
              <a:t>Language Teaching Research, 6</a:t>
            </a:r>
            <a:r>
              <a:rPr lang="en-GB" sz="2400" dirty="0" smtClean="0"/>
              <a:t> (3), 245-266.</a:t>
            </a:r>
            <a:endParaRPr lang="en-TT" sz="2400" dirty="0" smtClean="0"/>
          </a:p>
          <a:p>
            <a:r>
              <a:rPr lang="en-TT" sz="2400" dirty="0" smtClean="0"/>
              <a:t>Ushioda</a:t>
            </a:r>
            <a:r>
              <a:rPr lang="en-GB" sz="2400" dirty="0" smtClean="0"/>
              <a:t>, E. (1996). </a:t>
            </a:r>
            <a:r>
              <a:rPr lang="en-GB" sz="2400" i="1" dirty="0" smtClean="0"/>
              <a:t>Learner Autonomy 5: The role of motivation</a:t>
            </a:r>
            <a:r>
              <a:rPr lang="en-GB" sz="2400" dirty="0" smtClean="0"/>
              <a:t>. Dublin: Authentik.</a:t>
            </a:r>
            <a:endParaRPr lang="en-US" sz="2400" dirty="0" smtClean="0"/>
          </a:p>
          <a:p>
            <a:r>
              <a:rPr lang="en-GB" sz="2400" dirty="0" smtClean="0"/>
              <a:t>Ushioda, E. (2000). Tandem language learning via e-mail: From motivation to autonomy. </a:t>
            </a:r>
            <a:r>
              <a:rPr lang="en-GB" sz="2400" i="1" dirty="0" smtClean="0"/>
              <a:t>ReCALL, 12</a:t>
            </a:r>
            <a:r>
              <a:rPr lang="en-GB" sz="2400" dirty="0" smtClean="0"/>
              <a:t>, 121-128.</a:t>
            </a:r>
            <a:endParaRPr lang="en-TT" sz="2400" dirty="0" smtClean="0"/>
          </a:p>
          <a:p>
            <a:r>
              <a:rPr lang="en-US" sz="2400" dirty="0" smtClean="0"/>
              <a:t>Wulkow Memorandum on Quality Assurance at Language Centres in Institutions of Higher Education in Europe Second meeting held January 14th to 16th, 2010</a:t>
            </a:r>
            <a:r>
              <a:rPr lang="en-TT" sz="2400"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38</a:t>
            </a:fld>
            <a:endParaRPr lang="en-US" dirty="0"/>
          </a:p>
        </p:txBody>
      </p:sp>
      <p:sp>
        <p:nvSpPr>
          <p:cNvPr id="5" name="Content Placeholder 4"/>
          <p:cNvSpPr>
            <a:spLocks noGrp="1"/>
          </p:cNvSpPr>
          <p:nvPr>
            <p:ph sz="quarter" idx="1"/>
          </p:nvPr>
        </p:nvSpPr>
        <p:spPr/>
        <p:txBody>
          <a:bodyPr/>
          <a:lstStyle/>
          <a:p>
            <a:pPr>
              <a:buNone/>
            </a:pPr>
            <a:endParaRPr lang="en-US" dirty="0" smtClean="0"/>
          </a:p>
          <a:p>
            <a:endParaRPr lang="en-US" dirty="0" smtClean="0"/>
          </a:p>
          <a:p>
            <a:endParaRPr lang="en-US" dirty="0" smtClean="0"/>
          </a:p>
          <a:p>
            <a:pPr algn="ct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16" y="1527049"/>
            <a:ext cx="6241321" cy="487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facts about </a:t>
            </a:r>
            <a:br>
              <a:rPr lang="en-US" dirty="0" smtClean="0"/>
            </a:br>
            <a:r>
              <a:rPr lang="en-US" dirty="0" smtClean="0"/>
              <a:t>The University of the West Indies (UWI)</a:t>
            </a:r>
            <a:endParaRPr lang="en-US" dirty="0"/>
          </a:p>
        </p:txBody>
      </p:sp>
      <p:sp>
        <p:nvSpPr>
          <p:cNvPr id="3" name="Content Placeholder 2"/>
          <p:cNvSpPr>
            <a:spLocks noGrp="1"/>
          </p:cNvSpPr>
          <p:nvPr>
            <p:ph sz="quarter" idx="1"/>
          </p:nvPr>
        </p:nvSpPr>
        <p:spPr/>
        <p:txBody>
          <a:bodyPr>
            <a:normAutofit fontScale="85000" lnSpcReduction="10000"/>
          </a:bodyPr>
          <a:lstStyle/>
          <a:p>
            <a:pPr algn="just"/>
            <a:r>
              <a:rPr lang="en-US" dirty="0" smtClean="0"/>
              <a:t>The UWI is a regional university established by Royal Charter at Mona, Jamaica, in 1948. </a:t>
            </a:r>
          </a:p>
          <a:p>
            <a:pPr algn="just"/>
            <a:r>
              <a:rPr lang="en-US" dirty="0" smtClean="0"/>
              <a:t>The St. Augustine Campus (Trinidad &amp; Tobago) was established in 1960</a:t>
            </a:r>
            <a:r>
              <a:rPr lang="en-US" dirty="0"/>
              <a:t> </a:t>
            </a:r>
            <a:r>
              <a:rPr lang="en-US" dirty="0" smtClean="0"/>
              <a:t>and the Cave Hill Campus (Barbados) in 1962</a:t>
            </a:r>
            <a:r>
              <a:rPr lang="en-US" dirty="0"/>
              <a:t>.</a:t>
            </a:r>
            <a:r>
              <a:rPr lang="en-US" dirty="0" smtClean="0"/>
              <a:t> An Open Campus (with administrative HQ in Barbados) was created in 2008.</a:t>
            </a:r>
          </a:p>
          <a:p>
            <a:pPr algn="just"/>
            <a:r>
              <a:rPr lang="en-US" dirty="0" smtClean="0"/>
              <a:t> The UWI is financed by and serves 16 Caribbean territories. </a:t>
            </a:r>
            <a:r>
              <a:rPr lang="en-US" dirty="0" smtClean="0">
                <a:hlinkClick r:id="rId3"/>
              </a:rPr>
              <a:t>http://www.uwi.edu/</a:t>
            </a:r>
            <a:r>
              <a:rPr lang="en-US" dirty="0" smtClean="0"/>
              <a:t> </a:t>
            </a:r>
          </a:p>
          <a:p>
            <a:pPr algn="just"/>
            <a:r>
              <a:rPr lang="en-US" dirty="0"/>
              <a:t>Our motto is </a:t>
            </a:r>
            <a:r>
              <a:rPr lang="en-US" dirty="0" smtClean="0"/>
              <a:t>“</a:t>
            </a:r>
            <a:r>
              <a:rPr lang="en-US" dirty="0" err="1" smtClean="0"/>
              <a:t>Oriens</a:t>
            </a:r>
            <a:r>
              <a:rPr lang="en-US" dirty="0" smtClean="0"/>
              <a:t> </a:t>
            </a:r>
            <a:r>
              <a:rPr lang="en-US" dirty="0"/>
              <a:t>Ex </a:t>
            </a:r>
            <a:r>
              <a:rPr lang="en-US" dirty="0" err="1"/>
              <a:t>Occidente</a:t>
            </a:r>
            <a:r>
              <a:rPr lang="en-US" dirty="0"/>
              <a:t> </a:t>
            </a:r>
            <a:r>
              <a:rPr lang="en-US" dirty="0" smtClean="0"/>
              <a:t>Lux” – “A </a:t>
            </a:r>
            <a:r>
              <a:rPr lang="en-US" dirty="0"/>
              <a:t>light rising from the West</a:t>
            </a:r>
            <a:r>
              <a:rPr lang="en-US" dirty="0" smtClean="0"/>
              <a:t>.”</a:t>
            </a:r>
          </a:p>
          <a:p>
            <a:pPr algn="just"/>
            <a:r>
              <a:rPr lang="en-US" dirty="0" smtClean="0"/>
              <a:t>We are the premier university and the only comprehensive one in the English-speaking Caribbean, with approximately 40, 000 undergrad &amp; postgrad students.</a:t>
            </a:r>
          </a:p>
          <a:p>
            <a:endParaRPr lang="en-US" sz="2595" cap="small" dirty="0"/>
          </a:p>
        </p:txBody>
      </p:sp>
      <p:sp>
        <p:nvSpPr>
          <p:cNvPr id="4" name="Footer Placeholder 3"/>
          <p:cNvSpPr>
            <a:spLocks noGrp="1"/>
          </p:cNvSpPr>
          <p:nvPr>
            <p:ph type="ftr" sz="quarter" idx="11"/>
          </p:nvPr>
        </p:nvSpPr>
        <p:spPr/>
        <p:txBody>
          <a:bodyPr/>
          <a:lstStyle/>
          <a:p>
            <a:r>
              <a:rPr lang="en-US" dirty="0" smtClean="0"/>
              <a:t>Challenging the stereotypes B Carter 05/07/12</a:t>
            </a:r>
            <a:endParaRPr lang="en-US" dirty="0"/>
          </a:p>
        </p:txBody>
      </p:sp>
      <p:sp>
        <p:nvSpPr>
          <p:cNvPr id="5" name="Slide Number Placeholder 4"/>
          <p:cNvSpPr>
            <a:spLocks noGrp="1"/>
          </p:cNvSpPr>
          <p:nvPr>
            <p:ph type="sldNum" sz="quarter" idx="12"/>
          </p:nvPr>
        </p:nvSpPr>
        <p:spPr/>
        <p:txBody>
          <a:bodyPr/>
          <a:lstStyle/>
          <a:p>
            <a:fld id="{4F6F82EA-F604-8840-9A73-8E0D1E5DE72C}"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 Augustine Campus, T&amp;T</a:t>
            </a:r>
            <a:endParaRPr lang="en-US" dirty="0"/>
          </a:p>
        </p:txBody>
      </p:sp>
      <p:sp>
        <p:nvSpPr>
          <p:cNvPr id="3" name="Content Placeholder 2"/>
          <p:cNvSpPr>
            <a:spLocks noGrp="1"/>
          </p:cNvSpPr>
          <p:nvPr>
            <p:ph sz="quarter" idx="1"/>
          </p:nvPr>
        </p:nvSpPr>
        <p:spPr/>
        <p:txBody>
          <a:bodyPr>
            <a:normAutofit fontScale="77500" lnSpcReduction="20000"/>
          </a:bodyPr>
          <a:lstStyle/>
          <a:p>
            <a:pPr algn="just"/>
            <a:r>
              <a:rPr lang="en-US" dirty="0" smtClean="0"/>
              <a:t>The Vice-Chancellery and thus the locus of decision making and governance are on the Mona Campus. </a:t>
            </a:r>
          </a:p>
          <a:p>
            <a:pPr algn="just"/>
            <a:r>
              <a:rPr lang="en-US" dirty="0" smtClean="0"/>
              <a:t>While The UWI prizes its regional character, country campuses are also shaped by local realities. T&amp;T is a hydrocarbon-based economy. The government currently covers 100% of undergraduate and 50% of graduate tuition fees in order to boost tertiary education.</a:t>
            </a:r>
          </a:p>
          <a:p>
            <a:pPr algn="just"/>
            <a:r>
              <a:rPr lang="en-US" dirty="0" smtClean="0"/>
              <a:t>Similarly, although programme and curricula cannot be said to be state-mandated, teaching and research foci, particularly in the STEM disciplines reflect national priorities. Moreover as economic conditions tighten, new programmes (once again especially in STEM disciplines) are invariably conditional on  the blessing of/aka funding from the state.</a:t>
            </a:r>
          </a:p>
          <a:p>
            <a:pPr algn="just"/>
            <a:r>
              <a:rPr lang="en-US" dirty="0"/>
              <a:t>The St. Augustine Campus with approximately 18, 000 students has the largest student </a:t>
            </a:r>
            <a:r>
              <a:rPr lang="en-US" dirty="0" smtClean="0"/>
              <a:t>population of the three campuses.</a:t>
            </a:r>
          </a:p>
          <a:p>
            <a:pPr algn="just"/>
            <a:endParaRPr lang="en-US" dirty="0"/>
          </a:p>
        </p:txBody>
      </p:sp>
      <p:sp>
        <p:nvSpPr>
          <p:cNvPr id="4" name="Footer Placeholder 3"/>
          <p:cNvSpPr>
            <a:spLocks noGrp="1"/>
          </p:cNvSpPr>
          <p:nvPr>
            <p:ph type="ftr" sz="quarter" idx="11"/>
          </p:nvPr>
        </p:nvSpPr>
        <p:spPr/>
        <p:txBody>
          <a:bodyPr/>
          <a:lstStyle/>
          <a:p>
            <a:r>
              <a:rPr lang="en-US" dirty="0" smtClean="0"/>
              <a:t>Challenging the stereotypes B Carter 05/07/12</a:t>
            </a:r>
            <a:endParaRPr lang="en-US" dirty="0"/>
          </a:p>
        </p:txBody>
      </p:sp>
      <p:sp>
        <p:nvSpPr>
          <p:cNvPr id="5" name="Slide Number Placeholder 4"/>
          <p:cNvSpPr>
            <a:spLocks noGrp="1"/>
          </p:cNvSpPr>
          <p:nvPr>
            <p:ph type="sldNum" sz="quarter" idx="12"/>
          </p:nvPr>
        </p:nvSpPr>
        <p:spPr/>
        <p:txBody>
          <a:bodyPr/>
          <a:lstStyle/>
          <a:p>
            <a:fld id="{4F6F82EA-F604-8840-9A73-8E0D1E5DE72C}"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Centre for Language Learning (CLL)</a:t>
            </a:r>
            <a:endParaRPr lang="en-US" dirty="0"/>
          </a:p>
        </p:txBody>
      </p:sp>
      <p:sp>
        <p:nvSpPr>
          <p:cNvPr id="3" name="Content Placeholder 2"/>
          <p:cNvSpPr>
            <a:spLocks noGrp="1"/>
          </p:cNvSpPr>
          <p:nvPr>
            <p:ph sz="quarter" idx="1"/>
          </p:nvPr>
        </p:nvSpPr>
        <p:spPr/>
        <p:txBody>
          <a:bodyPr>
            <a:normAutofit lnSpcReduction="10000"/>
          </a:bodyPr>
          <a:lstStyle/>
          <a:p>
            <a:pPr>
              <a:buNone/>
            </a:pPr>
            <a:endParaRPr lang="en-US" dirty="0" smtClean="0"/>
          </a:p>
          <a:p>
            <a:pPr lvl="1">
              <a:buFont typeface="Arial"/>
              <a:buChar char="•"/>
            </a:pPr>
            <a:r>
              <a:rPr lang="en-US" dirty="0" smtClean="0"/>
              <a:t>The CLL:</a:t>
            </a:r>
          </a:p>
          <a:p>
            <a:pPr lvl="2" algn="just">
              <a:buFont typeface="Arial"/>
              <a:buChar char="•"/>
            </a:pPr>
            <a:r>
              <a:rPr lang="en-US" dirty="0"/>
              <a:t>i</a:t>
            </a:r>
            <a:r>
              <a:rPr lang="en-US" dirty="0" smtClean="0"/>
              <a:t>s the</a:t>
            </a:r>
            <a:r>
              <a:rPr lang="en-US" b="1" i="1" dirty="0" smtClean="0"/>
              <a:t> campus </a:t>
            </a:r>
            <a:r>
              <a:rPr lang="en-US" dirty="0" smtClean="0"/>
              <a:t>language centre, </a:t>
            </a:r>
            <a:r>
              <a:rPr lang="en-US" b="1" i="1" dirty="0" smtClean="0"/>
              <a:t>administered through </a:t>
            </a:r>
            <a:r>
              <a:rPr lang="en-US" dirty="0" smtClean="0"/>
              <a:t>the Faculty of Humanities and Education;</a:t>
            </a:r>
          </a:p>
          <a:p>
            <a:pPr lvl="2" algn="just">
              <a:buFont typeface="Arial"/>
              <a:buChar char="•"/>
            </a:pPr>
            <a:r>
              <a:rPr lang="en-US" dirty="0"/>
              <a:t>w</a:t>
            </a:r>
            <a:r>
              <a:rPr lang="en-US" dirty="0" smtClean="0"/>
              <a:t>as established in 1997 by the then Campus Principal with a mandate to organise and expand the teaching of foreign languages at the St. Augustine Campus;</a:t>
            </a:r>
          </a:p>
          <a:p>
            <a:pPr lvl="2" algn="just">
              <a:buFont typeface="Arial"/>
              <a:buChar char="•"/>
            </a:pPr>
            <a:r>
              <a:rPr lang="en-US" dirty="0" smtClean="0"/>
              <a:t>caters to UWI students, UWI staff and the community;</a:t>
            </a:r>
          </a:p>
          <a:p>
            <a:pPr lvl="2" algn="just">
              <a:buFont typeface="Arial"/>
              <a:buChar char="•"/>
            </a:pPr>
            <a:r>
              <a:rPr lang="en-US" dirty="0" smtClean="0"/>
              <a:t>delivers an IWLP with 10 foreign languages and LSP courses in two graduate programmes;</a:t>
            </a:r>
          </a:p>
          <a:p>
            <a:pPr lvl="2" algn="just">
              <a:buFont typeface="Arial"/>
              <a:buChar char="•"/>
            </a:pPr>
            <a:r>
              <a:rPr lang="en-US" dirty="0"/>
              <a:t>h</a:t>
            </a:r>
            <a:r>
              <a:rPr lang="en-US" dirty="0" smtClean="0"/>
              <a:t>as a core, commercial (e.g. off-campus courses, a translation &amp; interpretation bureau, EFL) and </a:t>
            </a:r>
            <a:r>
              <a:rPr lang="en-US" i="1" dirty="0" smtClean="0"/>
              <a:t>pro bono publico </a:t>
            </a:r>
            <a:r>
              <a:rPr lang="en-US" dirty="0" smtClean="0"/>
              <a:t>mission;</a:t>
            </a:r>
          </a:p>
          <a:p>
            <a:pPr lvl="2" algn="just">
              <a:buFont typeface="Arial"/>
              <a:buChar char="•"/>
            </a:pPr>
            <a:r>
              <a:rPr lang="en-US" dirty="0" smtClean="0"/>
              <a:t>has a mixed funding model.</a:t>
            </a:r>
          </a:p>
          <a:p>
            <a:pPr lvl="2">
              <a:buFont typeface="Arial"/>
              <a:buChar char="•"/>
            </a:pP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Challenging the stereotypes B Carter 05/07/12</a:t>
            </a:r>
            <a:endParaRPr lang="en-US" dirty="0"/>
          </a:p>
        </p:txBody>
      </p:sp>
      <p:sp>
        <p:nvSpPr>
          <p:cNvPr id="5" name="Slide Number Placeholder 4"/>
          <p:cNvSpPr>
            <a:spLocks noGrp="1"/>
          </p:cNvSpPr>
          <p:nvPr>
            <p:ph type="sldNum" sz="quarter" idx="12"/>
          </p:nvPr>
        </p:nvSpPr>
        <p:spPr/>
        <p:txBody>
          <a:bodyPr/>
          <a:lstStyle/>
          <a:p>
            <a:fld id="{4F6F82EA-F604-8840-9A73-8E0D1E5DE72C}"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TT" dirty="0" smtClean="0"/>
              <a:t>The mission of the centre for language learning</a:t>
            </a:r>
          </a:p>
          <a:p>
            <a:endParaRPr lang="en-TT" dirty="0" smtClean="0"/>
          </a:p>
          <a:p>
            <a:endParaRPr lang="en-TT" dirty="0"/>
          </a:p>
        </p:txBody>
      </p:sp>
      <p:sp>
        <p:nvSpPr>
          <p:cNvPr id="3" name="Footer Placeholder 2"/>
          <p:cNvSpPr>
            <a:spLocks noGrp="1"/>
          </p:cNvSpPr>
          <p:nvPr>
            <p:ph type="ftr" sz="quarter" idx="11"/>
          </p:nvPr>
        </p:nvSpPr>
        <p:spPr/>
        <p:txBody>
          <a:bodyPr/>
          <a:lstStyle/>
          <a:p>
            <a:r>
              <a:rPr lang="en-US"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7</a:t>
            </a:fld>
            <a:endParaRPr lang="en-US" dirty="0"/>
          </a:p>
        </p:txBody>
      </p:sp>
      <p:sp>
        <p:nvSpPr>
          <p:cNvPr id="6" name="Title 5"/>
          <p:cNvSpPr>
            <a:spLocks noGrp="1"/>
          </p:cNvSpPr>
          <p:nvPr>
            <p:ph type="title"/>
          </p:nvPr>
        </p:nvSpPr>
        <p:spPr/>
        <p:txBody>
          <a:bodyPr/>
          <a:lstStyle/>
          <a:p>
            <a:r>
              <a:rPr lang="en-TT" dirty="0" smtClean="0"/>
              <a:t>PART II</a:t>
            </a:r>
            <a:endParaRPr lang="en-T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465" y="3377002"/>
            <a:ext cx="5525353" cy="103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030" y="4154137"/>
            <a:ext cx="3135085" cy="23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81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 snapshot of CLL facts &amp; figures </a:t>
            </a:r>
            <a:br>
              <a:rPr lang="en-TT" dirty="0" smtClean="0"/>
            </a:br>
            <a:r>
              <a:rPr lang="en-TT" dirty="0" smtClean="0"/>
              <a:t>with reference to 2011/2012</a:t>
            </a:r>
            <a:endParaRPr lang="en-TT"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8</a:t>
            </a:fld>
            <a:endParaRPr lang="en-US" dirty="0"/>
          </a:p>
        </p:txBody>
      </p:sp>
      <p:sp>
        <p:nvSpPr>
          <p:cNvPr id="5" name="Content Placeholder 4"/>
          <p:cNvSpPr>
            <a:spLocks noGrp="1"/>
          </p:cNvSpPr>
          <p:nvPr>
            <p:ph sz="quarter" idx="1"/>
          </p:nvPr>
        </p:nvSpPr>
        <p:spPr/>
        <p:txBody>
          <a:bodyPr>
            <a:normAutofit fontScale="85000" lnSpcReduction="20000"/>
          </a:bodyPr>
          <a:lstStyle/>
          <a:p>
            <a:r>
              <a:rPr lang="en-TT" dirty="0" smtClean="0"/>
              <a:t>906 persons enrolled in on-campus courses in Sem 1 and 883 in Sem 2.</a:t>
            </a:r>
          </a:p>
          <a:p>
            <a:r>
              <a:rPr lang="en-TT" dirty="0" smtClean="0"/>
              <a:t>In most languages, there tends to be an equal distribution between students and adult learners. </a:t>
            </a:r>
          </a:p>
          <a:p>
            <a:r>
              <a:rPr lang="en-TT" dirty="0" smtClean="0"/>
              <a:t>Most learners pursue a language course as an enhancement/an extra-curricular option.</a:t>
            </a:r>
          </a:p>
          <a:p>
            <a:r>
              <a:rPr lang="en-TT" dirty="0" smtClean="0"/>
              <a:t>An internal push for accreditation resulted in the introduction of credit-bearing courses in 2009/2010.</a:t>
            </a:r>
          </a:p>
          <a:p>
            <a:r>
              <a:rPr lang="en-TT" dirty="0" smtClean="0"/>
              <a:t>Six (6) students pursued Spanish for credits in Semester 1 and 15 in Semester 2.</a:t>
            </a:r>
          </a:p>
          <a:p>
            <a:r>
              <a:rPr lang="en-TT" dirty="0"/>
              <a:t>~</a:t>
            </a:r>
            <a:r>
              <a:rPr lang="en-TT" dirty="0" smtClean="0"/>
              <a:t>50% of the learners are in Spanish. Hindi and Yoruba, the two heritage languages, usually have the smallest enrolments.</a:t>
            </a:r>
          </a:p>
          <a:p>
            <a:r>
              <a:rPr lang="en-TT" dirty="0" smtClean="0"/>
              <a:t>In Mandarin, the newest language on offer, there were 57 persons in Semester 1 and 41 in Semester 2.</a:t>
            </a:r>
          </a:p>
        </p:txBody>
      </p:sp>
    </p:spTree>
    <p:extLst>
      <p:ext uri="{BB962C8B-B14F-4D97-AF65-F5344CB8AC3E}">
        <p14:creationId xmlns:p14="http://schemas.microsoft.com/office/powerpoint/2010/main" val="428142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 snapshot of CLL facts &amp; figures </a:t>
            </a:r>
            <a:br>
              <a:rPr lang="en-TT" dirty="0" smtClean="0"/>
            </a:br>
            <a:r>
              <a:rPr lang="en-TT" dirty="0" smtClean="0"/>
              <a:t>with reference to 2011/2012</a:t>
            </a:r>
            <a:endParaRPr lang="en-US" dirty="0"/>
          </a:p>
        </p:txBody>
      </p:sp>
      <p:sp>
        <p:nvSpPr>
          <p:cNvPr id="3" name="Footer Placeholder 2"/>
          <p:cNvSpPr>
            <a:spLocks noGrp="1"/>
          </p:cNvSpPr>
          <p:nvPr>
            <p:ph type="ftr" sz="quarter" idx="11"/>
          </p:nvPr>
        </p:nvSpPr>
        <p:spPr/>
        <p:txBody>
          <a:bodyPr/>
          <a:lstStyle/>
          <a:p>
            <a:r>
              <a:rPr lang="en-US" dirty="0" smtClean="0"/>
              <a:t>Challenging the stereotypes B Carter 05/07/12</a:t>
            </a:r>
            <a:endParaRPr lang="en-US" dirty="0"/>
          </a:p>
        </p:txBody>
      </p:sp>
      <p:sp>
        <p:nvSpPr>
          <p:cNvPr id="4" name="Slide Number Placeholder 3"/>
          <p:cNvSpPr>
            <a:spLocks noGrp="1"/>
          </p:cNvSpPr>
          <p:nvPr>
            <p:ph type="sldNum" sz="quarter" idx="12"/>
          </p:nvPr>
        </p:nvSpPr>
        <p:spPr/>
        <p:txBody>
          <a:bodyPr/>
          <a:lstStyle/>
          <a:p>
            <a:fld id="{4F6F82EA-F604-8840-9A73-8E0D1E5DE72C}" type="slidenum">
              <a:rPr lang="en-US" smtClean="0"/>
              <a:pPr/>
              <a:t>9</a:t>
            </a:fld>
            <a:endParaRPr lang="en-US" dirty="0"/>
          </a:p>
        </p:txBody>
      </p:sp>
      <p:sp>
        <p:nvSpPr>
          <p:cNvPr id="5" name="Content Placeholder 4"/>
          <p:cNvSpPr>
            <a:spLocks noGrp="1"/>
          </p:cNvSpPr>
          <p:nvPr>
            <p:ph sz="quarter" idx="1"/>
          </p:nvPr>
        </p:nvSpPr>
        <p:spPr/>
        <p:txBody>
          <a:bodyPr>
            <a:normAutofit fontScale="92500" lnSpcReduction="20000"/>
          </a:bodyPr>
          <a:lstStyle/>
          <a:p>
            <a:pPr algn="just"/>
            <a:r>
              <a:rPr lang="en-TT" dirty="0" smtClean="0"/>
              <a:t>In 2011/2012—there were 10 FT appointments (director, lecturers, visiting lecturers, instructors, FLAs) and 23 PT tutors.</a:t>
            </a:r>
          </a:p>
          <a:p>
            <a:pPr algn="just"/>
            <a:r>
              <a:rPr lang="en-TT" dirty="0" smtClean="0"/>
              <a:t>Staff represented 16 countries of origin.</a:t>
            </a:r>
          </a:p>
          <a:p>
            <a:pPr algn="just"/>
            <a:r>
              <a:rPr lang="en-TT" dirty="0" smtClean="0"/>
              <a:t>MOUs with India, PRC and Spain provide visiting staff.</a:t>
            </a:r>
          </a:p>
          <a:p>
            <a:pPr algn="just"/>
            <a:r>
              <a:rPr lang="en-TT" dirty="0" smtClean="0"/>
              <a:t>Our FLAs are appointed through MOUs with Colombia and France.</a:t>
            </a:r>
          </a:p>
          <a:p>
            <a:pPr algn="just"/>
            <a:r>
              <a:rPr lang="en-TT" dirty="0" smtClean="0"/>
              <a:t>The CLL is the only institution in T&amp;T teaching German, Italian, Japanese and Portuguese.</a:t>
            </a:r>
          </a:p>
          <a:p>
            <a:pPr algn="just"/>
            <a:r>
              <a:rPr lang="en-TT" dirty="0" smtClean="0"/>
              <a:t>The CLL is the only DELE test centre in the English-speaking Caribbean and assumed responsibility for IELTS in the southern Caribbean in March this year, when the British Council reliquinished that portfolio.</a:t>
            </a:r>
          </a:p>
          <a:p>
            <a:endParaRPr lang="en-TT" dirty="0" smtClean="0"/>
          </a:p>
          <a:p>
            <a:endParaRPr lang="en-TT"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7673</TotalTime>
  <Words>2787</Words>
  <Application>Microsoft Office PowerPoint</Application>
  <PresentationFormat>On-screen Show (4:3)</PresentationFormat>
  <Paragraphs>295</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Challenging the stereotypes: making the case for non-specialist language learning in Caribbean HE</vt:lpstr>
      <vt:lpstr>Overview</vt:lpstr>
      <vt:lpstr>PART I</vt:lpstr>
      <vt:lpstr>A few facts about  The University of the West Indies (UWI)</vt:lpstr>
      <vt:lpstr>The St. Augustine Campus, T&amp;T</vt:lpstr>
      <vt:lpstr>The Centre for Language Learning (CLL)</vt:lpstr>
      <vt:lpstr>PART II</vt:lpstr>
      <vt:lpstr>A snapshot of CLL facts &amp; figures  with reference to 2011/2012</vt:lpstr>
      <vt:lpstr>A snapshot of CLL facts &amp; figures  with reference to 2011/2012</vt:lpstr>
      <vt:lpstr>What do we do?</vt:lpstr>
      <vt:lpstr>The CLL qua language centre</vt:lpstr>
      <vt:lpstr>Top three challenges in providing non-specialist learning at the CLL</vt:lpstr>
      <vt:lpstr>Managing the challenges--curriculum</vt:lpstr>
      <vt:lpstr>Which languages, why, for whom? Our pro bono publico mission</vt:lpstr>
      <vt:lpstr>Motivation in foreign language learning/Who are learners?</vt:lpstr>
      <vt:lpstr>The learners &amp; push-pull theory?</vt:lpstr>
      <vt:lpstr>Push factors are socio-psychological motives</vt:lpstr>
      <vt:lpstr>Pull factors, or what makes the CLL an attractive language learning “destination”</vt:lpstr>
      <vt:lpstr>Response to gap analysis in push-pull theory</vt:lpstr>
      <vt:lpstr>Using research to achieve balance between push and pull factors</vt:lpstr>
      <vt:lpstr>Continuous Improvement</vt:lpstr>
      <vt:lpstr>    Continuous Improvement ≠ Applied Research  </vt:lpstr>
      <vt:lpstr>PART III</vt:lpstr>
      <vt:lpstr>Continuous Improvement &amp; Applied Research</vt:lpstr>
      <vt:lpstr>Research in language centre contexts</vt:lpstr>
      <vt:lpstr>Research and development  in language centre contexts</vt:lpstr>
      <vt:lpstr>The core functions of a language centre</vt:lpstr>
      <vt:lpstr>The UWI St. Augustine Language Policy</vt:lpstr>
      <vt:lpstr>A realistic assessment of the push factors and the ability to respond to the push factors </vt:lpstr>
      <vt:lpstr>Responding to push factors</vt:lpstr>
      <vt:lpstr>PART IV</vt:lpstr>
      <vt:lpstr>Challenging the stereotypes…</vt:lpstr>
      <vt:lpstr>Role of non-specialist learning in Caribbean HE</vt:lpstr>
      <vt:lpstr>The vision of the CLL</vt:lpstr>
      <vt:lpstr>References</vt:lpstr>
      <vt:lpstr>References</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the stereotypes: making the case for non-specialist language in Caribbean HE</dc:title>
  <dc:creator>Beverly-Anne Carter</dc:creator>
  <cp:lastModifiedBy>Nash S.</cp:lastModifiedBy>
  <cp:revision>181</cp:revision>
  <cp:lastPrinted>2012-06-24T01:18:13Z</cp:lastPrinted>
  <dcterms:created xsi:type="dcterms:W3CDTF">2012-06-25T09:33:52Z</dcterms:created>
  <dcterms:modified xsi:type="dcterms:W3CDTF">2012-06-30T11:18:57Z</dcterms:modified>
</cp:coreProperties>
</file>