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63" r:id="rId5"/>
    <p:sldId id="259" r:id="rId6"/>
    <p:sldId id="264" r:id="rId7"/>
    <p:sldId id="265" r:id="rId8"/>
    <p:sldId id="266" r:id="rId9"/>
    <p:sldId id="267" r:id="rId10"/>
    <p:sldId id="268" r:id="rId11"/>
    <p:sldId id="269" r:id="rId12"/>
    <p:sldId id="270" r:id="rId13"/>
    <p:sldId id="273" r:id="rId14"/>
    <p:sldId id="274" r:id="rId15"/>
    <p:sldId id="275" r:id="rId16"/>
    <p:sldId id="261" r:id="rId17"/>
    <p:sldId id="260" r:id="rId18"/>
    <p:sldId id="262" r:id="rId19"/>
    <p:sldId id="271"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20Edney\Dropbox\PGCE\Assignments\Assignment%202\Assignment%202%20analysis%20(Autosav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v>Top Marks</c:v>
          </c:tx>
          <c:spPr>
            <a:solidFill>
              <a:srgbClr val="00B050"/>
            </a:solidFill>
          </c:spPr>
          <c:invertIfNegative val="0"/>
          <c:dLbls>
            <c:showLegendKey val="0"/>
            <c:showVal val="1"/>
            <c:showCatName val="0"/>
            <c:showSerName val="0"/>
            <c:showPercent val="0"/>
            <c:showBubbleSize val="0"/>
            <c:showLeaderLines val="0"/>
          </c:dLbls>
          <c:cat>
            <c:strRef>
              <c:f>'Results data formatted'!$B$1:$G$1</c:f>
              <c:strCache>
                <c:ptCount val="6"/>
                <c:pt idx="0">
                  <c:v>Vocabulary Test 1</c:v>
                </c:pt>
                <c:pt idx="1">
                  <c:v>Vocabulary Test 2</c:v>
                </c:pt>
                <c:pt idx="2">
                  <c:v>Vocabulary Test 3</c:v>
                </c:pt>
                <c:pt idx="3">
                  <c:v>Vocabulary Test 4</c:v>
                </c:pt>
                <c:pt idx="4">
                  <c:v>Vocabulary Test 5</c:v>
                </c:pt>
                <c:pt idx="5">
                  <c:v>Vocabulary Test 6</c:v>
                </c:pt>
              </c:strCache>
            </c:strRef>
          </c:cat>
          <c:val>
            <c:numRef>
              <c:f>'Results data formatted'!$B$37:$G$37</c:f>
              <c:numCache>
                <c:formatCode>_-* #,##0_-;\-* #,##0_-;_-* "-"??_-;_-@_-</c:formatCode>
                <c:ptCount val="6"/>
                <c:pt idx="0">
                  <c:v>15</c:v>
                </c:pt>
                <c:pt idx="1">
                  <c:v>16</c:v>
                </c:pt>
                <c:pt idx="2">
                  <c:v>6</c:v>
                </c:pt>
                <c:pt idx="3">
                  <c:v>26</c:v>
                </c:pt>
                <c:pt idx="4">
                  <c:v>24</c:v>
                </c:pt>
                <c:pt idx="5">
                  <c:v>25</c:v>
                </c:pt>
              </c:numCache>
            </c:numRef>
          </c:val>
        </c:ser>
        <c:ser>
          <c:idx val="1"/>
          <c:order val="1"/>
          <c:tx>
            <c:v>Middle Marks</c:v>
          </c:tx>
          <c:spPr>
            <a:solidFill>
              <a:schemeClr val="accent6">
                <a:lumMod val="75000"/>
              </a:schemeClr>
            </a:solidFill>
          </c:spPr>
          <c:invertIfNegative val="0"/>
          <c:dLbls>
            <c:showLegendKey val="0"/>
            <c:showVal val="1"/>
            <c:showCatName val="0"/>
            <c:showSerName val="0"/>
            <c:showPercent val="0"/>
            <c:showBubbleSize val="0"/>
            <c:showLeaderLines val="0"/>
          </c:dLbls>
          <c:cat>
            <c:strRef>
              <c:f>'Results data formatted'!$B$1:$G$1</c:f>
              <c:strCache>
                <c:ptCount val="6"/>
                <c:pt idx="0">
                  <c:v>Vocabulary Test 1</c:v>
                </c:pt>
                <c:pt idx="1">
                  <c:v>Vocabulary Test 2</c:v>
                </c:pt>
                <c:pt idx="2">
                  <c:v>Vocabulary Test 3</c:v>
                </c:pt>
                <c:pt idx="3">
                  <c:v>Vocabulary Test 4</c:v>
                </c:pt>
                <c:pt idx="4">
                  <c:v>Vocabulary Test 5</c:v>
                </c:pt>
                <c:pt idx="5">
                  <c:v>Vocabulary Test 6</c:v>
                </c:pt>
              </c:strCache>
            </c:strRef>
          </c:cat>
          <c:val>
            <c:numRef>
              <c:f>'Results data formatted'!$B$38:$G$38</c:f>
              <c:numCache>
                <c:formatCode>_-* #,##0_-;\-* #,##0_-;_-* "-"??_-;_-@_-</c:formatCode>
                <c:ptCount val="6"/>
                <c:pt idx="0">
                  <c:v>9</c:v>
                </c:pt>
                <c:pt idx="1">
                  <c:v>5</c:v>
                </c:pt>
                <c:pt idx="2">
                  <c:v>8</c:v>
                </c:pt>
                <c:pt idx="3">
                  <c:v>1</c:v>
                </c:pt>
                <c:pt idx="4">
                  <c:v>3</c:v>
                </c:pt>
                <c:pt idx="5">
                  <c:v>3</c:v>
                </c:pt>
              </c:numCache>
            </c:numRef>
          </c:val>
        </c:ser>
        <c:ser>
          <c:idx val="2"/>
          <c:order val="2"/>
          <c:tx>
            <c:v>Lower Marks</c:v>
          </c:tx>
          <c:spPr>
            <a:solidFill>
              <a:srgbClr val="FF0000"/>
            </a:solidFill>
          </c:spPr>
          <c:invertIfNegative val="0"/>
          <c:dLbls>
            <c:showLegendKey val="0"/>
            <c:showVal val="1"/>
            <c:showCatName val="0"/>
            <c:showSerName val="0"/>
            <c:showPercent val="0"/>
            <c:showBubbleSize val="0"/>
            <c:showLeaderLines val="0"/>
          </c:dLbls>
          <c:cat>
            <c:strRef>
              <c:f>'Results data formatted'!$B$1:$G$1</c:f>
              <c:strCache>
                <c:ptCount val="6"/>
                <c:pt idx="0">
                  <c:v>Vocabulary Test 1</c:v>
                </c:pt>
                <c:pt idx="1">
                  <c:v>Vocabulary Test 2</c:v>
                </c:pt>
                <c:pt idx="2">
                  <c:v>Vocabulary Test 3</c:v>
                </c:pt>
                <c:pt idx="3">
                  <c:v>Vocabulary Test 4</c:v>
                </c:pt>
                <c:pt idx="4">
                  <c:v>Vocabulary Test 5</c:v>
                </c:pt>
                <c:pt idx="5">
                  <c:v>Vocabulary Test 6</c:v>
                </c:pt>
              </c:strCache>
            </c:strRef>
          </c:cat>
          <c:val>
            <c:numRef>
              <c:f>'Results data formatted'!$B$39:$G$39</c:f>
              <c:numCache>
                <c:formatCode>_-* #,##0_-;\-* #,##0_-;_-* "-"??_-;_-@_-</c:formatCode>
                <c:ptCount val="6"/>
                <c:pt idx="0">
                  <c:v>3</c:v>
                </c:pt>
                <c:pt idx="1">
                  <c:v>4</c:v>
                </c:pt>
                <c:pt idx="2">
                  <c:v>11</c:v>
                </c:pt>
                <c:pt idx="3">
                  <c:v>0</c:v>
                </c:pt>
                <c:pt idx="4">
                  <c:v>1</c:v>
                </c:pt>
                <c:pt idx="5">
                  <c:v>0</c:v>
                </c:pt>
              </c:numCache>
            </c:numRef>
          </c:val>
        </c:ser>
        <c:dLbls>
          <c:showLegendKey val="0"/>
          <c:showVal val="0"/>
          <c:showCatName val="0"/>
          <c:showSerName val="0"/>
          <c:showPercent val="0"/>
          <c:showBubbleSize val="0"/>
        </c:dLbls>
        <c:gapWidth val="150"/>
        <c:overlap val="100"/>
        <c:axId val="87963904"/>
        <c:axId val="87977984"/>
      </c:barChart>
      <c:lineChart>
        <c:grouping val="standard"/>
        <c:varyColors val="0"/>
        <c:ser>
          <c:idx val="3"/>
          <c:order val="3"/>
          <c:tx>
            <c:v>Mean Score</c:v>
          </c:tx>
          <c:spPr>
            <a:ln w="44450">
              <a:solidFill>
                <a:schemeClr val="tx2">
                  <a:lumMod val="75000"/>
                </a:schemeClr>
              </a:solidFill>
            </a:ln>
          </c:spPr>
          <c:marker>
            <c:symbol val="none"/>
          </c:marker>
          <c:val>
            <c:numRef>
              <c:f>'Results data formatted'!$B$33:$G$33</c:f>
              <c:numCache>
                <c:formatCode>_-* #,##0.0_-;\-* #,##0.0_-;_-* "-"??_-;_-@_-</c:formatCode>
                <c:ptCount val="6"/>
                <c:pt idx="0">
                  <c:v>11.907407407407424</c:v>
                </c:pt>
                <c:pt idx="1">
                  <c:v>12.12</c:v>
                </c:pt>
                <c:pt idx="2">
                  <c:v>9.32</c:v>
                </c:pt>
                <c:pt idx="3">
                  <c:v>14.074074074074073</c:v>
                </c:pt>
                <c:pt idx="4">
                  <c:v>13.357142857142909</c:v>
                </c:pt>
                <c:pt idx="5">
                  <c:v>13.821428571428571</c:v>
                </c:pt>
              </c:numCache>
            </c:numRef>
          </c:val>
          <c:smooth val="0"/>
        </c:ser>
        <c:dLbls>
          <c:showLegendKey val="0"/>
          <c:showVal val="0"/>
          <c:showCatName val="0"/>
          <c:showSerName val="0"/>
          <c:showPercent val="0"/>
          <c:showBubbleSize val="0"/>
        </c:dLbls>
        <c:marker val="1"/>
        <c:smooth val="0"/>
        <c:axId val="87981440"/>
        <c:axId val="87979904"/>
      </c:lineChart>
      <c:catAx>
        <c:axId val="87963904"/>
        <c:scaling>
          <c:orientation val="minMax"/>
        </c:scaling>
        <c:delete val="0"/>
        <c:axPos val="b"/>
        <c:majorTickMark val="out"/>
        <c:minorTickMark val="none"/>
        <c:tickLblPos val="nextTo"/>
        <c:crossAx val="87977984"/>
        <c:crosses val="autoZero"/>
        <c:auto val="1"/>
        <c:lblAlgn val="ctr"/>
        <c:lblOffset val="100"/>
        <c:noMultiLvlLbl val="0"/>
      </c:catAx>
      <c:valAx>
        <c:axId val="87977984"/>
        <c:scaling>
          <c:orientation val="minMax"/>
        </c:scaling>
        <c:delete val="0"/>
        <c:axPos val="l"/>
        <c:majorGridlines/>
        <c:title>
          <c:tx>
            <c:rich>
              <a:bodyPr rot="-5400000" vert="horz"/>
              <a:lstStyle/>
              <a:p>
                <a:pPr>
                  <a:defRPr/>
                </a:pPr>
                <a:r>
                  <a:rPr lang="en-GB"/>
                  <a:t>% pupils</a:t>
                </a:r>
              </a:p>
            </c:rich>
          </c:tx>
          <c:layout/>
          <c:overlay val="0"/>
        </c:title>
        <c:numFmt formatCode="0%" sourceLinked="1"/>
        <c:majorTickMark val="out"/>
        <c:minorTickMark val="none"/>
        <c:tickLblPos val="nextTo"/>
        <c:crossAx val="87963904"/>
        <c:crosses val="autoZero"/>
        <c:crossBetween val="between"/>
      </c:valAx>
      <c:valAx>
        <c:axId val="87979904"/>
        <c:scaling>
          <c:orientation val="minMax"/>
        </c:scaling>
        <c:delete val="0"/>
        <c:axPos val="r"/>
        <c:numFmt formatCode="#,##0" sourceLinked="0"/>
        <c:majorTickMark val="out"/>
        <c:minorTickMark val="none"/>
        <c:tickLblPos val="nextTo"/>
        <c:crossAx val="87981440"/>
        <c:crosses val="max"/>
        <c:crossBetween val="between"/>
      </c:valAx>
      <c:catAx>
        <c:axId val="87981440"/>
        <c:scaling>
          <c:orientation val="minMax"/>
        </c:scaling>
        <c:delete val="1"/>
        <c:axPos val="b"/>
        <c:majorTickMark val="out"/>
        <c:minorTickMark val="none"/>
        <c:tickLblPos val="none"/>
        <c:crossAx val="87979904"/>
        <c:crosses val="autoZero"/>
        <c:auto val="1"/>
        <c:lblAlgn val="ctr"/>
        <c:lblOffset val="100"/>
        <c:noMultiLvlLbl val="0"/>
      </c:catAx>
    </c:plotArea>
    <c:legend>
      <c:legendPos val="r"/>
      <c:layout>
        <c:manualLayout>
          <c:xMode val="edge"/>
          <c:yMode val="edge"/>
          <c:x val="0.78535664607568467"/>
          <c:y val="0.41301782195548487"/>
          <c:w val="0.20644968571583519"/>
          <c:h val="0.34528422444207535"/>
        </c:manualLayout>
      </c:layout>
      <c:overlay val="0"/>
    </c:legend>
    <c:plotVisOnly val="1"/>
    <c:dispBlanksAs val="gap"/>
    <c:showDLblsOverMax val="0"/>
  </c:chart>
  <c:txPr>
    <a:bodyPr/>
    <a:lstStyle/>
    <a:p>
      <a:pPr>
        <a:defRPr sz="1400">
          <a:latin typeface="+mj-lt"/>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44BDC8-8132-4A29-ADE2-AEED5880483D}" type="datetimeFigureOut">
              <a:rPr lang="en-US" smtClean="0"/>
              <a:pPr/>
              <a:t>1/20/2012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1D7B98-BC71-41E2-B23D-C578904C83A1}" type="slidenum">
              <a:rPr lang="en-GB" smtClean="0"/>
              <a:pPr/>
              <a:t>‹#›</a:t>
            </a:fld>
            <a:endParaRPr lang="en-GB"/>
          </a:p>
        </p:txBody>
      </p:sp>
    </p:spTree>
    <p:extLst>
      <p:ext uri="{BB962C8B-B14F-4D97-AF65-F5344CB8AC3E}">
        <p14:creationId xmlns:p14="http://schemas.microsoft.com/office/powerpoint/2010/main" val="2489302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Explain</a:t>
            </a:r>
            <a:r>
              <a:rPr lang="en-GB" baseline="0" dirty="0" smtClean="0"/>
              <a:t> that in lessons leading up to this I introduced vocabulary in various ways (songs, rhyme, mind mapping) so I had tangible examples to call upon.</a:t>
            </a:r>
            <a:endParaRPr lang="en-GB" dirty="0"/>
          </a:p>
        </p:txBody>
      </p:sp>
      <p:sp>
        <p:nvSpPr>
          <p:cNvPr id="4" name="Slide Number Placeholder 3"/>
          <p:cNvSpPr>
            <a:spLocks noGrp="1"/>
          </p:cNvSpPr>
          <p:nvPr>
            <p:ph type="sldNum" sz="quarter" idx="10"/>
          </p:nvPr>
        </p:nvSpPr>
        <p:spPr/>
        <p:txBody>
          <a:bodyPr/>
          <a:lstStyle/>
          <a:p>
            <a:fld id="{931D7B98-BC71-41E2-B23D-C578904C83A1}" type="slidenum">
              <a:rPr lang="en-GB" smtClean="0"/>
              <a:pPr/>
              <a:t>8</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Make clear this process enables </a:t>
            </a:r>
            <a:r>
              <a:rPr lang="en-GB" dirty="0" err="1" smtClean="0"/>
              <a:t>metacognitive</a:t>
            </a:r>
            <a:r>
              <a:rPr lang="en-GB" dirty="0" smtClean="0"/>
              <a:t> evaluation of strategies to be explicitly modelled.</a:t>
            </a:r>
            <a:endParaRPr lang="en-GB" dirty="0"/>
          </a:p>
        </p:txBody>
      </p:sp>
      <p:sp>
        <p:nvSpPr>
          <p:cNvPr id="4" name="Slide Number Placeholder 3"/>
          <p:cNvSpPr>
            <a:spLocks noGrp="1"/>
          </p:cNvSpPr>
          <p:nvPr>
            <p:ph type="sldNum" sz="quarter" idx="10"/>
          </p:nvPr>
        </p:nvSpPr>
        <p:spPr/>
        <p:txBody>
          <a:bodyPr/>
          <a:lstStyle/>
          <a:p>
            <a:fld id="{931D7B98-BC71-41E2-B23D-C578904C83A1}" type="slidenum">
              <a:rPr lang="en-GB" smtClean="0"/>
              <a:pPr/>
              <a:t>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Talk around the results and the </a:t>
            </a:r>
            <a:r>
              <a:rPr lang="en-GB" dirty="0" err="1" smtClean="0"/>
              <a:t>glitchy</a:t>
            </a:r>
            <a:r>
              <a:rPr lang="en-GB" dirty="0" smtClean="0"/>
              <a:t> test 3</a:t>
            </a:r>
            <a:endParaRPr lang="en-GB" dirty="0"/>
          </a:p>
        </p:txBody>
      </p:sp>
      <p:sp>
        <p:nvSpPr>
          <p:cNvPr id="4" name="Slide Number Placeholder 3"/>
          <p:cNvSpPr>
            <a:spLocks noGrp="1"/>
          </p:cNvSpPr>
          <p:nvPr>
            <p:ph type="sldNum" sz="quarter" idx="10"/>
          </p:nvPr>
        </p:nvSpPr>
        <p:spPr/>
        <p:txBody>
          <a:bodyPr/>
          <a:lstStyle/>
          <a:p>
            <a:fld id="{931D7B98-BC71-41E2-B23D-C578904C83A1}" type="slidenum">
              <a:rPr lang="en-GB" smtClean="0"/>
              <a:pPr/>
              <a:t>12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4071942"/>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7FD8265-81CD-4C0B-977A-3BD3E9BF37F5}" type="datetimeFigureOut">
              <a:rPr lang="en-US" smtClean="0"/>
              <a:pPr/>
              <a:t>1/20/2012</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B67BBC7-4529-453F-81C3-1CB0EA064701}" type="slidenum">
              <a:rPr lang="en-GB" smtClean="0"/>
              <a:pPr/>
              <a:t>‹#›</a:t>
            </a:fld>
            <a:endParaRPr lang="en-GB"/>
          </a:p>
        </p:txBody>
      </p:sp>
      <p:sp>
        <p:nvSpPr>
          <p:cNvPr id="7" name="Rectangle 6"/>
          <p:cNvSpPr/>
          <p:nvPr/>
        </p:nvSpPr>
        <p:spPr>
          <a:xfrm>
            <a:off x="62931" y="1449303"/>
            <a:ext cx="9021537" cy="2551201"/>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4000504"/>
            <a:ext cx="9021537" cy="714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FD8265-81CD-4C0B-977A-3BD3E9BF37F5}" type="datetimeFigureOut">
              <a:rPr lang="en-US" smtClean="0"/>
              <a:pPr/>
              <a:t>1/20/2012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67BBC7-4529-453F-81C3-1CB0EA06470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FD8265-81CD-4C0B-977A-3BD3E9BF37F5}" type="datetimeFigureOut">
              <a:rPr lang="en-US" smtClean="0"/>
              <a:pPr/>
              <a:t>1/20/2012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67BBC7-4529-453F-81C3-1CB0EA06470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7FD8265-81CD-4C0B-977A-3BD3E9BF37F5}" type="datetimeFigureOut">
              <a:rPr lang="en-US" smtClean="0"/>
              <a:pPr/>
              <a:t>1/20/2012</a:t>
            </a:fld>
            <a:endParaRPr lang="en-GB"/>
          </a:p>
        </p:txBody>
      </p:sp>
      <p:sp>
        <p:nvSpPr>
          <p:cNvPr id="5" name="Footer Placeholder 4"/>
          <p:cNvSpPr>
            <a:spLocks noGrp="1"/>
          </p:cNvSpPr>
          <p:nvPr>
            <p:ph type="ftr" sz="quarter" idx="11"/>
          </p:nvPr>
        </p:nvSpPr>
        <p:spPr/>
        <p:txBody>
          <a:bodyPr/>
          <a:lstStyle>
            <a:lvl1pPr>
              <a:defRPr sz="1200">
                <a:latin typeface="+mj-lt"/>
              </a:defRPr>
            </a:lvl1pPr>
          </a:lstStyle>
          <a:p>
            <a:endParaRPr lang="en-GB" dirty="0"/>
          </a:p>
        </p:txBody>
      </p:sp>
      <p:sp>
        <p:nvSpPr>
          <p:cNvPr id="6" name="Slide Number Placeholder 5"/>
          <p:cNvSpPr>
            <a:spLocks noGrp="1"/>
          </p:cNvSpPr>
          <p:nvPr>
            <p:ph type="sldNum" sz="quarter" idx="12"/>
          </p:nvPr>
        </p:nvSpPr>
        <p:spPr/>
        <p:txBody>
          <a:bodyPr/>
          <a:lstStyle/>
          <a:p>
            <a:fld id="{1B67BBC7-4529-453F-81C3-1CB0EA064701}" type="slidenum">
              <a:rPr lang="en-GB" smtClean="0"/>
              <a:pPr/>
              <a:t>‹#›</a:t>
            </a:fld>
            <a:endParaRPr lang="en-GB"/>
          </a:p>
        </p:txBody>
      </p:sp>
      <p:sp>
        <p:nvSpPr>
          <p:cNvPr id="8" name="Content Placeholder 7"/>
          <p:cNvSpPr>
            <a:spLocks noGrp="1"/>
          </p:cNvSpPr>
          <p:nvPr>
            <p:ph sz="quarter" idx="1"/>
          </p:nvPr>
        </p:nvSpPr>
        <p:spPr>
          <a:xfrm>
            <a:off x="914400" y="1447800"/>
            <a:ext cx="7772400" cy="4572000"/>
          </a:xfrm>
        </p:spPr>
        <p:txBody>
          <a:bodyPr vert="horz"/>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Rectangle 6"/>
          <p:cNvSpPr/>
          <p:nvPr userDrawn="1"/>
        </p:nvSpPr>
        <p:spPr>
          <a:xfrm>
            <a:off x="928662" y="214290"/>
            <a:ext cx="7715304" cy="1214446"/>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lvl="1" algn="ctr" eaLnBrk="1" latinLnBrk="0" hangingPunct="1"/>
            <a:endParaRPr kumimoji="0" lang="en-US" sz="3000" b="1" dirty="0">
              <a:latin typeface="+mj-lt"/>
            </a:endParaRPr>
          </a:p>
        </p:txBody>
      </p:sp>
      <p:sp>
        <p:nvSpPr>
          <p:cNvPr id="10" name="Title 1"/>
          <p:cNvSpPr>
            <a:spLocks noGrp="1"/>
          </p:cNvSpPr>
          <p:nvPr>
            <p:ph type="title"/>
          </p:nvPr>
        </p:nvSpPr>
        <p:spPr>
          <a:xfrm>
            <a:off x="914400" y="274638"/>
            <a:ext cx="7772400" cy="1143000"/>
          </a:xfrm>
        </p:spPr>
        <p:txBody>
          <a:bodyPr/>
          <a:lstStyle>
            <a:lvl1pPr algn="ctr">
              <a:defRPr b="1">
                <a:solidFill>
                  <a:schemeClr val="bg1"/>
                </a:solidFill>
              </a:defRPr>
            </a:lvl1pPr>
          </a:lstStyle>
          <a:p>
            <a:r>
              <a:rPr kumimoji="0" lang="en-US" dirty="0" smtClean="0"/>
              <a:t>Click to edit Master title style</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7FD8265-81CD-4C0B-977A-3BD3E9BF37F5}" type="datetimeFigureOut">
              <a:rPr lang="en-US" smtClean="0"/>
              <a:pPr/>
              <a:t>1/20/2012</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B67BBC7-4529-453F-81C3-1CB0EA064701}"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FD8265-81CD-4C0B-977A-3BD3E9BF37F5}" type="datetimeFigureOut">
              <a:rPr lang="en-US" smtClean="0"/>
              <a:pPr/>
              <a:t>1/20/2012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67BBC7-4529-453F-81C3-1CB0EA064701}" type="slidenum">
              <a:rPr lang="en-GB" smtClean="0"/>
              <a:pPr/>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7FD8265-81CD-4C0B-977A-3BD3E9BF37F5}" type="datetimeFigureOut">
              <a:rPr lang="en-US" smtClean="0"/>
              <a:pPr/>
              <a:t>1/20/2012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67BBC7-4529-453F-81C3-1CB0EA064701}" type="slidenum">
              <a:rPr lang="en-GB" smtClean="0"/>
              <a:pPr/>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7FD8265-81CD-4C0B-977A-3BD3E9BF37F5}" type="datetimeFigureOut">
              <a:rPr lang="en-US" smtClean="0"/>
              <a:pPr/>
              <a:t>1/20/2012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67BBC7-4529-453F-81C3-1CB0EA06470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FD8265-81CD-4C0B-977A-3BD3E9BF37F5}" type="datetimeFigureOut">
              <a:rPr lang="en-US" smtClean="0"/>
              <a:pPr/>
              <a:t>1/20/2012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67BBC7-4529-453F-81C3-1CB0EA06470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7FD8265-81CD-4C0B-977A-3BD3E9BF37F5}" type="datetimeFigureOut">
              <a:rPr lang="en-US" smtClean="0"/>
              <a:pPr/>
              <a:t>1/20/2012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67BBC7-4529-453F-81C3-1CB0EA064701}" type="slidenum">
              <a:rPr lang="en-GB" smtClean="0"/>
              <a:pPr/>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7FD8265-81CD-4C0B-977A-3BD3E9BF37F5}" type="datetimeFigureOut">
              <a:rPr lang="en-US" smtClean="0"/>
              <a:pPr/>
              <a:t>1/20/2012</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1B67BBC7-4529-453F-81C3-1CB0EA064701}" type="slidenum">
              <a:rPr lang="en-GB" smtClean="0"/>
              <a:pPr/>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7FD8265-81CD-4C0B-977A-3BD3E9BF37F5}" type="datetimeFigureOut">
              <a:rPr lang="en-US" smtClean="0"/>
              <a:pPr/>
              <a:t>1/20/2012</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B67BBC7-4529-453F-81C3-1CB0EA06470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GB" dirty="0" smtClean="0">
                <a:latin typeface="Calibri" pitchFamily="34" charset="0"/>
                <a:cs typeface="Calibri" pitchFamily="34" charset="0"/>
              </a:rPr>
              <a:t>Mrs </a:t>
            </a:r>
            <a:r>
              <a:rPr lang="en-GB" dirty="0" err="1" smtClean="0">
                <a:latin typeface="Calibri" pitchFamily="34" charset="0"/>
                <a:cs typeface="Calibri" pitchFamily="34" charset="0"/>
              </a:rPr>
              <a:t>Margherita</a:t>
            </a:r>
            <a:r>
              <a:rPr lang="en-GB" dirty="0" smtClean="0">
                <a:latin typeface="Calibri" pitchFamily="34" charset="0"/>
                <a:cs typeface="Calibri" pitchFamily="34" charset="0"/>
              </a:rPr>
              <a:t> </a:t>
            </a:r>
            <a:r>
              <a:rPr lang="en-GB" dirty="0" err="1" smtClean="0">
                <a:latin typeface="Calibri" pitchFamily="34" charset="0"/>
                <a:cs typeface="Calibri" pitchFamily="34" charset="0"/>
              </a:rPr>
              <a:t>Edney</a:t>
            </a:r>
            <a:endParaRPr lang="en-GB" dirty="0" smtClean="0">
              <a:latin typeface="Calibri" pitchFamily="34" charset="0"/>
              <a:cs typeface="Calibri" pitchFamily="34" charset="0"/>
            </a:endParaRPr>
          </a:p>
          <a:p>
            <a:r>
              <a:rPr lang="en-GB" dirty="0" err="1" smtClean="0">
                <a:latin typeface="Calibri" pitchFamily="34" charset="0"/>
                <a:cs typeface="Calibri" pitchFamily="34" charset="0"/>
              </a:rPr>
              <a:t>Highdown</a:t>
            </a:r>
            <a:r>
              <a:rPr lang="en-GB" dirty="0" smtClean="0">
                <a:latin typeface="Calibri" pitchFamily="34" charset="0"/>
                <a:cs typeface="Calibri" pitchFamily="34" charset="0"/>
              </a:rPr>
              <a:t> School and Sixth Form Centre</a:t>
            </a:r>
            <a:endParaRPr lang="en-GB" dirty="0">
              <a:latin typeface="Calibri" pitchFamily="34" charset="0"/>
              <a:cs typeface="Calibri" pitchFamily="34" charset="0"/>
            </a:endParaRPr>
          </a:p>
        </p:txBody>
      </p:sp>
      <p:sp>
        <p:nvSpPr>
          <p:cNvPr id="2" name="Title 1"/>
          <p:cNvSpPr>
            <a:spLocks noGrp="1"/>
          </p:cNvSpPr>
          <p:nvPr>
            <p:ph type="ctrTitle"/>
          </p:nvPr>
        </p:nvSpPr>
        <p:spPr>
          <a:xfrm>
            <a:off x="214282" y="1648806"/>
            <a:ext cx="8786874" cy="2280260"/>
          </a:xfrm>
        </p:spPr>
        <p:txBody>
          <a:bodyPr>
            <a:noAutofit/>
          </a:bodyPr>
          <a:lstStyle/>
          <a:p>
            <a:r>
              <a:rPr lang="en-GB" dirty="0" smtClean="0">
                <a:latin typeface="Calibri" pitchFamily="34" charset="0"/>
                <a:cs typeface="Calibri" pitchFamily="34" charset="0"/>
              </a:rPr>
              <a:t>The impact of teaching language learner strategies, for memorising vocabulary, on performance in vocabulary tests</a:t>
            </a:r>
            <a:endParaRPr lang="en-GB"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GB" dirty="0" smtClean="0"/>
              <a:t>The next lesson we conducted another vocabulary test.  </a:t>
            </a:r>
          </a:p>
          <a:p>
            <a:r>
              <a:rPr lang="en-GB" dirty="0" smtClean="0"/>
              <a:t>Pupils handed an action plan to fill in which informed future vocabulary memorisation.  </a:t>
            </a:r>
            <a:endParaRPr lang="en-GB" dirty="0"/>
          </a:p>
        </p:txBody>
      </p:sp>
      <p:sp>
        <p:nvSpPr>
          <p:cNvPr id="3" name="Title 2"/>
          <p:cNvSpPr>
            <a:spLocks noGrp="1"/>
          </p:cNvSpPr>
          <p:nvPr>
            <p:ph type="title"/>
          </p:nvPr>
        </p:nvSpPr>
        <p:spPr/>
        <p:txBody>
          <a:bodyPr/>
          <a:lstStyle/>
          <a:p>
            <a:r>
              <a:rPr lang="en-GB" dirty="0" smtClean="0"/>
              <a:t>Action planning</a:t>
            </a:r>
            <a:endParaRPr lang="en-GB" dirty="0"/>
          </a:p>
        </p:txBody>
      </p:sp>
      <p:pic>
        <p:nvPicPr>
          <p:cNvPr id="1026" name="Picture 2"/>
          <p:cNvPicPr>
            <a:picLocks noChangeAspect="1" noChangeArrowheads="1"/>
          </p:cNvPicPr>
          <p:nvPr/>
        </p:nvPicPr>
        <p:blipFill>
          <a:blip r:embed="rId2" cstate="print"/>
          <a:srcRect l="23609" t="29297" r="26976" b="30664"/>
          <a:stretch>
            <a:fillRect/>
          </a:stretch>
        </p:blipFill>
        <p:spPr bwMode="auto">
          <a:xfrm>
            <a:off x="714348" y="3174204"/>
            <a:ext cx="7929618" cy="36123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r>
              <a:rPr lang="en-GB" dirty="0" smtClean="0"/>
              <a:t>From this point vocabulary tests were weekly.  </a:t>
            </a:r>
          </a:p>
          <a:p>
            <a:r>
              <a:rPr lang="en-GB" dirty="0" smtClean="0"/>
              <a:t>Pupils monitored their own performance in the form of bar charts at the back of their book.  </a:t>
            </a:r>
          </a:p>
          <a:p>
            <a:pPr lvl="1"/>
            <a:r>
              <a:rPr lang="en-GB" dirty="0" smtClean="0"/>
              <a:t>Colour code the bar according to the departmental traffic light marking policy:  green for 12+ out of 15; amber for 9-11 out of 15 and red for 8 or less out of 15.</a:t>
            </a:r>
          </a:p>
          <a:p>
            <a:r>
              <a:rPr lang="en-GB" dirty="0" smtClean="0"/>
              <a:t>Pupils reminded of strategies and their strategy checklist for the first half of the test, but as the investigation came to an end my reminders were faded out.</a:t>
            </a:r>
          </a:p>
          <a:p>
            <a:endParaRPr lang="en-GB" dirty="0"/>
          </a:p>
        </p:txBody>
      </p:sp>
      <p:sp>
        <p:nvSpPr>
          <p:cNvPr id="3" name="Title 2"/>
          <p:cNvSpPr>
            <a:spLocks noGrp="1"/>
          </p:cNvSpPr>
          <p:nvPr>
            <p:ph type="title"/>
          </p:nvPr>
        </p:nvSpPr>
        <p:spPr/>
        <p:txBody>
          <a:bodyPr>
            <a:normAutofit fontScale="90000"/>
          </a:bodyPr>
          <a:lstStyle/>
          <a:p>
            <a:r>
              <a:rPr lang="en-GB" dirty="0" smtClean="0"/>
              <a:t>Focused practice and fading out reminders</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Class aggregated results</a:t>
            </a:r>
            <a:endParaRPr lang="en-GB" dirty="0"/>
          </a:p>
        </p:txBody>
      </p:sp>
      <p:graphicFrame>
        <p:nvGraphicFramePr>
          <p:cNvPr id="4" name="Chart 3"/>
          <p:cNvGraphicFramePr/>
          <p:nvPr/>
        </p:nvGraphicFramePr>
        <p:xfrm>
          <a:off x="428596" y="1500174"/>
          <a:ext cx="8358246" cy="507209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GB" dirty="0" smtClean="0"/>
              <a:t>For a minority of pupils Grenfell and Harris’ (1999) cycle of strategy instruction did not impact results.  </a:t>
            </a:r>
          </a:p>
          <a:p>
            <a:pPr lvl="1"/>
            <a:r>
              <a:rPr lang="en-GB" dirty="0" smtClean="0"/>
              <a:t>A handful of pupils already were doing very well in vocabulary tests arguably mirroring the theories that higher attaining pupils already possess the </a:t>
            </a:r>
            <a:r>
              <a:rPr lang="en-GB" dirty="0" err="1" smtClean="0"/>
              <a:t>metacognitive</a:t>
            </a:r>
            <a:r>
              <a:rPr lang="en-GB" dirty="0" smtClean="0"/>
              <a:t> abilities to evaluate strategies that work for them (O’Malley and </a:t>
            </a:r>
            <a:r>
              <a:rPr lang="en-GB" dirty="0" err="1" smtClean="0"/>
              <a:t>Chamot</a:t>
            </a:r>
            <a:r>
              <a:rPr lang="en-GB" dirty="0" smtClean="0"/>
              <a:t>, 1990, Graham, 2007 and Grenfell, 2007).  </a:t>
            </a:r>
          </a:p>
          <a:p>
            <a:pPr lvl="1"/>
            <a:r>
              <a:rPr lang="en-GB" dirty="0" smtClean="0"/>
              <a:t> Lower attaining pupils’ test results fluctuated and no real gains between the 6 tests appear to have been made (appendix 8, pupils 1, 3).</a:t>
            </a:r>
          </a:p>
          <a:p>
            <a:endParaRPr lang="en-GB" dirty="0"/>
          </a:p>
        </p:txBody>
      </p:sp>
      <p:sp>
        <p:nvSpPr>
          <p:cNvPr id="3" name="Title 2"/>
          <p:cNvSpPr>
            <a:spLocks noGrp="1"/>
          </p:cNvSpPr>
          <p:nvPr>
            <p:ph type="title"/>
          </p:nvPr>
        </p:nvSpPr>
        <p:spPr/>
        <p:txBody>
          <a:bodyPr/>
          <a:lstStyle/>
          <a:p>
            <a:r>
              <a:rPr lang="en-GB" dirty="0" smtClean="0"/>
              <a:t>Pupil level results</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914400" y="1447800"/>
            <a:ext cx="7772400" cy="4910158"/>
          </a:xfrm>
        </p:spPr>
        <p:txBody>
          <a:bodyPr>
            <a:normAutofit fontScale="92500" lnSpcReduction="10000"/>
          </a:bodyPr>
          <a:lstStyle/>
          <a:p>
            <a:r>
              <a:rPr lang="en-GB" dirty="0" smtClean="0"/>
              <a:t>At a qualitative level pupils were enthusiastic about the strategies at the beginning of the investigation.  </a:t>
            </a:r>
          </a:p>
          <a:p>
            <a:r>
              <a:rPr lang="en-GB" dirty="0" smtClean="0"/>
              <a:t>When pupils were probed after test 2 if they felt the strategies worked for them 80% responded ‘yes’.  One pupil added that ‘I had post-it notes around the house and then I’d come across a post-it note and I’d be like - yeah - I know that word - it really worked’.  </a:t>
            </a:r>
          </a:p>
          <a:p>
            <a:r>
              <a:rPr lang="en-GB" dirty="0" smtClean="0"/>
              <a:t>A thumbs up during the last lesson in week 27 showed that enthusiasm for the strategies had dissipated with only 40% of pupils saying the strategies had helped them.  Nevertheless, their perceptions did not marry with actual test results which show Grenfell and Harris’ (1999) cycle of strategy instruction did work for the majority of pupils.</a:t>
            </a:r>
          </a:p>
          <a:p>
            <a:endParaRPr lang="en-GB" dirty="0"/>
          </a:p>
        </p:txBody>
      </p:sp>
      <p:sp>
        <p:nvSpPr>
          <p:cNvPr id="3" name="Title 2"/>
          <p:cNvSpPr>
            <a:spLocks noGrp="1"/>
          </p:cNvSpPr>
          <p:nvPr>
            <p:ph type="title"/>
          </p:nvPr>
        </p:nvSpPr>
        <p:spPr/>
        <p:txBody>
          <a:bodyPr>
            <a:normAutofit fontScale="90000"/>
          </a:bodyPr>
          <a:lstStyle/>
          <a:p>
            <a:r>
              <a:rPr lang="en-GB" dirty="0" smtClean="0"/>
              <a:t>How did pupils feel about the process?</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GB" dirty="0" smtClean="0"/>
              <a:t>Explicitly teaching pupils how to memorise vocabulary and go beyond the ‘surface level’ methods of LSCWCR was beneficial as evidenced by gains made.  </a:t>
            </a:r>
          </a:p>
          <a:p>
            <a:r>
              <a:rPr lang="en-GB" dirty="0" smtClean="0"/>
              <a:t>It was also apparent before the LLS lesson that pupils did not automatically know how to memorise vocabulary (Grenfell and Harris, 1999), other than use LSCWCR which was not working for some pupils judging by their initial vocabulary test results </a:t>
            </a:r>
          </a:p>
          <a:p>
            <a:r>
              <a:rPr lang="en-GB" dirty="0" smtClean="0"/>
              <a:t>In an ideal world we could marry this explicit instruction with opportunities for incidental learning</a:t>
            </a:r>
          </a:p>
          <a:p>
            <a:endParaRPr lang="en-GB" dirty="0"/>
          </a:p>
        </p:txBody>
      </p:sp>
      <p:sp>
        <p:nvSpPr>
          <p:cNvPr id="3" name="Title 2"/>
          <p:cNvSpPr>
            <a:spLocks noGrp="1"/>
          </p:cNvSpPr>
          <p:nvPr>
            <p:ph type="title"/>
          </p:nvPr>
        </p:nvSpPr>
        <p:spPr/>
        <p:txBody>
          <a:bodyPr/>
          <a:lstStyle/>
          <a:p>
            <a:r>
              <a:rPr lang="en-GB" dirty="0" smtClean="0"/>
              <a:t>Conclusion</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1648806"/>
            <a:ext cx="8786874" cy="2280260"/>
          </a:xfrm>
        </p:spPr>
        <p:txBody>
          <a:bodyPr>
            <a:noAutofit/>
          </a:bodyPr>
          <a:lstStyle/>
          <a:p>
            <a:r>
              <a:rPr lang="en-GB" dirty="0" smtClean="0">
                <a:latin typeface="Calibri" pitchFamily="34" charset="0"/>
                <a:cs typeface="Calibri" pitchFamily="34" charset="0"/>
              </a:rPr>
              <a:t>Appendix</a:t>
            </a:r>
            <a:endParaRPr lang="en-GB" dirty="0">
              <a:latin typeface="Calibri" pitchFamily="34" charset="0"/>
              <a:cs typeface="Calibri" pitchFamily="34" charset="0"/>
            </a:endParaRPr>
          </a:p>
        </p:txBody>
      </p:sp>
      <p:sp>
        <p:nvSpPr>
          <p:cNvPr id="4" name="Subtitle 3"/>
          <p:cNvSpPr>
            <a:spLocks noGrp="1"/>
          </p:cNvSpPr>
          <p:nvPr>
            <p:ph type="subTitle" idx="1"/>
          </p:nvPr>
        </p:nvSpPr>
        <p:spPr/>
        <p:txBody>
          <a:bodyPr/>
          <a:lstStyle/>
          <a:p>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pPr lvl="0"/>
            <a:r>
              <a:rPr lang="en-GB" dirty="0" smtClean="0"/>
              <a:t>It is important to highlight that the term vocabulary can refer to ‘individual words’ and phrasal items.</a:t>
            </a:r>
          </a:p>
          <a:p>
            <a:pPr lvl="0"/>
            <a:r>
              <a:rPr lang="en-GB" dirty="0" smtClean="0"/>
              <a:t>Pupils will be given high frequency words and words linked to the topic they are learning.  The importance of teaching low frequency words (Richards et al, 2008) has not been dismissed, but arguably only relevant to more advanced learners of a language.  Since this investigation will be conducted among key stage 3 pupils, the focus will be on high frequency words.</a:t>
            </a:r>
          </a:p>
          <a:p>
            <a:endParaRPr lang="en-GB" dirty="0"/>
          </a:p>
        </p:txBody>
      </p:sp>
      <p:sp>
        <p:nvSpPr>
          <p:cNvPr id="3" name="Title 2"/>
          <p:cNvSpPr>
            <a:spLocks noGrp="1"/>
          </p:cNvSpPr>
          <p:nvPr>
            <p:ph type="title"/>
          </p:nvPr>
        </p:nvSpPr>
        <p:spPr/>
        <p:txBody>
          <a:bodyPr/>
          <a:lstStyle/>
          <a:p>
            <a:r>
              <a:rPr lang="en-GB" dirty="0" smtClean="0"/>
              <a:t>Investigation considerations</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914400" y="1447800"/>
            <a:ext cx="7772400" cy="5195910"/>
          </a:xfrm>
        </p:spPr>
        <p:txBody>
          <a:bodyPr>
            <a:normAutofit fontScale="92500" lnSpcReduction="20000"/>
          </a:bodyPr>
          <a:lstStyle/>
          <a:p>
            <a:pPr lvl="1"/>
            <a:r>
              <a:rPr lang="en-GB" dirty="0" smtClean="0"/>
              <a:t>All tests were out of 15 (for ease of comparability and to make it more transparent to pupils their progress.</a:t>
            </a:r>
          </a:p>
          <a:p>
            <a:pPr lvl="1"/>
            <a:r>
              <a:rPr lang="en-GB" dirty="0" smtClean="0"/>
              <a:t>10 words were tested:</a:t>
            </a:r>
          </a:p>
          <a:p>
            <a:pPr lvl="2"/>
            <a:r>
              <a:rPr lang="en-GB" dirty="0" smtClean="0"/>
              <a:t>5 words were from French to English;</a:t>
            </a:r>
          </a:p>
          <a:p>
            <a:pPr lvl="2"/>
            <a:r>
              <a:rPr lang="en-GB" dirty="0" smtClean="0"/>
              <a:t>5 words were from English to French.</a:t>
            </a:r>
          </a:p>
          <a:p>
            <a:pPr lvl="1"/>
            <a:r>
              <a:rPr lang="en-GB" dirty="0" smtClean="0"/>
              <a:t>Each word carried up to 2 marks for English to French tests:</a:t>
            </a:r>
          </a:p>
          <a:p>
            <a:pPr lvl="2"/>
            <a:r>
              <a:rPr lang="en-GB" dirty="0" smtClean="0"/>
              <a:t>1 mark for correct word;</a:t>
            </a:r>
          </a:p>
          <a:p>
            <a:pPr lvl="2"/>
            <a:r>
              <a:rPr lang="en-GB" dirty="0" smtClean="0"/>
              <a:t>2 marks if correct word AND exact spelling as written on board (so gender and accents much be correct).</a:t>
            </a:r>
          </a:p>
          <a:p>
            <a:pPr lvl="1"/>
            <a:r>
              <a:rPr lang="en-GB" dirty="0" smtClean="0"/>
              <a:t>Each word carried 1 mark for French to English tests:</a:t>
            </a:r>
          </a:p>
          <a:p>
            <a:pPr lvl="2"/>
            <a:r>
              <a:rPr lang="en-GB" dirty="0" smtClean="0"/>
              <a:t>Correct word (not necessarily spelling in this instance to not penalise SEN pupils).</a:t>
            </a:r>
          </a:p>
          <a:p>
            <a:pPr lvl="1"/>
            <a:r>
              <a:rPr lang="en-GB" dirty="0" smtClean="0"/>
              <a:t>Learners with dyslexia or special educational needs and for whom vocabulary tests which involve correct spelling were difficult, were tested differently in the form of gap fills or matching exercises, depending on the special educational need.</a:t>
            </a:r>
          </a:p>
          <a:p>
            <a:pPr lvl="2"/>
            <a:endParaRPr lang="en-GB" dirty="0"/>
          </a:p>
        </p:txBody>
      </p:sp>
      <p:sp>
        <p:nvSpPr>
          <p:cNvPr id="3" name="Title 2"/>
          <p:cNvSpPr>
            <a:spLocks noGrp="1"/>
          </p:cNvSpPr>
          <p:nvPr>
            <p:ph type="title"/>
          </p:nvPr>
        </p:nvSpPr>
        <p:spPr/>
        <p:txBody>
          <a:bodyPr/>
          <a:lstStyle/>
          <a:p>
            <a:r>
              <a:rPr lang="en-GB" dirty="0" smtClean="0"/>
              <a:t>Marking criteria</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Strategies used (1 of 2)</a:t>
            </a:r>
            <a:endParaRPr lang="en-GB" dirty="0"/>
          </a:p>
        </p:txBody>
      </p:sp>
      <p:graphicFrame>
        <p:nvGraphicFramePr>
          <p:cNvPr id="4" name="Table 3"/>
          <p:cNvGraphicFramePr>
            <a:graphicFrameLocks noGrp="1"/>
          </p:cNvGraphicFramePr>
          <p:nvPr/>
        </p:nvGraphicFramePr>
        <p:xfrm>
          <a:off x="1643042" y="1602263"/>
          <a:ext cx="6096000" cy="5041447"/>
        </p:xfrm>
        <a:graphic>
          <a:graphicData uri="http://schemas.openxmlformats.org/drawingml/2006/table">
            <a:tbl>
              <a:tblPr/>
              <a:tblGrid>
                <a:gridCol w="471188"/>
                <a:gridCol w="1187787"/>
                <a:gridCol w="1217237"/>
                <a:gridCol w="1217237"/>
                <a:gridCol w="1011092"/>
                <a:gridCol w="991459"/>
              </a:tblGrid>
              <a:tr h="282713">
                <a:tc>
                  <a:txBody>
                    <a:bodyPr/>
                    <a:lstStyle/>
                    <a:p>
                      <a:pPr>
                        <a:lnSpc>
                          <a:spcPct val="115000"/>
                        </a:lnSpc>
                        <a:spcAft>
                          <a:spcPts val="0"/>
                        </a:spcAft>
                      </a:pPr>
                      <a:r>
                        <a:rPr lang="en-GB" sz="900" b="1">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GB" sz="900" b="1">
                          <a:solidFill>
                            <a:srgbClr val="000000"/>
                          </a:solidFill>
                          <a:latin typeface="Calibri"/>
                          <a:ea typeface="Times New Roman"/>
                          <a:cs typeface="Times New Roman"/>
                        </a:rPr>
                        <a:t>Strategy 1</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GB" sz="900" b="1">
                          <a:solidFill>
                            <a:srgbClr val="000000"/>
                          </a:solidFill>
                          <a:latin typeface="Calibri"/>
                          <a:ea typeface="Times New Roman"/>
                          <a:cs typeface="Times New Roman"/>
                        </a:rPr>
                        <a:t>Strategy 2</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GB" sz="900" b="1">
                          <a:solidFill>
                            <a:srgbClr val="000000"/>
                          </a:solidFill>
                          <a:latin typeface="Calibri"/>
                          <a:ea typeface="Times New Roman"/>
                          <a:cs typeface="Times New Roman"/>
                        </a:rPr>
                        <a:t>Strategy 3</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GB" sz="900" b="1">
                          <a:solidFill>
                            <a:srgbClr val="000000"/>
                          </a:solidFill>
                          <a:latin typeface="Calibri"/>
                          <a:ea typeface="Times New Roman"/>
                          <a:cs typeface="Times New Roman"/>
                        </a:rPr>
                        <a:t>Strategy 4</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ctr">
                        <a:lnSpc>
                          <a:spcPct val="115000"/>
                        </a:lnSpc>
                        <a:spcAft>
                          <a:spcPts val="0"/>
                        </a:spcAft>
                      </a:pPr>
                      <a:r>
                        <a:rPr lang="en-GB" sz="900" b="1">
                          <a:solidFill>
                            <a:srgbClr val="000000"/>
                          </a:solidFill>
                          <a:latin typeface="Calibri"/>
                          <a:ea typeface="Times New Roman"/>
                          <a:cs typeface="Times New Roman"/>
                        </a:rPr>
                        <a:t>Strategy 5</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298027">
                <a:tc>
                  <a:txBody>
                    <a:bodyPr/>
                    <a:lstStyle/>
                    <a:p>
                      <a:pPr>
                        <a:lnSpc>
                          <a:spcPct val="115000"/>
                        </a:lnSpc>
                        <a:spcAft>
                          <a:spcPts val="0"/>
                        </a:spcAft>
                      </a:pPr>
                      <a:r>
                        <a:rPr lang="en-GB" sz="900">
                          <a:solidFill>
                            <a:srgbClr val="000000"/>
                          </a:solidFill>
                          <a:latin typeface="Calibri"/>
                          <a:ea typeface="Times New Roman"/>
                          <a:cs typeface="Times New Roman"/>
                        </a:rPr>
                        <a:t>Pupil 1</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Memorise them until right</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Memorise them until right</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Memorise them until right</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5426">
                <a:tc>
                  <a:txBody>
                    <a:bodyPr/>
                    <a:lstStyle/>
                    <a:p>
                      <a:pPr>
                        <a:lnSpc>
                          <a:spcPct val="115000"/>
                        </a:lnSpc>
                        <a:spcAft>
                          <a:spcPts val="0"/>
                        </a:spcAft>
                      </a:pPr>
                      <a:r>
                        <a:rPr lang="en-GB" sz="900">
                          <a:solidFill>
                            <a:srgbClr val="000000"/>
                          </a:solidFill>
                          <a:latin typeface="Calibri"/>
                          <a:ea typeface="Times New Roman"/>
                          <a:cs typeface="Times New Roman"/>
                        </a:rPr>
                        <a:t>Pupil 2</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Games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Mind map</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Games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Mindmaps</a:t>
                      </a:r>
                      <a:br>
                        <a:rPr lang="en-GB" sz="900">
                          <a:solidFill>
                            <a:srgbClr val="000000"/>
                          </a:solidFill>
                          <a:latin typeface="Calibri"/>
                          <a:ea typeface="Times New Roman"/>
                          <a:cs typeface="Times New Roman"/>
                        </a:rPr>
                      </a:br>
                      <a:r>
                        <a:rPr lang="en-GB" sz="900">
                          <a:solidFill>
                            <a:srgbClr val="000000"/>
                          </a:solidFill>
                          <a:latin typeface="Calibri"/>
                          <a:ea typeface="Times New Roman"/>
                          <a:cs typeface="Times New Roman"/>
                        </a:rPr>
                        <a:t>Post-it notes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027">
                <a:tc>
                  <a:txBody>
                    <a:bodyPr/>
                    <a:lstStyle/>
                    <a:p>
                      <a:pPr>
                        <a:lnSpc>
                          <a:spcPct val="115000"/>
                        </a:lnSpc>
                        <a:spcAft>
                          <a:spcPts val="0"/>
                        </a:spcAft>
                      </a:pPr>
                      <a:r>
                        <a:rPr lang="en-GB" sz="900">
                          <a:solidFill>
                            <a:srgbClr val="000000"/>
                          </a:solidFill>
                          <a:latin typeface="Calibri"/>
                          <a:ea typeface="Times New Roman"/>
                          <a:cs typeface="Times New Roman"/>
                        </a:rPr>
                        <a:t>Pupil 5</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LSCWCR</a:t>
                      </a:r>
                      <a:br>
                        <a:rPr lang="en-GB" sz="900">
                          <a:solidFill>
                            <a:srgbClr val="000000"/>
                          </a:solidFill>
                          <a:latin typeface="Calibri"/>
                          <a:ea typeface="Times New Roman"/>
                          <a:cs typeface="Times New Roman"/>
                        </a:rPr>
                      </a:br>
                      <a:r>
                        <a:rPr lang="en-GB" sz="900">
                          <a:solidFill>
                            <a:srgbClr val="000000"/>
                          </a:solidFill>
                          <a:latin typeface="Calibri"/>
                          <a:ea typeface="Times New Roman"/>
                          <a:cs typeface="Times New Roman"/>
                        </a:rPr>
                        <a:t>Games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Games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Rhyme</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Song</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Game</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013">
                <a:tc>
                  <a:txBody>
                    <a:bodyPr/>
                    <a:lstStyle/>
                    <a:p>
                      <a:pPr>
                        <a:lnSpc>
                          <a:spcPct val="115000"/>
                        </a:lnSpc>
                        <a:spcAft>
                          <a:spcPts val="0"/>
                        </a:spcAft>
                      </a:pPr>
                      <a:r>
                        <a:rPr lang="en-GB" sz="900">
                          <a:solidFill>
                            <a:srgbClr val="000000"/>
                          </a:solidFill>
                          <a:latin typeface="Calibri"/>
                          <a:ea typeface="Times New Roman"/>
                          <a:cs typeface="Times New Roman"/>
                        </a:rPr>
                        <a:t>Pupil 6</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Games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Rhyme</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Game</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Game</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013">
                <a:tc>
                  <a:txBody>
                    <a:bodyPr/>
                    <a:lstStyle/>
                    <a:p>
                      <a:pPr>
                        <a:lnSpc>
                          <a:spcPct val="115000"/>
                        </a:lnSpc>
                        <a:spcAft>
                          <a:spcPts val="0"/>
                        </a:spcAft>
                      </a:pPr>
                      <a:r>
                        <a:rPr lang="en-GB" sz="900">
                          <a:solidFill>
                            <a:srgbClr val="000000"/>
                          </a:solidFill>
                          <a:latin typeface="Calibri"/>
                          <a:ea typeface="Times New Roman"/>
                          <a:cs typeface="Times New Roman"/>
                        </a:rPr>
                        <a:t>Pupil 7</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013">
                <a:tc>
                  <a:txBody>
                    <a:bodyPr/>
                    <a:lstStyle/>
                    <a:p>
                      <a:pPr>
                        <a:lnSpc>
                          <a:spcPct val="115000"/>
                        </a:lnSpc>
                        <a:spcAft>
                          <a:spcPts val="0"/>
                        </a:spcAft>
                      </a:pPr>
                      <a:r>
                        <a:rPr lang="en-GB" sz="900">
                          <a:solidFill>
                            <a:srgbClr val="000000"/>
                          </a:solidFill>
                          <a:latin typeface="Calibri"/>
                          <a:ea typeface="Times New Roman"/>
                          <a:cs typeface="Times New Roman"/>
                        </a:rPr>
                        <a:t>Pupil 8</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Games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Games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Games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Games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5426">
                <a:tc>
                  <a:txBody>
                    <a:bodyPr/>
                    <a:lstStyle/>
                    <a:p>
                      <a:pPr>
                        <a:lnSpc>
                          <a:spcPct val="115000"/>
                        </a:lnSpc>
                        <a:spcAft>
                          <a:spcPts val="0"/>
                        </a:spcAft>
                      </a:pPr>
                      <a:r>
                        <a:rPr lang="en-GB" sz="900">
                          <a:solidFill>
                            <a:srgbClr val="000000"/>
                          </a:solidFill>
                          <a:latin typeface="Calibri"/>
                          <a:ea typeface="Times New Roman"/>
                          <a:cs typeface="Times New Roman"/>
                        </a:rPr>
                        <a:t>Pupil 9</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LSCWCR</a:t>
                      </a:r>
                      <a:br>
                        <a:rPr lang="en-GB" sz="900">
                          <a:solidFill>
                            <a:srgbClr val="000000"/>
                          </a:solidFill>
                          <a:latin typeface="Calibri"/>
                          <a:ea typeface="Times New Roman"/>
                          <a:cs typeface="Times New Roman"/>
                        </a:rPr>
                      </a:br>
                      <a:r>
                        <a:rPr lang="en-GB" sz="900">
                          <a:solidFill>
                            <a:srgbClr val="000000"/>
                          </a:solidFill>
                          <a:latin typeface="Calibri"/>
                          <a:ea typeface="Times New Roman"/>
                          <a:cs typeface="Times New Roman"/>
                        </a:rPr>
                        <a:t>Say words over and over</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Say words over and over</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Say words over and over</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013">
                <a:tc>
                  <a:txBody>
                    <a:bodyPr/>
                    <a:lstStyle/>
                    <a:p>
                      <a:pPr>
                        <a:lnSpc>
                          <a:spcPct val="115000"/>
                        </a:lnSpc>
                        <a:spcAft>
                          <a:spcPts val="0"/>
                        </a:spcAft>
                      </a:pPr>
                      <a:r>
                        <a:rPr lang="en-GB" sz="900">
                          <a:solidFill>
                            <a:srgbClr val="000000"/>
                          </a:solidFill>
                          <a:latin typeface="Calibri"/>
                          <a:ea typeface="Times New Roman"/>
                          <a:cs typeface="Times New Roman"/>
                        </a:rPr>
                        <a:t>Pupil 11</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Record words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Song</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LSCWCR</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LSCWCR</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Mind map</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013">
                <a:tc>
                  <a:txBody>
                    <a:bodyPr/>
                    <a:lstStyle/>
                    <a:p>
                      <a:pPr>
                        <a:lnSpc>
                          <a:spcPct val="115000"/>
                        </a:lnSpc>
                        <a:spcAft>
                          <a:spcPts val="0"/>
                        </a:spcAft>
                      </a:pPr>
                      <a:r>
                        <a:rPr lang="en-GB" sz="900">
                          <a:solidFill>
                            <a:srgbClr val="000000"/>
                          </a:solidFill>
                          <a:latin typeface="Calibri"/>
                          <a:ea typeface="Times New Roman"/>
                          <a:cs typeface="Times New Roman"/>
                        </a:rPr>
                        <a:t>Pupil 12</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Games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Games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027">
                <a:tc>
                  <a:txBody>
                    <a:bodyPr/>
                    <a:lstStyle/>
                    <a:p>
                      <a:pPr>
                        <a:lnSpc>
                          <a:spcPct val="115000"/>
                        </a:lnSpc>
                        <a:spcAft>
                          <a:spcPts val="0"/>
                        </a:spcAft>
                      </a:pPr>
                      <a:r>
                        <a:rPr lang="en-GB" sz="900">
                          <a:solidFill>
                            <a:srgbClr val="000000"/>
                          </a:solidFill>
                          <a:latin typeface="Calibri"/>
                          <a:ea typeface="Times New Roman"/>
                          <a:cs typeface="Times New Roman"/>
                        </a:rPr>
                        <a:t>Pupil 13</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Post-it notes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Post-it notes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Post-it notes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Record on MP3 player</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013">
                <a:tc>
                  <a:txBody>
                    <a:bodyPr/>
                    <a:lstStyle/>
                    <a:p>
                      <a:pPr>
                        <a:lnSpc>
                          <a:spcPct val="115000"/>
                        </a:lnSpc>
                        <a:spcAft>
                          <a:spcPts val="0"/>
                        </a:spcAft>
                      </a:pPr>
                      <a:r>
                        <a:rPr lang="en-GB" sz="900">
                          <a:solidFill>
                            <a:srgbClr val="000000"/>
                          </a:solidFill>
                          <a:latin typeface="Calibri"/>
                          <a:ea typeface="Times New Roman"/>
                          <a:cs typeface="Times New Roman"/>
                        </a:rPr>
                        <a:t>Pupil 14</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Song</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Song</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Song</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013">
                <a:tc>
                  <a:txBody>
                    <a:bodyPr/>
                    <a:lstStyle/>
                    <a:p>
                      <a:pPr>
                        <a:lnSpc>
                          <a:spcPct val="115000"/>
                        </a:lnSpc>
                        <a:spcAft>
                          <a:spcPts val="0"/>
                        </a:spcAft>
                      </a:pPr>
                      <a:r>
                        <a:rPr lang="en-GB" sz="900">
                          <a:solidFill>
                            <a:srgbClr val="000000"/>
                          </a:solidFill>
                          <a:latin typeface="Calibri"/>
                          <a:ea typeface="Times New Roman"/>
                          <a:cs typeface="Times New Roman"/>
                        </a:rPr>
                        <a:t>Pupil 15</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Post-it notes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Post-it notes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Post-it notes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013">
                <a:tc>
                  <a:txBody>
                    <a:bodyPr/>
                    <a:lstStyle/>
                    <a:p>
                      <a:pPr>
                        <a:lnSpc>
                          <a:spcPct val="115000"/>
                        </a:lnSpc>
                        <a:spcAft>
                          <a:spcPts val="0"/>
                        </a:spcAft>
                      </a:pPr>
                      <a:r>
                        <a:rPr lang="en-GB" sz="900">
                          <a:solidFill>
                            <a:srgbClr val="000000"/>
                          </a:solidFill>
                          <a:latin typeface="Calibri"/>
                          <a:ea typeface="Times New Roman"/>
                          <a:cs typeface="Times New Roman"/>
                        </a:rPr>
                        <a:t>Pupil 16</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solidFill>
                            <a:srgbClr val="000000"/>
                          </a:solidFill>
                          <a:latin typeface="Calibri"/>
                          <a:ea typeface="Times New Roman"/>
                          <a:cs typeface="Times New Roman"/>
                        </a:rPr>
                        <a:t>Rhyme</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solidFill>
                            <a:srgbClr val="000000"/>
                          </a:solidFill>
                          <a:latin typeface="Calibri"/>
                          <a:ea typeface="Times New Roman"/>
                          <a:cs typeface="Times New Roman"/>
                        </a:rPr>
                        <a:t>Post-it notes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solidFill>
                            <a:srgbClr val="000000"/>
                          </a:solidFill>
                          <a:latin typeface="Calibri"/>
                          <a:ea typeface="Times New Roman"/>
                          <a:cs typeface="Times New Roman"/>
                        </a:rPr>
                        <a:t>LSCWCR</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solidFill>
                            <a:srgbClr val="000000"/>
                          </a:solidFill>
                          <a:latin typeface="Calibri"/>
                          <a:ea typeface="Times New Roman"/>
                          <a:cs typeface="Times New Roman"/>
                        </a:rPr>
                        <a:t>Record words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013">
                <a:tc>
                  <a:txBody>
                    <a:bodyPr/>
                    <a:lstStyle/>
                    <a:p>
                      <a:pPr>
                        <a:lnSpc>
                          <a:spcPct val="115000"/>
                        </a:lnSpc>
                        <a:spcAft>
                          <a:spcPts val="0"/>
                        </a:spcAft>
                      </a:pPr>
                      <a:r>
                        <a:rPr lang="en-GB" sz="900">
                          <a:solidFill>
                            <a:srgbClr val="000000"/>
                          </a:solidFill>
                          <a:latin typeface="Calibri"/>
                          <a:ea typeface="Times New Roman"/>
                          <a:cs typeface="Times New Roman"/>
                        </a:rPr>
                        <a:t>Pupil 18</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Games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Games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Games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013">
                <a:tc>
                  <a:txBody>
                    <a:bodyPr/>
                    <a:lstStyle/>
                    <a:p>
                      <a:pPr>
                        <a:lnSpc>
                          <a:spcPct val="115000"/>
                        </a:lnSpc>
                        <a:spcAft>
                          <a:spcPts val="0"/>
                        </a:spcAft>
                      </a:pPr>
                      <a:r>
                        <a:rPr lang="en-GB" sz="900">
                          <a:solidFill>
                            <a:srgbClr val="000000"/>
                          </a:solidFill>
                          <a:latin typeface="Calibri"/>
                          <a:ea typeface="Times New Roman"/>
                          <a:cs typeface="Times New Roman"/>
                        </a:rPr>
                        <a:t>Pupil 19</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Games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Keep saying it</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Keep saying it</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Keep saying it</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dirty="0">
                          <a:solidFill>
                            <a:srgbClr val="000000"/>
                          </a:solidFill>
                          <a:latin typeface="Calibri"/>
                          <a:ea typeface="Times New Roman"/>
                          <a:cs typeface="Times New Roman"/>
                        </a:rPr>
                        <a:t> </a:t>
                      </a:r>
                      <a:endParaRPr lang="en-GB" sz="900" dirty="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r>
              <a:rPr lang="en-GB" dirty="0" smtClean="0"/>
              <a:t>Resurging acknowledgement of the importance of vocabulary acquisition </a:t>
            </a:r>
          </a:p>
          <a:p>
            <a:pPr lvl="1"/>
            <a:r>
              <a:rPr lang="en-GB" dirty="0" smtClean="0"/>
              <a:t>Role in bridging mastery of receptive skills to coping with productive tasks</a:t>
            </a:r>
          </a:p>
          <a:p>
            <a:pPr lvl="1"/>
            <a:r>
              <a:rPr lang="en-GB" dirty="0" smtClean="0"/>
              <a:t>Learner confidence  increased if ‘armed’ with bank of vocabulary</a:t>
            </a:r>
          </a:p>
          <a:p>
            <a:r>
              <a:rPr lang="en-GB" dirty="0" smtClean="0"/>
              <a:t>We cannot assume learners will automatically know how to learn vocabulary</a:t>
            </a:r>
          </a:p>
          <a:p>
            <a:r>
              <a:rPr lang="en-GB" dirty="0" smtClean="0"/>
              <a:t>Strategies need to be modelled and explicitly taught</a:t>
            </a:r>
            <a:endParaRPr lang="en-GB" dirty="0"/>
          </a:p>
        </p:txBody>
      </p:sp>
      <p:sp>
        <p:nvSpPr>
          <p:cNvPr id="3" name="Title 2"/>
          <p:cNvSpPr>
            <a:spLocks noGrp="1"/>
          </p:cNvSpPr>
          <p:nvPr>
            <p:ph type="title"/>
          </p:nvPr>
        </p:nvSpPr>
        <p:spPr/>
        <p:txBody>
          <a:bodyPr/>
          <a:lstStyle/>
          <a:p>
            <a:r>
              <a:rPr lang="en-GB" dirty="0" smtClean="0"/>
              <a:t>The ‘Cinderella’ topic</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Strategies used (2 of 2)</a:t>
            </a:r>
            <a:endParaRPr lang="en-GB" dirty="0"/>
          </a:p>
        </p:txBody>
      </p:sp>
      <p:graphicFrame>
        <p:nvGraphicFramePr>
          <p:cNvPr id="4" name="Table 3"/>
          <p:cNvGraphicFramePr>
            <a:graphicFrameLocks noGrp="1"/>
          </p:cNvGraphicFramePr>
          <p:nvPr/>
        </p:nvGraphicFramePr>
        <p:xfrm>
          <a:off x="1071538" y="1785926"/>
          <a:ext cx="6929486" cy="4214842"/>
        </p:xfrm>
        <a:graphic>
          <a:graphicData uri="http://schemas.openxmlformats.org/drawingml/2006/table">
            <a:tbl>
              <a:tblPr/>
              <a:tblGrid>
                <a:gridCol w="535612"/>
                <a:gridCol w="1350189"/>
                <a:gridCol w="1383666"/>
                <a:gridCol w="1383666"/>
                <a:gridCol w="1149335"/>
                <a:gridCol w="1127018"/>
              </a:tblGrid>
              <a:tr h="713714">
                <a:tc>
                  <a:txBody>
                    <a:bodyPr/>
                    <a:lstStyle/>
                    <a:p>
                      <a:pPr>
                        <a:lnSpc>
                          <a:spcPct val="115000"/>
                        </a:lnSpc>
                        <a:spcAft>
                          <a:spcPts val="0"/>
                        </a:spcAft>
                      </a:pPr>
                      <a:r>
                        <a:rPr lang="en-GB" sz="900">
                          <a:solidFill>
                            <a:srgbClr val="000000"/>
                          </a:solidFill>
                          <a:latin typeface="Calibri"/>
                          <a:ea typeface="Times New Roman"/>
                          <a:cs typeface="Times New Roman"/>
                        </a:rPr>
                        <a:t>Pupil 20</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LSCWCR</a:t>
                      </a:r>
                      <a:br>
                        <a:rPr lang="en-GB" sz="900">
                          <a:solidFill>
                            <a:srgbClr val="000000"/>
                          </a:solidFill>
                          <a:latin typeface="Calibri"/>
                          <a:ea typeface="Times New Roman"/>
                          <a:cs typeface="Times New Roman"/>
                        </a:rPr>
                      </a:br>
                      <a:r>
                        <a:rPr lang="en-GB" sz="900">
                          <a:solidFill>
                            <a:srgbClr val="000000"/>
                          </a:solidFill>
                          <a:latin typeface="Calibri"/>
                          <a:ea typeface="Times New Roman"/>
                          <a:cs typeface="Times New Roman"/>
                        </a:rPr>
                        <a:t>Record words</a:t>
                      </a:r>
                      <a:br>
                        <a:rPr lang="en-GB" sz="900">
                          <a:solidFill>
                            <a:srgbClr val="000000"/>
                          </a:solidFill>
                          <a:latin typeface="Calibri"/>
                          <a:ea typeface="Times New Roman"/>
                          <a:cs typeface="Times New Roman"/>
                        </a:rPr>
                      </a:br>
                      <a:r>
                        <a:rPr lang="en-GB" sz="900">
                          <a:solidFill>
                            <a:srgbClr val="000000"/>
                          </a:solidFill>
                          <a:latin typeface="Calibri"/>
                          <a:ea typeface="Times New Roman"/>
                          <a:cs typeface="Times New Roman"/>
                        </a:rPr>
                        <a:t>Post-it notes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Record words</a:t>
                      </a:r>
                      <a:br>
                        <a:rPr lang="en-GB" sz="900">
                          <a:solidFill>
                            <a:srgbClr val="000000"/>
                          </a:solidFill>
                          <a:latin typeface="Calibri"/>
                          <a:ea typeface="Times New Roman"/>
                          <a:cs typeface="Times New Roman"/>
                        </a:rPr>
                      </a:br>
                      <a:r>
                        <a:rPr lang="en-GB" sz="900">
                          <a:solidFill>
                            <a:srgbClr val="000000"/>
                          </a:solidFill>
                          <a:latin typeface="Calibri"/>
                          <a:ea typeface="Times New Roman"/>
                          <a:cs typeface="Times New Roman"/>
                        </a:rPr>
                        <a:t>Post-it notes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Post it notes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Games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98202">
                <a:tc>
                  <a:txBody>
                    <a:bodyPr/>
                    <a:lstStyle/>
                    <a:p>
                      <a:pPr>
                        <a:lnSpc>
                          <a:spcPct val="115000"/>
                        </a:lnSpc>
                        <a:spcAft>
                          <a:spcPts val="0"/>
                        </a:spcAft>
                      </a:pPr>
                      <a:r>
                        <a:rPr lang="en-GB" sz="900">
                          <a:solidFill>
                            <a:srgbClr val="000000"/>
                          </a:solidFill>
                          <a:latin typeface="Calibri"/>
                          <a:ea typeface="Times New Roman"/>
                          <a:cs typeface="Times New Roman"/>
                        </a:rPr>
                        <a:t>Pupil 21</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Record words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Games</a:t>
                      </a:r>
                      <a:br>
                        <a:rPr lang="en-GB" sz="900">
                          <a:solidFill>
                            <a:srgbClr val="000000"/>
                          </a:solidFill>
                          <a:latin typeface="Calibri"/>
                          <a:ea typeface="Times New Roman"/>
                          <a:cs typeface="Times New Roman"/>
                        </a:rPr>
                      </a:br>
                      <a:r>
                        <a:rPr lang="en-GB" sz="900">
                          <a:solidFill>
                            <a:srgbClr val="000000"/>
                          </a:solidFill>
                          <a:latin typeface="Calibri"/>
                          <a:ea typeface="Times New Roman"/>
                          <a:cs typeface="Times New Roman"/>
                        </a:rPr>
                        <a:t>Rhyme</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202">
                <a:tc>
                  <a:txBody>
                    <a:bodyPr/>
                    <a:lstStyle/>
                    <a:p>
                      <a:pPr>
                        <a:lnSpc>
                          <a:spcPct val="115000"/>
                        </a:lnSpc>
                        <a:spcAft>
                          <a:spcPts val="0"/>
                        </a:spcAft>
                      </a:pPr>
                      <a:r>
                        <a:rPr lang="en-GB" sz="900">
                          <a:solidFill>
                            <a:srgbClr val="000000"/>
                          </a:solidFill>
                          <a:latin typeface="Calibri"/>
                          <a:ea typeface="Times New Roman"/>
                          <a:cs typeface="Times New Roman"/>
                        </a:rPr>
                        <a:t>Pupil 22</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Games</a:t>
                      </a:r>
                      <a:br>
                        <a:rPr lang="en-GB" sz="900">
                          <a:solidFill>
                            <a:srgbClr val="000000"/>
                          </a:solidFill>
                          <a:latin typeface="Calibri"/>
                          <a:ea typeface="Times New Roman"/>
                          <a:cs typeface="Times New Roman"/>
                        </a:rPr>
                      </a:br>
                      <a:r>
                        <a:rPr lang="en-GB" sz="900">
                          <a:solidFill>
                            <a:srgbClr val="000000"/>
                          </a:solidFill>
                          <a:latin typeface="Calibri"/>
                          <a:ea typeface="Times New Roman"/>
                          <a:cs typeface="Times New Roman"/>
                        </a:rPr>
                        <a:t>Song</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Rhyme</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202">
                <a:tc>
                  <a:txBody>
                    <a:bodyPr/>
                    <a:lstStyle/>
                    <a:p>
                      <a:pPr>
                        <a:lnSpc>
                          <a:spcPct val="115000"/>
                        </a:lnSpc>
                        <a:spcAft>
                          <a:spcPts val="0"/>
                        </a:spcAft>
                      </a:pPr>
                      <a:r>
                        <a:rPr lang="en-GB" sz="900">
                          <a:solidFill>
                            <a:srgbClr val="000000"/>
                          </a:solidFill>
                          <a:latin typeface="Calibri"/>
                          <a:ea typeface="Times New Roman"/>
                          <a:cs typeface="Times New Roman"/>
                        </a:rPr>
                        <a:t>Pupil 23</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Games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202">
                <a:tc>
                  <a:txBody>
                    <a:bodyPr/>
                    <a:lstStyle/>
                    <a:p>
                      <a:pPr>
                        <a:lnSpc>
                          <a:spcPct val="115000"/>
                        </a:lnSpc>
                        <a:spcAft>
                          <a:spcPts val="0"/>
                        </a:spcAft>
                      </a:pPr>
                      <a:r>
                        <a:rPr lang="en-GB" sz="900">
                          <a:solidFill>
                            <a:srgbClr val="000000"/>
                          </a:solidFill>
                          <a:latin typeface="Calibri"/>
                          <a:ea typeface="Times New Roman"/>
                          <a:cs typeface="Times New Roman"/>
                        </a:rPr>
                        <a:t>Pupil 24</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LSCWCR</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202">
                <a:tc>
                  <a:txBody>
                    <a:bodyPr/>
                    <a:lstStyle/>
                    <a:p>
                      <a:pPr>
                        <a:lnSpc>
                          <a:spcPct val="115000"/>
                        </a:lnSpc>
                        <a:spcAft>
                          <a:spcPts val="0"/>
                        </a:spcAft>
                      </a:pPr>
                      <a:r>
                        <a:rPr lang="en-GB" sz="900">
                          <a:solidFill>
                            <a:srgbClr val="000000"/>
                          </a:solidFill>
                          <a:latin typeface="Calibri"/>
                          <a:ea typeface="Times New Roman"/>
                          <a:cs typeface="Times New Roman"/>
                        </a:rPr>
                        <a:t>Pupil 25</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dirty="0">
                          <a:solidFill>
                            <a:srgbClr val="000000"/>
                          </a:solidFill>
                          <a:latin typeface="Calibri"/>
                          <a:ea typeface="Times New Roman"/>
                          <a:cs typeface="Times New Roman"/>
                        </a:rPr>
                        <a:t>Games</a:t>
                      </a:r>
                      <a:endParaRPr lang="en-GB" sz="900" dirty="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Rhyme</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Games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202">
                <a:tc>
                  <a:txBody>
                    <a:bodyPr/>
                    <a:lstStyle/>
                    <a:p>
                      <a:pPr>
                        <a:lnSpc>
                          <a:spcPct val="115000"/>
                        </a:lnSpc>
                        <a:spcAft>
                          <a:spcPts val="0"/>
                        </a:spcAft>
                      </a:pPr>
                      <a:r>
                        <a:rPr lang="en-GB" sz="900">
                          <a:solidFill>
                            <a:srgbClr val="000000"/>
                          </a:solidFill>
                          <a:latin typeface="Calibri"/>
                          <a:ea typeface="Times New Roman"/>
                          <a:cs typeface="Times New Roman"/>
                        </a:rPr>
                        <a:t>Pupil 26</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LSCWCR</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Write words over and over</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Write words over and over</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202">
                <a:tc>
                  <a:txBody>
                    <a:bodyPr/>
                    <a:lstStyle/>
                    <a:p>
                      <a:pPr>
                        <a:lnSpc>
                          <a:spcPct val="115000"/>
                        </a:lnSpc>
                        <a:spcAft>
                          <a:spcPts val="0"/>
                        </a:spcAft>
                      </a:pPr>
                      <a:r>
                        <a:rPr lang="en-GB" sz="900">
                          <a:solidFill>
                            <a:srgbClr val="000000"/>
                          </a:solidFill>
                          <a:latin typeface="Calibri"/>
                          <a:ea typeface="Times New Roman"/>
                          <a:cs typeface="Times New Roman"/>
                        </a:rPr>
                        <a:t>Pupil 27</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Games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Post-it notes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Games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 </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3714">
                <a:tc>
                  <a:txBody>
                    <a:bodyPr/>
                    <a:lstStyle/>
                    <a:p>
                      <a:pPr>
                        <a:lnSpc>
                          <a:spcPct val="115000"/>
                        </a:lnSpc>
                        <a:spcAft>
                          <a:spcPts val="0"/>
                        </a:spcAft>
                      </a:pPr>
                      <a:r>
                        <a:rPr lang="en-GB" sz="900">
                          <a:solidFill>
                            <a:srgbClr val="000000"/>
                          </a:solidFill>
                          <a:latin typeface="Calibri"/>
                          <a:ea typeface="Times New Roman"/>
                          <a:cs typeface="Times New Roman"/>
                        </a:rPr>
                        <a:t>Pupil 28</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Games</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Rhyme</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Song</a:t>
                      </a:r>
                      <a:br>
                        <a:rPr lang="en-GB" sz="900">
                          <a:solidFill>
                            <a:srgbClr val="000000"/>
                          </a:solidFill>
                          <a:latin typeface="Calibri"/>
                          <a:ea typeface="Times New Roman"/>
                          <a:cs typeface="Times New Roman"/>
                        </a:rPr>
                      </a:br>
                      <a:r>
                        <a:rPr lang="en-GB" sz="900">
                          <a:solidFill>
                            <a:srgbClr val="000000"/>
                          </a:solidFill>
                          <a:latin typeface="Calibri"/>
                          <a:ea typeface="Times New Roman"/>
                          <a:cs typeface="Times New Roman"/>
                        </a:rPr>
                        <a:t>Keep memorising</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a:solidFill>
                            <a:srgbClr val="000000"/>
                          </a:solidFill>
                          <a:latin typeface="Calibri"/>
                          <a:ea typeface="Times New Roman"/>
                          <a:cs typeface="Times New Roman"/>
                        </a:rPr>
                        <a:t>LSCWCR</a:t>
                      </a:r>
                      <a:endParaRPr lang="en-GB" sz="90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dirty="0">
                          <a:solidFill>
                            <a:srgbClr val="000000"/>
                          </a:solidFill>
                          <a:latin typeface="Calibri"/>
                          <a:ea typeface="Times New Roman"/>
                          <a:cs typeface="Times New Roman"/>
                        </a:rPr>
                        <a:t> </a:t>
                      </a:r>
                      <a:endParaRPr lang="en-GB" sz="900" dirty="0">
                        <a:latin typeface="Calibri"/>
                        <a:ea typeface="Calibri"/>
                        <a:cs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174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r>
              <a:rPr lang="en-GB" b="1" u="sng" dirty="0" smtClean="0"/>
              <a:t>Objective</a:t>
            </a:r>
            <a:r>
              <a:rPr lang="en-GB" dirty="0" smtClean="0"/>
              <a:t>:  does explicit teaching of language learner strategies to memorise vocabulary in French improve performance in vocabulary tests</a:t>
            </a:r>
          </a:p>
          <a:p>
            <a:endParaRPr lang="en-GB" dirty="0" smtClean="0"/>
          </a:p>
          <a:p>
            <a:pPr>
              <a:buNone/>
            </a:pPr>
            <a:endParaRPr lang="en-GB" dirty="0" smtClean="0"/>
          </a:p>
          <a:p>
            <a:endParaRPr lang="en-GB" dirty="0" smtClean="0"/>
          </a:p>
          <a:p>
            <a:r>
              <a:rPr lang="en-GB" b="1" u="sng" dirty="0" smtClean="0"/>
              <a:t>Core purpose</a:t>
            </a:r>
            <a:r>
              <a:rPr lang="en-GB" dirty="0" smtClean="0"/>
              <a:t>:  focus on gains in vocabulary tests before and after a strategy instruction lesson on how to memorise vocabulary.</a:t>
            </a:r>
            <a:endParaRPr lang="en-GB" dirty="0"/>
          </a:p>
        </p:txBody>
      </p:sp>
      <p:sp>
        <p:nvSpPr>
          <p:cNvPr id="3" name="Title 2"/>
          <p:cNvSpPr>
            <a:spLocks noGrp="1"/>
          </p:cNvSpPr>
          <p:nvPr>
            <p:ph type="title"/>
          </p:nvPr>
        </p:nvSpPr>
        <p:spPr/>
        <p:txBody>
          <a:bodyPr/>
          <a:lstStyle/>
          <a:p>
            <a:r>
              <a:rPr lang="en-GB" dirty="0" smtClean="0"/>
              <a:t>Objectives of the investigation</a:t>
            </a:r>
            <a:endParaRPr lang="en-GB" dirty="0"/>
          </a:p>
        </p:txBody>
      </p:sp>
      <p:sp>
        <p:nvSpPr>
          <p:cNvPr id="4" name="Down Arrow 3"/>
          <p:cNvSpPr/>
          <p:nvPr/>
        </p:nvSpPr>
        <p:spPr>
          <a:xfrm>
            <a:off x="3428992" y="3071810"/>
            <a:ext cx="2571768" cy="857256"/>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Autofit/>
          </a:bodyPr>
          <a:lstStyle/>
          <a:p>
            <a:r>
              <a:rPr lang="en-GB" sz="2400" dirty="0" smtClean="0"/>
              <a:t>Year:					7</a:t>
            </a:r>
          </a:p>
          <a:p>
            <a:r>
              <a:rPr lang="en-GB" sz="2400" dirty="0" smtClean="0"/>
              <a:t>Number of pupils:			28</a:t>
            </a:r>
          </a:p>
          <a:p>
            <a:pPr>
              <a:buNone/>
            </a:pPr>
            <a:r>
              <a:rPr lang="en-GB" sz="2400" dirty="0" smtClean="0"/>
              <a:t>		Male:				17</a:t>
            </a:r>
          </a:p>
          <a:p>
            <a:pPr>
              <a:buNone/>
            </a:pPr>
            <a:r>
              <a:rPr lang="en-GB" sz="2400" dirty="0" smtClean="0"/>
              <a:t>		Females:			11</a:t>
            </a:r>
          </a:p>
          <a:p>
            <a:r>
              <a:rPr lang="en-GB" sz="2400" dirty="0" smtClean="0"/>
              <a:t>Number of IEPs:			2</a:t>
            </a:r>
          </a:p>
          <a:p>
            <a:r>
              <a:rPr lang="en-GB" sz="2400" dirty="0" smtClean="0"/>
              <a:t>Number of ‘low </a:t>
            </a:r>
            <a:r>
              <a:rPr lang="en-GB" sz="2400" dirty="0" err="1" smtClean="0"/>
              <a:t>attainers</a:t>
            </a:r>
            <a:r>
              <a:rPr lang="en-GB" sz="2400" dirty="0" smtClean="0"/>
              <a:t>’ (level 3b):	5 (1 of which was given SEN provision in form of gap-fill)</a:t>
            </a:r>
          </a:p>
          <a:p>
            <a:r>
              <a:rPr lang="en-GB" sz="2400" dirty="0" smtClean="0"/>
              <a:t>Number of ‘average </a:t>
            </a:r>
            <a:r>
              <a:rPr lang="en-GB" sz="2400" dirty="0" err="1" smtClean="0"/>
              <a:t>attainers</a:t>
            </a:r>
            <a:r>
              <a:rPr lang="en-GB" sz="2400" dirty="0" smtClean="0"/>
              <a:t>’ (3a):	13 (1 of which was given SEN provision in form of gap-fill)</a:t>
            </a:r>
          </a:p>
          <a:p>
            <a:r>
              <a:rPr lang="en-GB" sz="2400" dirty="0" smtClean="0"/>
              <a:t>Number of ‘high </a:t>
            </a:r>
            <a:r>
              <a:rPr lang="en-GB" sz="2400" dirty="0" err="1" smtClean="0"/>
              <a:t>attainers</a:t>
            </a:r>
            <a:r>
              <a:rPr lang="en-GB" sz="2400" dirty="0" smtClean="0"/>
              <a:t>’ (4c)		10 (1 of which was given SEN provision in form of gap-fill)</a:t>
            </a:r>
          </a:p>
          <a:p>
            <a:pPr>
              <a:buNone/>
            </a:pPr>
            <a:r>
              <a:rPr lang="en-GB" sz="2400" i="1" dirty="0" smtClean="0"/>
              <a:t>	</a:t>
            </a:r>
            <a:r>
              <a:rPr lang="en-GB" sz="1200" i="1" dirty="0" smtClean="0"/>
              <a:t>(NB.  attainment as defined by the pupil’s target National Curriculum Level, which is one sub level above the ‘expected’ NC level)</a:t>
            </a:r>
            <a:endParaRPr lang="en-GB" sz="1200" dirty="0" smtClean="0"/>
          </a:p>
          <a:p>
            <a:endParaRPr lang="en-GB" sz="2400" dirty="0"/>
          </a:p>
        </p:txBody>
      </p:sp>
      <p:sp>
        <p:nvSpPr>
          <p:cNvPr id="3" name="Title 2"/>
          <p:cNvSpPr>
            <a:spLocks noGrp="1"/>
          </p:cNvSpPr>
          <p:nvPr>
            <p:ph type="title"/>
          </p:nvPr>
        </p:nvSpPr>
        <p:spPr/>
        <p:txBody>
          <a:bodyPr/>
          <a:lstStyle/>
          <a:p>
            <a:r>
              <a:rPr lang="en-GB" dirty="0" smtClean="0"/>
              <a:t>Class make-up</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r>
              <a:rPr lang="en-GB" dirty="0" smtClean="0"/>
              <a:t>Entire process based on Grenfell and Harris’ (1999) cycle of strategy instruction:</a:t>
            </a:r>
          </a:p>
          <a:p>
            <a:pPr lvl="1"/>
            <a:r>
              <a:rPr lang="en-GB" dirty="0" smtClean="0"/>
              <a:t>Awareness raising;</a:t>
            </a:r>
          </a:p>
          <a:p>
            <a:pPr lvl="1"/>
            <a:r>
              <a:rPr lang="en-GB" dirty="0" smtClean="0"/>
              <a:t>Modelling;</a:t>
            </a:r>
          </a:p>
          <a:p>
            <a:pPr lvl="1"/>
            <a:r>
              <a:rPr lang="en-GB" dirty="0" smtClean="0"/>
              <a:t>General practice;</a:t>
            </a:r>
          </a:p>
          <a:p>
            <a:pPr lvl="1"/>
            <a:r>
              <a:rPr lang="en-GB" dirty="0" smtClean="0"/>
              <a:t>Action planning;</a:t>
            </a:r>
          </a:p>
          <a:p>
            <a:pPr lvl="1"/>
            <a:r>
              <a:rPr lang="en-GB" dirty="0" smtClean="0"/>
              <a:t>Focused practice and fading out reminders.</a:t>
            </a:r>
            <a:endParaRPr lang="en-GB" dirty="0"/>
          </a:p>
        </p:txBody>
      </p:sp>
      <p:sp>
        <p:nvSpPr>
          <p:cNvPr id="3" name="Title 2"/>
          <p:cNvSpPr>
            <a:spLocks noGrp="1"/>
          </p:cNvSpPr>
          <p:nvPr>
            <p:ph type="title"/>
          </p:nvPr>
        </p:nvSpPr>
        <p:spPr/>
        <p:txBody>
          <a:bodyPr/>
          <a:lstStyle/>
          <a:p>
            <a:r>
              <a:rPr lang="en-GB" dirty="0" smtClean="0"/>
              <a:t>Investigation process</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214282" y="1447800"/>
            <a:ext cx="8715436" cy="5195910"/>
          </a:xfrm>
        </p:spPr>
        <p:txBody>
          <a:bodyPr>
            <a:noAutofit/>
          </a:bodyPr>
          <a:lstStyle/>
          <a:p>
            <a:r>
              <a:rPr lang="en-GB" sz="2400" dirty="0" smtClean="0"/>
              <a:t>Pupils asked to learn 10 items of vocabulary for homework and told that they will be tested next lesson</a:t>
            </a:r>
          </a:p>
          <a:p>
            <a:endParaRPr lang="en-GB" sz="2400" dirty="0" smtClean="0"/>
          </a:p>
          <a:p>
            <a:r>
              <a:rPr lang="en-GB" sz="2400" dirty="0" smtClean="0"/>
              <a:t>I introduced to pupils the marking criteria which also served to highlight the importance to pupils of not just getting the spelling correct but also gender and accents  </a:t>
            </a:r>
          </a:p>
          <a:p>
            <a:pPr>
              <a:buNone/>
            </a:pPr>
            <a:endParaRPr lang="en-GB" sz="2400" dirty="0" smtClean="0"/>
          </a:p>
          <a:p>
            <a:r>
              <a:rPr lang="en-GB" sz="2400" dirty="0" smtClean="0"/>
              <a:t>The next lesson pupils were tested on the 10 items of vocabulary</a:t>
            </a:r>
          </a:p>
          <a:p>
            <a:pPr>
              <a:buNone/>
            </a:pPr>
            <a:endParaRPr lang="en-GB" sz="2400" dirty="0" smtClean="0"/>
          </a:p>
          <a:p>
            <a:r>
              <a:rPr lang="en-GB" sz="2400" dirty="0" smtClean="0"/>
              <a:t> We then discussed as a class the importance of learning vocabulary (5 minute presentation to help lead the discussion and raise awareness as to why we were doing this exercise)</a:t>
            </a:r>
          </a:p>
          <a:p>
            <a:pPr lvl="1"/>
            <a:r>
              <a:rPr lang="en-GB" dirty="0" smtClean="0"/>
              <a:t>Motivate pupils to learn vocabulary and adopt strategies</a:t>
            </a:r>
          </a:p>
          <a:p>
            <a:pPr lvl="1">
              <a:buNone/>
            </a:pPr>
            <a:endParaRPr lang="en-GB" dirty="0" smtClean="0"/>
          </a:p>
          <a:p>
            <a:endParaRPr lang="en-GB" sz="2400" dirty="0" smtClean="0"/>
          </a:p>
          <a:p>
            <a:endParaRPr lang="en-GB" sz="2400" dirty="0"/>
          </a:p>
        </p:txBody>
      </p:sp>
      <p:sp>
        <p:nvSpPr>
          <p:cNvPr id="3" name="Title 2"/>
          <p:cNvSpPr>
            <a:spLocks noGrp="1"/>
          </p:cNvSpPr>
          <p:nvPr>
            <p:ph type="title"/>
          </p:nvPr>
        </p:nvSpPr>
        <p:spPr/>
        <p:txBody>
          <a:bodyPr/>
          <a:lstStyle/>
          <a:p>
            <a:r>
              <a:rPr lang="en-GB" dirty="0" smtClean="0"/>
              <a:t>Awareness raising</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Autofit/>
          </a:bodyPr>
          <a:lstStyle/>
          <a:p>
            <a:r>
              <a:rPr lang="en-GB" sz="2400" dirty="0" smtClean="0"/>
              <a:t>We then brainstormed as a class how pupils learnt the words</a:t>
            </a:r>
          </a:p>
          <a:p>
            <a:pPr>
              <a:buNone/>
            </a:pPr>
            <a:endParaRPr lang="en-GB" sz="2400" dirty="0" smtClean="0"/>
          </a:p>
          <a:p>
            <a:r>
              <a:rPr lang="en-GB" sz="2400" dirty="0" smtClean="0"/>
              <a:t>I gave pupils 5 minutes to think about this question and discuss with a partner (if they so wish).  Ideas were collected on the board to begin to form a checklist. </a:t>
            </a:r>
          </a:p>
          <a:p>
            <a:pPr>
              <a:buNone/>
            </a:pPr>
            <a:endParaRPr lang="en-GB" sz="2400" dirty="0" smtClean="0"/>
          </a:p>
          <a:p>
            <a:r>
              <a:rPr lang="en-GB" sz="2400" dirty="0" smtClean="0"/>
              <a:t>For pupils who came up with some strategies they found useful and successful in their opinion - asked them to explain to the class what they did.</a:t>
            </a:r>
          </a:p>
          <a:p>
            <a:pPr>
              <a:buNone/>
            </a:pPr>
            <a:endParaRPr lang="en-GB" sz="2400" dirty="0" smtClean="0"/>
          </a:p>
          <a:p>
            <a:r>
              <a:rPr lang="en-GB" sz="2400" dirty="0" smtClean="0"/>
              <a:t>I modelled other strategies which had not come up.</a:t>
            </a:r>
            <a:endParaRPr lang="en-GB" sz="2400" dirty="0"/>
          </a:p>
        </p:txBody>
      </p:sp>
      <p:sp>
        <p:nvSpPr>
          <p:cNvPr id="3" name="Title 2"/>
          <p:cNvSpPr>
            <a:spLocks noGrp="1"/>
          </p:cNvSpPr>
          <p:nvPr>
            <p:ph type="title"/>
          </p:nvPr>
        </p:nvSpPr>
        <p:spPr/>
        <p:txBody>
          <a:bodyPr/>
          <a:lstStyle/>
          <a:p>
            <a:r>
              <a:rPr lang="en-GB" dirty="0" smtClean="0"/>
              <a:t>Modelling</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357158" y="1447800"/>
            <a:ext cx="8501122" cy="4572000"/>
          </a:xfrm>
        </p:spPr>
        <p:txBody>
          <a:bodyPr>
            <a:noAutofit/>
          </a:bodyPr>
          <a:lstStyle/>
          <a:p>
            <a:r>
              <a:rPr lang="en-GB" sz="2400" dirty="0" smtClean="0"/>
              <a:t>Look – say – cover – write – check – repeat (LSCWCR)</a:t>
            </a:r>
          </a:p>
          <a:p>
            <a:r>
              <a:rPr lang="en-GB" sz="2400" dirty="0" smtClean="0"/>
              <a:t>I record the words into my </a:t>
            </a:r>
            <a:r>
              <a:rPr lang="en-GB" sz="2400" dirty="0" err="1" smtClean="0"/>
              <a:t>ipod</a:t>
            </a:r>
            <a:r>
              <a:rPr lang="en-GB" sz="2400" dirty="0" smtClean="0"/>
              <a:t> or mp3 player – listen, then pause it and repeat the words.  Rewind – replay – repeat – keep going until I am confident I have memorised the new vocabulary.</a:t>
            </a:r>
          </a:p>
          <a:p>
            <a:r>
              <a:rPr lang="en-GB" sz="2400" dirty="0" smtClean="0"/>
              <a:t>I use games such as hangman or I write the words on pieces of paper, play memory games like ‘Pairs’</a:t>
            </a:r>
          </a:p>
          <a:p>
            <a:r>
              <a:rPr lang="en-GB" sz="2400" dirty="0" smtClean="0"/>
              <a:t>I make the words rhyme.</a:t>
            </a:r>
          </a:p>
          <a:p>
            <a:r>
              <a:rPr lang="en-GB" sz="2400" dirty="0" smtClean="0"/>
              <a:t>I make the words into a song to my favourite tune.</a:t>
            </a:r>
          </a:p>
          <a:p>
            <a:r>
              <a:rPr lang="en-GB" sz="2400" dirty="0" smtClean="0"/>
              <a:t>I draw a mind map to remember the words.</a:t>
            </a:r>
          </a:p>
          <a:p>
            <a:r>
              <a:rPr lang="en-GB" sz="2400" dirty="0" smtClean="0"/>
              <a:t>I put post-it notes around the house with the words written on in French and English.</a:t>
            </a:r>
          </a:p>
          <a:p>
            <a:r>
              <a:rPr lang="en-GB" sz="2400" dirty="0" smtClean="0"/>
              <a:t>Please write here anything else that you prefer to do to memorize vocabulary.</a:t>
            </a:r>
          </a:p>
          <a:p>
            <a:endParaRPr lang="en-GB" sz="2400" dirty="0"/>
          </a:p>
        </p:txBody>
      </p:sp>
      <p:sp>
        <p:nvSpPr>
          <p:cNvPr id="3" name="Title 2"/>
          <p:cNvSpPr>
            <a:spLocks noGrp="1"/>
          </p:cNvSpPr>
          <p:nvPr>
            <p:ph type="title"/>
          </p:nvPr>
        </p:nvSpPr>
        <p:spPr/>
        <p:txBody>
          <a:bodyPr>
            <a:normAutofit fontScale="90000"/>
          </a:bodyPr>
          <a:lstStyle/>
          <a:p>
            <a:r>
              <a:rPr lang="en-GB" dirty="0" smtClean="0"/>
              <a:t>Strategies modelled</a:t>
            </a:r>
            <a:br>
              <a:rPr lang="en-GB" dirty="0" smtClean="0"/>
            </a:br>
            <a:r>
              <a:rPr lang="en-GB" sz="2900" dirty="0" smtClean="0"/>
              <a:t>Moving away from LSCWCR</a:t>
            </a:r>
            <a:endParaRPr lang="en-GB" sz="29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General practice</a:t>
            </a:r>
            <a:endParaRPr lang="en-GB" dirty="0"/>
          </a:p>
        </p:txBody>
      </p:sp>
      <p:sp>
        <p:nvSpPr>
          <p:cNvPr id="4" name="Rounded Rectangle 3"/>
          <p:cNvSpPr/>
          <p:nvPr/>
        </p:nvSpPr>
        <p:spPr>
          <a:xfrm>
            <a:off x="285720" y="1643050"/>
            <a:ext cx="8572560" cy="928694"/>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latin typeface="+mj-lt"/>
              </a:rPr>
              <a:t>Pupils were divided into groups and each given a strategy to learn a new list of 4 words. </a:t>
            </a:r>
            <a:endParaRPr lang="en-GB" sz="2400" dirty="0">
              <a:solidFill>
                <a:schemeClr val="tx1"/>
              </a:solidFill>
              <a:latin typeface="+mj-lt"/>
            </a:endParaRPr>
          </a:p>
        </p:txBody>
      </p:sp>
      <p:sp>
        <p:nvSpPr>
          <p:cNvPr id="5" name="Rounded Rectangle 4"/>
          <p:cNvSpPr/>
          <p:nvPr/>
        </p:nvSpPr>
        <p:spPr>
          <a:xfrm>
            <a:off x="357158" y="2786058"/>
            <a:ext cx="8572560" cy="1285884"/>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latin typeface="+mj-lt"/>
              </a:rPr>
              <a:t>Vocabulary test and then each group told the rest of the class what strategy they had to focus on, what their test results were and if they liked this strategy.  </a:t>
            </a:r>
          </a:p>
        </p:txBody>
      </p:sp>
      <p:sp>
        <p:nvSpPr>
          <p:cNvPr id="6" name="Rounded Rectangle 5"/>
          <p:cNvSpPr/>
          <p:nvPr/>
        </p:nvSpPr>
        <p:spPr>
          <a:xfrm>
            <a:off x="357158" y="4286256"/>
            <a:ext cx="8501122" cy="1000132"/>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latin typeface="+mj-lt"/>
              </a:rPr>
              <a:t>Homework - pupils given another list of vocabulary items alongside a checklist of memorisation strategies.  </a:t>
            </a:r>
          </a:p>
        </p:txBody>
      </p:sp>
      <p:sp>
        <p:nvSpPr>
          <p:cNvPr id="7" name="Rounded Rectangle 6"/>
          <p:cNvSpPr/>
          <p:nvPr/>
        </p:nvSpPr>
        <p:spPr>
          <a:xfrm>
            <a:off x="285720" y="5500702"/>
            <a:ext cx="8501122" cy="1285860"/>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latin typeface="+mj-lt"/>
              </a:rPr>
              <a:t>Copy of checklist stuck in back of books</a:t>
            </a:r>
            <a:r>
              <a:rPr lang="en-GB" sz="2400" dirty="0">
                <a:solidFill>
                  <a:schemeClr val="tx1"/>
                </a:solidFill>
                <a:latin typeface="+mj-lt"/>
              </a:rPr>
              <a:t>;</a:t>
            </a:r>
            <a:r>
              <a:rPr lang="en-GB" sz="2400" dirty="0" smtClean="0">
                <a:solidFill>
                  <a:schemeClr val="tx1"/>
                </a:solidFill>
                <a:latin typeface="+mj-lt"/>
              </a:rPr>
              <a:t> space for ticking off strategies used throughout the investigation.  Pupils had to tick off strategies used in the checklist</a:t>
            </a:r>
          </a:p>
        </p:txBody>
      </p:sp>
      <p:sp>
        <p:nvSpPr>
          <p:cNvPr id="9" name="Down Arrow 8"/>
          <p:cNvSpPr/>
          <p:nvPr/>
        </p:nvSpPr>
        <p:spPr>
          <a:xfrm>
            <a:off x="4071934" y="2500306"/>
            <a:ext cx="785818"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Down Arrow 9"/>
          <p:cNvSpPr/>
          <p:nvPr/>
        </p:nvSpPr>
        <p:spPr>
          <a:xfrm>
            <a:off x="4071934" y="4071942"/>
            <a:ext cx="785818"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Down Arrow 10"/>
          <p:cNvSpPr/>
          <p:nvPr/>
        </p:nvSpPr>
        <p:spPr>
          <a:xfrm>
            <a:off x="4071934" y="5214950"/>
            <a:ext cx="785818"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279</TotalTime>
  <Words>1543</Words>
  <Application>Microsoft Office PowerPoint</Application>
  <PresentationFormat>On-screen Show (4:3)</PresentationFormat>
  <Paragraphs>259</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Equity</vt:lpstr>
      <vt:lpstr>The impact of teaching language learner strategies, for memorising vocabulary, on performance in vocabulary tests</vt:lpstr>
      <vt:lpstr>The ‘Cinderella’ topic</vt:lpstr>
      <vt:lpstr>Objectives of the investigation</vt:lpstr>
      <vt:lpstr>Class make-up</vt:lpstr>
      <vt:lpstr>Investigation process</vt:lpstr>
      <vt:lpstr>Awareness raising</vt:lpstr>
      <vt:lpstr>Modelling</vt:lpstr>
      <vt:lpstr>Strategies modelled Moving away from LSCWCR</vt:lpstr>
      <vt:lpstr>General practice</vt:lpstr>
      <vt:lpstr>Action planning</vt:lpstr>
      <vt:lpstr>Focused practice and fading out reminders</vt:lpstr>
      <vt:lpstr>Class aggregated results</vt:lpstr>
      <vt:lpstr>Pupil level results</vt:lpstr>
      <vt:lpstr>How did pupils feel about the process?</vt:lpstr>
      <vt:lpstr>Conclusion</vt:lpstr>
      <vt:lpstr>Appendix</vt:lpstr>
      <vt:lpstr>Investigation considerations</vt:lpstr>
      <vt:lpstr>Marking criteria</vt:lpstr>
      <vt:lpstr>Strategies used (1 of 2)</vt:lpstr>
      <vt:lpstr>Strategies used (2 of 2)</vt:lpstr>
    </vt:vector>
  </TitlesOfParts>
  <Company>Highdown School &amp; Sixth Form Centre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hme</dc:creator>
  <cp:lastModifiedBy>Jeanine Caroline Treffers-Daller</cp:lastModifiedBy>
  <cp:revision>29</cp:revision>
  <dcterms:created xsi:type="dcterms:W3CDTF">2012-01-02T09:13:01Z</dcterms:created>
  <dcterms:modified xsi:type="dcterms:W3CDTF">2012-01-20T13:42:42Z</dcterms:modified>
</cp:coreProperties>
</file>