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8" r:id="rId3"/>
    <p:sldId id="277" r:id="rId4"/>
    <p:sldId id="270" r:id="rId5"/>
    <p:sldId id="266" r:id="rId6"/>
    <p:sldId id="267" r:id="rId7"/>
    <p:sldId id="259" r:id="rId8"/>
    <p:sldId id="263" r:id="rId9"/>
    <p:sldId id="257" r:id="rId10"/>
    <p:sldId id="261" r:id="rId11"/>
    <p:sldId id="268" r:id="rId12"/>
    <p:sldId id="271" r:id="rId13"/>
    <p:sldId id="262" r:id="rId14"/>
    <p:sldId id="273" r:id="rId15"/>
    <p:sldId id="274" r:id="rId16"/>
    <p:sldId id="275" r:id="rId17"/>
    <p:sldId id="265"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015D3-4F8B-42F0-942B-77675F126E13}" type="datetimeFigureOut">
              <a:rPr lang="en-GB" smtClean="0"/>
              <a:t>26/01/2012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6D5496-E3B9-4299-8ED4-40DD19F8387B}" type="slidenum">
              <a:rPr lang="en-GB" smtClean="0"/>
              <a:t>‹#›</a:t>
            </a:fld>
            <a:endParaRPr lang="en-GB"/>
          </a:p>
        </p:txBody>
      </p:sp>
    </p:spTree>
    <p:extLst>
      <p:ext uri="{BB962C8B-B14F-4D97-AF65-F5344CB8AC3E}">
        <p14:creationId xmlns:p14="http://schemas.microsoft.com/office/powerpoint/2010/main" val="1140653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ocialnomics.net/2011/12/28/infographic-every-60-seconds-on-the-web/"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recruiting.jobvite.com/resources/social-recruiting-survey.ph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1B785B-B4A5-4B8F-8D36-6A7F2BF329F0}" type="slidenum">
              <a:rPr lang="en-GB" smtClean="0"/>
              <a:t>5</a:t>
            </a:fld>
            <a:endParaRPr lang="en-GB" dirty="0"/>
          </a:p>
        </p:txBody>
      </p:sp>
    </p:spTree>
    <p:extLst>
      <p:ext uri="{BB962C8B-B14F-4D97-AF65-F5344CB8AC3E}">
        <p14:creationId xmlns:p14="http://schemas.microsoft.com/office/powerpoint/2010/main" val="421190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hlinkClick r:id="rId3"/>
              </a:rPr>
              <a:t>http://www.socialnomics.net/2011/12/28/infographic-every-60-seconds-on-the-web/</a:t>
            </a:r>
            <a:endParaRPr lang="en-GB" dirty="0"/>
          </a:p>
        </p:txBody>
      </p:sp>
      <p:sp>
        <p:nvSpPr>
          <p:cNvPr id="4" name="Slide Number Placeholder 3"/>
          <p:cNvSpPr>
            <a:spLocks noGrp="1"/>
          </p:cNvSpPr>
          <p:nvPr>
            <p:ph type="sldNum" sz="quarter" idx="10"/>
          </p:nvPr>
        </p:nvSpPr>
        <p:spPr/>
        <p:txBody>
          <a:bodyPr/>
          <a:lstStyle/>
          <a:p>
            <a:fld id="{121B785B-B4A5-4B8F-8D36-6A7F2BF329F0}" type="slidenum">
              <a:rPr lang="en-GB" smtClean="0"/>
              <a:t>6</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hlinkClick r:id="rId3"/>
              </a:rPr>
              <a:t>http://recruiting.jobvite.com/resources/social-recruiting-survey.php</a:t>
            </a:r>
            <a:endParaRPr lang="en-GB" dirty="0"/>
          </a:p>
        </p:txBody>
      </p:sp>
      <p:sp>
        <p:nvSpPr>
          <p:cNvPr id="4" name="Slide Number Placeholder 3"/>
          <p:cNvSpPr>
            <a:spLocks noGrp="1"/>
          </p:cNvSpPr>
          <p:nvPr>
            <p:ph type="sldNum" sz="quarter" idx="10"/>
          </p:nvPr>
        </p:nvSpPr>
        <p:spPr/>
        <p:txBody>
          <a:bodyPr/>
          <a:lstStyle/>
          <a:p>
            <a:fld id="{63497C29-9838-4E81-B12D-75E12142AFF3}" type="slidenum">
              <a:rPr lang="en-GB" smtClean="0"/>
              <a:pPr/>
              <a:t>11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A23496-D83F-4C02-BFDF-A2218B9921AC}" type="datetimeFigureOut">
              <a:rPr lang="en-GB" smtClean="0"/>
              <a:t>26/01/2012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98A41-A1C6-4121-BB07-B04C68611A44}" type="slidenum">
              <a:rPr lang="en-GB" smtClean="0"/>
              <a:t>‹#›</a:t>
            </a:fld>
            <a:endParaRPr lang="en-GB"/>
          </a:p>
        </p:txBody>
      </p:sp>
    </p:spTree>
    <p:extLst>
      <p:ext uri="{BB962C8B-B14F-4D97-AF65-F5344CB8AC3E}">
        <p14:creationId xmlns:p14="http://schemas.microsoft.com/office/powerpoint/2010/main" val="1992182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A23496-D83F-4C02-BFDF-A2218B9921AC}" type="datetimeFigureOut">
              <a:rPr lang="en-GB" smtClean="0"/>
              <a:t>26/01/2012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98A41-A1C6-4121-BB07-B04C68611A44}" type="slidenum">
              <a:rPr lang="en-GB" smtClean="0"/>
              <a:t>‹#›</a:t>
            </a:fld>
            <a:endParaRPr lang="en-GB"/>
          </a:p>
        </p:txBody>
      </p:sp>
    </p:spTree>
    <p:extLst>
      <p:ext uri="{BB962C8B-B14F-4D97-AF65-F5344CB8AC3E}">
        <p14:creationId xmlns:p14="http://schemas.microsoft.com/office/powerpoint/2010/main" val="3662962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A23496-D83F-4C02-BFDF-A2218B9921AC}" type="datetimeFigureOut">
              <a:rPr lang="en-GB" smtClean="0"/>
              <a:t>26/01/2012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98A41-A1C6-4121-BB07-B04C68611A44}" type="slidenum">
              <a:rPr lang="en-GB" smtClean="0"/>
              <a:t>‹#›</a:t>
            </a:fld>
            <a:endParaRPr lang="en-GB"/>
          </a:p>
        </p:txBody>
      </p:sp>
    </p:spTree>
    <p:extLst>
      <p:ext uri="{BB962C8B-B14F-4D97-AF65-F5344CB8AC3E}">
        <p14:creationId xmlns:p14="http://schemas.microsoft.com/office/powerpoint/2010/main" val="82931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A23496-D83F-4C02-BFDF-A2218B9921AC}" type="datetimeFigureOut">
              <a:rPr lang="en-GB" smtClean="0"/>
              <a:t>26/01/2012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98A41-A1C6-4121-BB07-B04C68611A44}" type="slidenum">
              <a:rPr lang="en-GB" smtClean="0"/>
              <a:t>‹#›</a:t>
            </a:fld>
            <a:endParaRPr lang="en-GB"/>
          </a:p>
        </p:txBody>
      </p:sp>
    </p:spTree>
    <p:extLst>
      <p:ext uri="{BB962C8B-B14F-4D97-AF65-F5344CB8AC3E}">
        <p14:creationId xmlns:p14="http://schemas.microsoft.com/office/powerpoint/2010/main" val="308246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A23496-D83F-4C02-BFDF-A2218B9921AC}" type="datetimeFigureOut">
              <a:rPr lang="en-GB" smtClean="0"/>
              <a:t>26/01/2012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298A41-A1C6-4121-BB07-B04C68611A44}" type="slidenum">
              <a:rPr lang="en-GB" smtClean="0"/>
              <a:t>‹#›</a:t>
            </a:fld>
            <a:endParaRPr lang="en-GB"/>
          </a:p>
        </p:txBody>
      </p:sp>
    </p:spTree>
    <p:extLst>
      <p:ext uri="{BB962C8B-B14F-4D97-AF65-F5344CB8AC3E}">
        <p14:creationId xmlns:p14="http://schemas.microsoft.com/office/powerpoint/2010/main" val="228580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A23496-D83F-4C02-BFDF-A2218B9921AC}" type="datetimeFigureOut">
              <a:rPr lang="en-GB" smtClean="0"/>
              <a:t>26/01/2012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298A41-A1C6-4121-BB07-B04C68611A44}" type="slidenum">
              <a:rPr lang="en-GB" smtClean="0"/>
              <a:t>‹#›</a:t>
            </a:fld>
            <a:endParaRPr lang="en-GB"/>
          </a:p>
        </p:txBody>
      </p:sp>
    </p:spTree>
    <p:extLst>
      <p:ext uri="{BB962C8B-B14F-4D97-AF65-F5344CB8AC3E}">
        <p14:creationId xmlns:p14="http://schemas.microsoft.com/office/powerpoint/2010/main" val="240788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A23496-D83F-4C02-BFDF-A2218B9921AC}" type="datetimeFigureOut">
              <a:rPr lang="en-GB" smtClean="0"/>
              <a:t>26/01/2012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298A41-A1C6-4121-BB07-B04C68611A44}" type="slidenum">
              <a:rPr lang="en-GB" smtClean="0"/>
              <a:t>‹#›</a:t>
            </a:fld>
            <a:endParaRPr lang="en-GB"/>
          </a:p>
        </p:txBody>
      </p:sp>
    </p:spTree>
    <p:extLst>
      <p:ext uri="{BB962C8B-B14F-4D97-AF65-F5344CB8AC3E}">
        <p14:creationId xmlns:p14="http://schemas.microsoft.com/office/powerpoint/2010/main" val="253085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A23496-D83F-4C02-BFDF-A2218B9921AC}" type="datetimeFigureOut">
              <a:rPr lang="en-GB" smtClean="0"/>
              <a:t>26/01/2012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298A41-A1C6-4121-BB07-B04C68611A44}" type="slidenum">
              <a:rPr lang="en-GB" smtClean="0"/>
              <a:t>‹#›</a:t>
            </a:fld>
            <a:endParaRPr lang="en-GB"/>
          </a:p>
        </p:txBody>
      </p:sp>
    </p:spTree>
    <p:extLst>
      <p:ext uri="{BB962C8B-B14F-4D97-AF65-F5344CB8AC3E}">
        <p14:creationId xmlns:p14="http://schemas.microsoft.com/office/powerpoint/2010/main" val="333007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23496-D83F-4C02-BFDF-A2218B9921AC}" type="datetimeFigureOut">
              <a:rPr lang="en-GB" smtClean="0"/>
              <a:t>26/01/2012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298A41-A1C6-4121-BB07-B04C68611A44}" type="slidenum">
              <a:rPr lang="en-GB" smtClean="0"/>
              <a:t>‹#›</a:t>
            </a:fld>
            <a:endParaRPr lang="en-GB"/>
          </a:p>
        </p:txBody>
      </p:sp>
    </p:spTree>
    <p:extLst>
      <p:ext uri="{BB962C8B-B14F-4D97-AF65-F5344CB8AC3E}">
        <p14:creationId xmlns:p14="http://schemas.microsoft.com/office/powerpoint/2010/main" val="30711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23496-D83F-4C02-BFDF-A2218B9921AC}" type="datetimeFigureOut">
              <a:rPr lang="en-GB" smtClean="0"/>
              <a:t>26/01/2012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298A41-A1C6-4121-BB07-B04C68611A44}" type="slidenum">
              <a:rPr lang="en-GB" smtClean="0"/>
              <a:t>‹#›</a:t>
            </a:fld>
            <a:endParaRPr lang="en-GB"/>
          </a:p>
        </p:txBody>
      </p:sp>
    </p:spTree>
    <p:extLst>
      <p:ext uri="{BB962C8B-B14F-4D97-AF65-F5344CB8AC3E}">
        <p14:creationId xmlns:p14="http://schemas.microsoft.com/office/powerpoint/2010/main" val="398043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23496-D83F-4C02-BFDF-A2218B9921AC}" type="datetimeFigureOut">
              <a:rPr lang="en-GB" smtClean="0"/>
              <a:t>26/01/2012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298A41-A1C6-4121-BB07-B04C68611A44}" type="slidenum">
              <a:rPr lang="en-GB" smtClean="0"/>
              <a:t>‹#›</a:t>
            </a:fld>
            <a:endParaRPr lang="en-GB"/>
          </a:p>
        </p:txBody>
      </p:sp>
    </p:spTree>
    <p:extLst>
      <p:ext uri="{BB962C8B-B14F-4D97-AF65-F5344CB8AC3E}">
        <p14:creationId xmlns:p14="http://schemas.microsoft.com/office/powerpoint/2010/main" val="233241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23496-D83F-4C02-BFDF-A2218B9921AC}" type="datetimeFigureOut">
              <a:rPr lang="en-GB" smtClean="0"/>
              <a:t>26/01/2012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98A41-A1C6-4121-BB07-B04C68611A44}" type="slidenum">
              <a:rPr lang="en-GB" smtClean="0"/>
              <a:t>‹#›</a:t>
            </a:fld>
            <a:endParaRPr lang="en-GB"/>
          </a:p>
        </p:txBody>
      </p:sp>
    </p:spTree>
    <p:extLst>
      <p:ext uri="{BB962C8B-B14F-4D97-AF65-F5344CB8AC3E}">
        <p14:creationId xmlns:p14="http://schemas.microsoft.com/office/powerpoint/2010/main" val="3846439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stumbleupon.com/" TargetMode="External"/><Relationship Id="rId13" Type="http://schemas.openxmlformats.org/officeDocument/2006/relationships/image" Target="../media/image76.png"/><Relationship Id="rId3" Type="http://schemas.openxmlformats.org/officeDocument/2006/relationships/image" Target="../media/image71.jpg"/><Relationship Id="rId7" Type="http://schemas.openxmlformats.org/officeDocument/2006/relationships/image" Target="../media/image73.jpg"/><Relationship Id="rId12" Type="http://schemas.openxmlformats.org/officeDocument/2006/relationships/hyperlink" Target="http://www.teachertube.com/viewVideo.php?video_id=203792&amp;title=Vodcast__1___What_is_Information_Literacy" TargetMode="External"/><Relationship Id="rId2" Type="http://schemas.openxmlformats.org/officeDocument/2006/relationships/hyperlink" Target="http://www.delicious.com/" TargetMode="External"/><Relationship Id="rId1" Type="http://schemas.openxmlformats.org/officeDocument/2006/relationships/slideLayout" Target="../slideLayouts/slideLayout2.xml"/><Relationship Id="rId6" Type="http://schemas.openxmlformats.org/officeDocument/2006/relationships/hyperlink" Target="http://www.digg.com/" TargetMode="External"/><Relationship Id="rId11" Type="http://schemas.openxmlformats.org/officeDocument/2006/relationships/image" Target="../media/image75.jpg"/><Relationship Id="rId5" Type="http://schemas.openxmlformats.org/officeDocument/2006/relationships/image" Target="../media/image72.png"/><Relationship Id="rId10" Type="http://schemas.openxmlformats.org/officeDocument/2006/relationships/hyperlink" Target="http://www.reddit.com/" TargetMode="External"/><Relationship Id="rId4" Type="http://schemas.openxmlformats.org/officeDocument/2006/relationships/hyperlink" Target="http://www.scoop.it/t/digital-literacy-education" TargetMode="External"/><Relationship Id="rId9" Type="http://schemas.openxmlformats.org/officeDocument/2006/relationships/image" Target="../media/image74.jpg"/></Relationships>
</file>

<file path=ppt/slides/_rels/slide15.xml.rels><?xml version="1.0" encoding="UTF-8" standalone="yes"?>
<Relationships xmlns="http://schemas.openxmlformats.org/package/2006/relationships"><Relationship Id="rId3" Type="http://schemas.openxmlformats.org/officeDocument/2006/relationships/hyperlink" Target="http://youtu.be/6dRoclqDJh0" TargetMode="External"/><Relationship Id="rId2" Type="http://schemas.openxmlformats.org/officeDocument/2006/relationships/hyperlink" Target="http://www.networketiquette.net/index.html" TargetMode="External"/><Relationship Id="rId1" Type="http://schemas.openxmlformats.org/officeDocument/2006/relationships/slideLayout" Target="../slideLayouts/slideLayout2.xml"/><Relationship Id="rId5" Type="http://schemas.openxmlformats.org/officeDocument/2006/relationships/image" Target="../media/image78.jpg"/><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hyperlink" Target="http://www.staysafeonline.org/higher-education/students" TargetMode="External"/><Relationship Id="rId2" Type="http://schemas.openxmlformats.org/officeDocument/2006/relationships/hyperlink" Target="http://www.cyberpatrol.com/onlinesafetytips.a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3SuNx0UrnEo" TargetMode="External"/><Relationship Id="rId2" Type="http://schemas.openxmlformats.org/officeDocument/2006/relationships/hyperlink" Target="http://www.youtube.com/watch?gl=GB&amp;v=XwM4ieFOotA" TargetMode="External"/><Relationship Id="rId1" Type="http://schemas.openxmlformats.org/officeDocument/2006/relationships/slideLayout" Target="../slideLayouts/slideLayout2.xml"/><Relationship Id="rId6" Type="http://schemas.openxmlformats.org/officeDocument/2006/relationships/hyperlink" Target="oton.ac.uk/Panopto/Pages/Viewer/Default.aspx?id=fb5e5699-c707-495c-a5a1-bc281fc653b4" TargetMode="External"/><Relationship Id="rId5" Type="http://schemas.openxmlformats.org/officeDocument/2006/relationships/hyperlink" Target="http://youtu.be/5Xb5spS8pmE" TargetMode="External"/><Relationship Id="rId4" Type="http://schemas.openxmlformats.org/officeDocument/2006/relationships/hyperlink" Target="http://youtu.be/dGCJ46vyR9o"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www.slideshare.net/EvelynIzquierdo/digital-literacy-151505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witter.com/fionajharvey" TargetMode="External"/><Relationship Id="rId2" Type="http://schemas.openxmlformats.org/officeDocument/2006/relationships/hyperlink" Target="http://www.elearning.soton.ac.uk/" TargetMode="External"/><Relationship Id="rId1" Type="http://schemas.openxmlformats.org/officeDocument/2006/relationships/slideLayout" Target="../slideLayouts/slideLayout2.xml"/><Relationship Id="rId4" Type="http://schemas.openxmlformats.org/officeDocument/2006/relationships/hyperlink" Target="http://www.linkedin.com/fionaharve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twitter.com/lisaharris" TargetMode="External"/><Relationship Id="rId2" Type="http://schemas.openxmlformats.org/officeDocument/2006/relationships/hyperlink" Target="http://lisaharrismarketing.com/" TargetMode="External"/><Relationship Id="rId1" Type="http://schemas.openxmlformats.org/officeDocument/2006/relationships/slideLayout" Target="../slideLayouts/slideLayout2.xml"/><Relationship Id="rId5" Type="http://schemas.openxmlformats.org/officeDocument/2006/relationships/hyperlink" Target="http://www.delicious.com/lisaharris1" TargetMode="External"/><Relationship Id="rId4" Type="http://schemas.openxmlformats.org/officeDocument/2006/relationships/hyperlink" Target="http://www.slideshare.net/lisaharris"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47" Type="http://schemas.openxmlformats.org/officeDocument/2006/relationships/image" Target="../media/image45.png"/><Relationship Id="rId50" Type="http://schemas.openxmlformats.org/officeDocument/2006/relationships/image" Target="../media/image48.png"/><Relationship Id="rId55" Type="http://schemas.openxmlformats.org/officeDocument/2006/relationships/image" Target="../media/image53.png"/><Relationship Id="rId63" Type="http://schemas.openxmlformats.org/officeDocument/2006/relationships/image" Target="../media/image61.png"/><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41" Type="http://schemas.openxmlformats.org/officeDocument/2006/relationships/image" Target="../media/image39.png"/><Relationship Id="rId54" Type="http://schemas.openxmlformats.org/officeDocument/2006/relationships/image" Target="../media/image52.png"/><Relationship Id="rId6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3" Type="http://schemas.openxmlformats.org/officeDocument/2006/relationships/image" Target="../media/image51.png"/><Relationship Id="rId58" Type="http://schemas.openxmlformats.org/officeDocument/2006/relationships/image" Target="../media/image56.png"/><Relationship Id="rId66" Type="http://schemas.openxmlformats.org/officeDocument/2006/relationships/image" Target="../media/image64.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49" Type="http://schemas.openxmlformats.org/officeDocument/2006/relationships/image" Target="../media/image47.png"/><Relationship Id="rId57" Type="http://schemas.openxmlformats.org/officeDocument/2006/relationships/image" Target="../media/image55.png"/><Relationship Id="rId61" Type="http://schemas.openxmlformats.org/officeDocument/2006/relationships/image" Target="../media/image59.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png"/><Relationship Id="rId52" Type="http://schemas.openxmlformats.org/officeDocument/2006/relationships/image" Target="../media/image50.png"/><Relationship Id="rId60" Type="http://schemas.openxmlformats.org/officeDocument/2006/relationships/image" Target="../media/image58.png"/><Relationship Id="rId65" Type="http://schemas.openxmlformats.org/officeDocument/2006/relationships/image" Target="../media/image6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image" Target="../media/image46.png"/><Relationship Id="rId56" Type="http://schemas.openxmlformats.org/officeDocument/2006/relationships/image" Target="../media/image54.png"/><Relationship Id="rId64" Type="http://schemas.openxmlformats.org/officeDocument/2006/relationships/image" Target="../media/image62.png"/><Relationship Id="rId8" Type="http://schemas.openxmlformats.org/officeDocument/2006/relationships/image" Target="../media/image6.png"/><Relationship Id="rId51" Type="http://schemas.openxmlformats.org/officeDocument/2006/relationships/image" Target="../media/image49.png"/><Relationship Id="rId3" Type="http://schemas.openxmlformats.org/officeDocument/2006/relationships/image" Target="../media/image1.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44.png"/><Relationship Id="rId59"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socialnomics.net/2011/12/28/infographic-every-60-seconds-on-the-web/"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Digital Literacy</a:t>
            </a:r>
            <a:endParaRPr lang="en-GB" dirty="0"/>
          </a:p>
        </p:txBody>
      </p:sp>
      <p:sp>
        <p:nvSpPr>
          <p:cNvPr id="3" name="Subtitle 2"/>
          <p:cNvSpPr>
            <a:spLocks noGrp="1"/>
          </p:cNvSpPr>
          <p:nvPr>
            <p:ph type="subTitle" idx="1"/>
          </p:nvPr>
        </p:nvSpPr>
        <p:spPr/>
        <p:txBody>
          <a:bodyPr>
            <a:normAutofit fontScale="70000" lnSpcReduction="20000"/>
          </a:bodyPr>
          <a:lstStyle/>
          <a:p>
            <a:r>
              <a:rPr lang="en-GB" dirty="0" smtClean="0"/>
              <a:t>Fiona Harvey and Lisa Harris</a:t>
            </a:r>
          </a:p>
          <a:p>
            <a:r>
              <a:rPr lang="en-GB" dirty="0" smtClean="0"/>
              <a:t>Workshop for LLAS Conference, </a:t>
            </a:r>
          </a:p>
          <a:p>
            <a:r>
              <a:rPr lang="en-GB" smtClean="0"/>
              <a:t>26</a:t>
            </a:r>
            <a:r>
              <a:rPr lang="en-GB" baseline="30000" smtClean="0"/>
              <a:t>th</a:t>
            </a:r>
            <a:r>
              <a:rPr lang="en-GB" smtClean="0"/>
              <a:t> </a:t>
            </a:r>
            <a:r>
              <a:rPr lang="en-GB" smtClean="0"/>
              <a:t>January 2012</a:t>
            </a:r>
            <a:endParaRPr lang="en-GB" dirty="0" smtClean="0"/>
          </a:p>
          <a:p>
            <a:r>
              <a:rPr lang="en-GB" dirty="0" smtClean="0"/>
              <a:t>#llaselearn12</a:t>
            </a:r>
            <a:endParaRPr lang="en-GB" dirty="0" smtClean="0"/>
          </a:p>
          <a:p>
            <a:r>
              <a:rPr lang="en-GB" dirty="0" smtClean="0"/>
              <a:t>#</a:t>
            </a:r>
            <a:r>
              <a:rPr lang="en-GB" dirty="0" err="1" smtClean="0"/>
              <a:t>digilit</a:t>
            </a:r>
            <a:endParaRPr lang="en-GB" dirty="0"/>
          </a:p>
        </p:txBody>
      </p:sp>
    </p:spTree>
    <p:extLst>
      <p:ext uri="{BB962C8B-B14F-4D97-AF65-F5344CB8AC3E}">
        <p14:creationId xmlns:p14="http://schemas.microsoft.com/office/powerpoint/2010/main" val="2274021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“digitally literate” student…</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endParaRPr lang="en-GB" dirty="0" smtClean="0"/>
          </a:p>
          <a:p>
            <a:r>
              <a:rPr lang="en-GB" dirty="0" smtClean="0"/>
              <a:t>a proactive</a:t>
            </a:r>
            <a:r>
              <a:rPr lang="en-GB" dirty="0"/>
              <a:t>, confident and flexible </a:t>
            </a:r>
            <a:r>
              <a:rPr lang="en-GB" dirty="0" smtClean="0"/>
              <a:t>adopter </a:t>
            </a:r>
            <a:r>
              <a:rPr lang="en-GB" dirty="0"/>
              <a:t>of a range of technologies for personal, academic and professional </a:t>
            </a:r>
            <a:r>
              <a:rPr lang="en-GB" dirty="0" smtClean="0"/>
              <a:t>use</a:t>
            </a:r>
            <a:endParaRPr lang="en-GB" dirty="0"/>
          </a:p>
          <a:p>
            <a:r>
              <a:rPr lang="en-GB" dirty="0" smtClean="0"/>
              <a:t>uses </a:t>
            </a:r>
            <a:r>
              <a:rPr lang="en-GB" dirty="0"/>
              <a:t>appropriate technology </a:t>
            </a:r>
            <a:r>
              <a:rPr lang="en-GB" dirty="0" smtClean="0"/>
              <a:t>effectively to </a:t>
            </a:r>
            <a:r>
              <a:rPr lang="en-GB" dirty="0"/>
              <a:t>search for and store high-quality information</a:t>
            </a:r>
          </a:p>
          <a:p>
            <a:r>
              <a:rPr lang="en-GB" dirty="0" smtClean="0"/>
              <a:t>curates, reflects and </a:t>
            </a:r>
            <a:r>
              <a:rPr lang="en-GB" dirty="0"/>
              <a:t>critically </a:t>
            </a:r>
            <a:r>
              <a:rPr lang="en-GB" dirty="0" smtClean="0"/>
              <a:t>evaluates </a:t>
            </a:r>
            <a:r>
              <a:rPr lang="en-GB" dirty="0"/>
              <a:t>the information obtained</a:t>
            </a:r>
          </a:p>
          <a:p>
            <a:r>
              <a:rPr lang="en-GB" dirty="0" smtClean="0"/>
              <a:t>engages creatively and productively in relevant </a:t>
            </a:r>
            <a:r>
              <a:rPr lang="en-GB" dirty="0"/>
              <a:t>online </a:t>
            </a:r>
            <a:r>
              <a:rPr lang="en-GB" dirty="0" smtClean="0"/>
              <a:t>communities</a:t>
            </a:r>
          </a:p>
          <a:p>
            <a:r>
              <a:rPr lang="en-GB" dirty="0" smtClean="0"/>
              <a:t>Is familiar </a:t>
            </a:r>
            <a:r>
              <a:rPr lang="en-GB" dirty="0"/>
              <a:t>with the use of collaboration tools to facilitate groupwork and project management</a:t>
            </a:r>
          </a:p>
          <a:p>
            <a:r>
              <a:rPr lang="en-GB" dirty="0" smtClean="0"/>
              <a:t>is </a:t>
            </a:r>
            <a:r>
              <a:rPr lang="en-GB" dirty="0"/>
              <a:t>aware of the challenges inherent in ensuring online privacy and security</a:t>
            </a:r>
          </a:p>
          <a:p>
            <a:r>
              <a:rPr lang="en-GB" dirty="0" smtClean="0"/>
              <a:t>Develops </a:t>
            </a:r>
            <a:r>
              <a:rPr lang="en-GB" dirty="0"/>
              <a:t>appropriate communication skills for peer and tutor interaction within an ‘always on’ environment</a:t>
            </a:r>
          </a:p>
          <a:p>
            <a:endParaRPr lang="en-GB" dirty="0"/>
          </a:p>
          <a:p>
            <a:endParaRPr lang="en-GB"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69613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obvite-social-recruiting-infographic-thumb-640x2611-31832.png"/>
          <p:cNvPicPr>
            <a:picLocks noGrp="1" noChangeAspect="1"/>
          </p:cNvPicPr>
          <p:nvPr>
            <p:ph idx="1"/>
          </p:nvPr>
        </p:nvPicPr>
        <p:blipFill>
          <a:blip r:embed="rId3" cstate="screen"/>
          <a:stretch>
            <a:fillRect/>
          </a:stretch>
        </p:blipFill>
        <p:spPr>
          <a:xfrm>
            <a:off x="539552" y="164637"/>
            <a:ext cx="1584176" cy="6473059"/>
          </a:xfrm>
        </p:spPr>
      </p:pic>
      <p:pic>
        <p:nvPicPr>
          <p:cNvPr id="5" name="Content Placeholder 3" descr="jobvite-social-recruiting-infographic-thumb-640x2611-31832.png"/>
          <p:cNvPicPr>
            <a:picLocks noChangeAspect="1"/>
          </p:cNvPicPr>
          <p:nvPr/>
        </p:nvPicPr>
        <p:blipFill>
          <a:blip r:embed="rId4" cstate="screen"/>
          <a:srcRect/>
          <a:stretch>
            <a:fillRect/>
          </a:stretch>
        </p:blipFill>
        <p:spPr>
          <a:xfrm>
            <a:off x="5004049" y="3525011"/>
            <a:ext cx="3672407" cy="3072829"/>
          </a:xfrm>
          <a:prstGeom prst="rect">
            <a:avLst/>
          </a:prstGeom>
          <a:ln w="38100">
            <a:solidFill>
              <a:srgbClr val="FFC000"/>
            </a:solidFill>
          </a:ln>
        </p:spPr>
      </p:pic>
      <p:pic>
        <p:nvPicPr>
          <p:cNvPr id="6" name="Content Placeholder 3" descr="jobvite-social-recruiting-infographic-thumb-640x2611-31832.png"/>
          <p:cNvPicPr>
            <a:picLocks noChangeAspect="1"/>
          </p:cNvPicPr>
          <p:nvPr/>
        </p:nvPicPr>
        <p:blipFill>
          <a:blip r:embed="rId5" cstate="screen"/>
          <a:srcRect/>
          <a:stretch>
            <a:fillRect/>
          </a:stretch>
        </p:blipFill>
        <p:spPr>
          <a:xfrm>
            <a:off x="3059832" y="164637"/>
            <a:ext cx="4104456" cy="3134312"/>
          </a:xfrm>
          <a:prstGeom prst="rect">
            <a:avLst/>
          </a:prstGeom>
          <a:ln w="38100">
            <a:solidFill>
              <a:srgbClr val="FFC000"/>
            </a:solidFill>
          </a:ln>
        </p:spPr>
      </p:pic>
      <p:sp>
        <p:nvSpPr>
          <p:cNvPr id="9" name="Rectangle 8"/>
          <p:cNvSpPr/>
          <p:nvPr/>
        </p:nvSpPr>
        <p:spPr>
          <a:xfrm>
            <a:off x="467544" y="1220755"/>
            <a:ext cx="1728192" cy="134414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467544" y="3621022"/>
            <a:ext cx="1728192" cy="134414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Arrow Connector 11"/>
          <p:cNvCxnSpPr>
            <a:stCxn id="9" idx="3"/>
            <a:endCxn id="6" idx="1"/>
          </p:cNvCxnSpPr>
          <p:nvPr/>
        </p:nvCxnSpPr>
        <p:spPr>
          <a:xfrm flipV="1">
            <a:off x="2195736" y="1731794"/>
            <a:ext cx="864096" cy="161036"/>
          </a:xfrm>
          <a:prstGeom prst="straightConnector1">
            <a:avLst/>
          </a:prstGeom>
          <a:ln w="25400">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3"/>
            <a:endCxn id="5" idx="1"/>
          </p:cNvCxnSpPr>
          <p:nvPr/>
        </p:nvCxnSpPr>
        <p:spPr>
          <a:xfrm>
            <a:off x="2195736" y="4293097"/>
            <a:ext cx="2808312" cy="768329"/>
          </a:xfrm>
          <a:prstGeom prst="straightConnector1">
            <a:avLst/>
          </a:prstGeom>
          <a:ln w="25400">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642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Fear of new technology...</a:t>
            </a:r>
          </a:p>
        </p:txBody>
      </p:sp>
      <p:pic>
        <p:nvPicPr>
          <p:cNvPr id="9219" name="Content Placeholder 3" descr="Australia 2011 135.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54163" y="1600200"/>
            <a:ext cx="6035675" cy="4525963"/>
          </a:xfrm>
        </p:spPr>
      </p:pic>
    </p:spTree>
    <p:custDataLst>
      <p:tags r:id="rId1"/>
    </p:custDataLst>
    <p:extLst>
      <p:ext uri="{BB962C8B-B14F-4D97-AF65-F5344CB8AC3E}">
        <p14:creationId xmlns:p14="http://schemas.microsoft.com/office/powerpoint/2010/main" val="2365497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Exercises</a:t>
            </a:r>
            <a:endParaRPr lang="en-GB" dirty="0"/>
          </a:p>
        </p:txBody>
      </p:sp>
      <p:sp>
        <p:nvSpPr>
          <p:cNvPr id="3" name="Content Placeholder 2"/>
          <p:cNvSpPr>
            <a:spLocks noGrp="1"/>
          </p:cNvSpPr>
          <p:nvPr>
            <p:ph idx="1"/>
          </p:nvPr>
        </p:nvSpPr>
        <p:spPr/>
        <p:txBody>
          <a:bodyPr>
            <a:normAutofit fontScale="25000" lnSpcReduction="20000"/>
          </a:bodyPr>
          <a:lstStyle/>
          <a:p>
            <a:pPr marL="0" indent="0">
              <a:buNone/>
            </a:pPr>
            <a:endParaRPr lang="en-GB" dirty="0" smtClean="0"/>
          </a:p>
          <a:p>
            <a:pPr marL="0" indent="0">
              <a:buNone/>
            </a:pPr>
            <a:r>
              <a:rPr lang="en-GB" sz="7400" dirty="0" smtClean="0"/>
              <a:t>1. </a:t>
            </a:r>
            <a:r>
              <a:rPr lang="en-GB" sz="9600" dirty="0" smtClean="0"/>
              <a:t>Write </a:t>
            </a:r>
            <a:r>
              <a:rPr lang="en-GB" sz="9600" dirty="0"/>
              <a:t>down what you see as the key elements of digital </a:t>
            </a:r>
            <a:r>
              <a:rPr lang="en-GB" sz="9600" dirty="0" smtClean="0"/>
              <a:t>literacy  for your area of </a:t>
            </a:r>
            <a:r>
              <a:rPr lang="en-GB" sz="9600" dirty="0" smtClean="0"/>
              <a:t>expertise</a:t>
            </a:r>
            <a:r>
              <a:rPr lang="en-GB" sz="9600" dirty="0" smtClean="0"/>
              <a:t>. </a:t>
            </a:r>
            <a:r>
              <a:rPr lang="en-GB" sz="9600" dirty="0"/>
              <a:t>D</a:t>
            </a:r>
            <a:r>
              <a:rPr lang="en-GB" sz="9600" dirty="0" smtClean="0"/>
              <a:t>iscuss </a:t>
            </a:r>
            <a:r>
              <a:rPr lang="en-GB" sz="9600" dirty="0"/>
              <a:t>what you have highlighted and then agree a set of values for a digital literate </a:t>
            </a:r>
            <a:r>
              <a:rPr lang="en-GB" sz="9600" dirty="0" smtClean="0"/>
              <a:t>student (Google Docs) </a:t>
            </a:r>
            <a:endParaRPr lang="en-GB" sz="9600" dirty="0"/>
          </a:p>
          <a:p>
            <a:pPr marL="0" indent="0">
              <a:buNone/>
            </a:pPr>
            <a:r>
              <a:rPr lang="en-GB" sz="9600" dirty="0"/>
              <a:t>2 . Identify 3 aspects of digital literacy that you consider most relevant to your own job. Explain why this is the </a:t>
            </a:r>
            <a:r>
              <a:rPr lang="en-GB" sz="9600" dirty="0" smtClean="0"/>
              <a:t>case</a:t>
            </a:r>
            <a:r>
              <a:rPr lang="en-GB" sz="9600" dirty="0"/>
              <a:t> </a:t>
            </a:r>
            <a:r>
              <a:rPr lang="en-GB" sz="9600" dirty="0" smtClean="0"/>
              <a:t>(Google </a:t>
            </a:r>
            <a:r>
              <a:rPr lang="en-GB" sz="9600" dirty="0" smtClean="0"/>
              <a:t>Docs) </a:t>
            </a:r>
          </a:p>
          <a:p>
            <a:pPr marL="0" indent="0">
              <a:buNone/>
            </a:pPr>
            <a:r>
              <a:rPr lang="en-GB" sz="9600" dirty="0" smtClean="0"/>
              <a:t>3. </a:t>
            </a:r>
            <a:r>
              <a:rPr lang="en-GB" sz="9600" dirty="0"/>
              <a:t>Use </a:t>
            </a:r>
            <a:r>
              <a:rPr lang="en-GB" sz="9600" dirty="0" err="1" smtClean="0"/>
              <a:t>Mindmeister</a:t>
            </a:r>
            <a:r>
              <a:rPr lang="en-GB" sz="9600" dirty="0" smtClean="0"/>
              <a:t> </a:t>
            </a:r>
            <a:r>
              <a:rPr lang="en-GB" sz="9600" dirty="0"/>
              <a:t>(</a:t>
            </a:r>
            <a:r>
              <a:rPr lang="en-GB" sz="9600" u="sng" dirty="0"/>
              <a:t>http://</a:t>
            </a:r>
            <a:r>
              <a:rPr lang="en-GB" sz="9600" u="sng" dirty="0" smtClean="0"/>
              <a:t>www.mindmeister.com</a:t>
            </a:r>
            <a:r>
              <a:rPr lang="en-GB" sz="9600" dirty="0"/>
              <a:t>) to map out the aspects of digital literacies and build </a:t>
            </a:r>
            <a:r>
              <a:rPr lang="en-GB" sz="9600" dirty="0" smtClean="0"/>
              <a:t>your </a:t>
            </a:r>
            <a:r>
              <a:rPr lang="en-GB" sz="9600" dirty="0"/>
              <a:t>group view of digital literacies. </a:t>
            </a:r>
          </a:p>
          <a:p>
            <a:pPr marL="0" indent="0">
              <a:buNone/>
            </a:pPr>
            <a:r>
              <a:rPr lang="en-GB" sz="9600" dirty="0" smtClean="0"/>
              <a:t>4. Watch </a:t>
            </a:r>
            <a:r>
              <a:rPr lang="en-GB" sz="9600" dirty="0"/>
              <a:t>the video ‘Why Digital Literacy Matters’ (http://vimeo.com/28089249) and evaluate how some of the ideas could be taken forward in your area of expertise/opinion</a:t>
            </a:r>
            <a:r>
              <a:rPr lang="en-GB" sz="7400" dirty="0"/>
              <a:t>. </a:t>
            </a:r>
            <a:endParaRPr lang="en-GB" sz="7400" dirty="0" smtClean="0"/>
          </a:p>
          <a:p>
            <a:pPr marL="0" indent="0">
              <a:buNone/>
            </a:pP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3690001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Bookmarking </a:t>
            </a:r>
            <a:endParaRPr lang="en-GB" dirty="0"/>
          </a:p>
        </p:txBody>
      </p:sp>
      <p:sp>
        <p:nvSpPr>
          <p:cNvPr id="3" name="Content Placeholder 2"/>
          <p:cNvSpPr>
            <a:spLocks noGrp="1"/>
          </p:cNvSpPr>
          <p:nvPr>
            <p:ph idx="1"/>
          </p:nvPr>
        </p:nvSpPr>
        <p:spPr/>
        <p:txBody>
          <a:bodyPr/>
          <a:lstStyle/>
          <a:p>
            <a:pPr marL="0" indent="0">
              <a:buNone/>
            </a:pPr>
            <a:r>
              <a:rPr lang="en-GB" dirty="0" smtClean="0"/>
              <a:t> </a:t>
            </a:r>
          </a:p>
          <a:p>
            <a:pPr marL="0" indent="0">
              <a:buNone/>
            </a:pPr>
            <a:endParaRPr lang="en-GB" dirty="0" smtClean="0"/>
          </a:p>
        </p:txBody>
      </p:sp>
      <p:pic>
        <p:nvPicPr>
          <p:cNvPr id="4" name="Picture 3" title="Delicious social bookmarking site">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002" y="3355876"/>
            <a:ext cx="1943100" cy="1943100"/>
          </a:xfrm>
          <a:prstGeom prst="rect">
            <a:avLst/>
          </a:prstGeo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9156" y="1412776"/>
            <a:ext cx="4571999" cy="1785937"/>
          </a:xfrm>
          <a:prstGeom prst="rect">
            <a:avLst/>
          </a:prstGeom>
        </p:spPr>
      </p:pic>
      <p:pic>
        <p:nvPicPr>
          <p:cNvPr id="6" name="Picture 5">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049" y="4932610"/>
            <a:ext cx="2419350" cy="1895475"/>
          </a:xfrm>
          <a:prstGeom prst="rect">
            <a:avLst/>
          </a:prstGeom>
        </p:spPr>
      </p:pic>
      <p:pic>
        <p:nvPicPr>
          <p:cNvPr id="8" name="Picture 7">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0875" y="4451250"/>
            <a:ext cx="2143125" cy="2143125"/>
          </a:xfrm>
          <a:prstGeom prst="rect">
            <a:avLst/>
          </a:prstGeom>
        </p:spPr>
      </p:pic>
      <p:pic>
        <p:nvPicPr>
          <p:cNvPr id="9" name="Picture 8">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3473" y="4410945"/>
            <a:ext cx="1701297" cy="2330423"/>
          </a:xfrm>
          <a:prstGeom prst="rect">
            <a:avLst/>
          </a:prstGeom>
        </p:spPr>
      </p:pic>
      <p:pic>
        <p:nvPicPr>
          <p:cNvPr id="1026" name="Picture 2">
            <a:hlinkClick r:id="rId12"/>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0711" t="27976" r="38410" b="30871"/>
          <a:stretch/>
        </p:blipFill>
        <p:spPr bwMode="auto">
          <a:xfrm>
            <a:off x="298767" y="1389380"/>
            <a:ext cx="4017813" cy="3010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767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Netiquette</a:t>
            </a:r>
            <a:endParaRPr lang="en-GB" dirty="0"/>
          </a:p>
        </p:txBody>
      </p:sp>
      <p:sp>
        <p:nvSpPr>
          <p:cNvPr id="3" name="Content Placeholder 2"/>
          <p:cNvSpPr>
            <a:spLocks noGrp="1"/>
          </p:cNvSpPr>
          <p:nvPr>
            <p:ph idx="1"/>
          </p:nvPr>
        </p:nvSpPr>
        <p:spPr/>
        <p:txBody>
          <a:bodyPr/>
          <a:lstStyle/>
          <a:p>
            <a:pPr marL="0" indent="0">
              <a:buNone/>
            </a:pPr>
            <a:r>
              <a:rPr lang="en-GB" u="sng" dirty="0">
                <a:hlinkClick r:id="rId2"/>
              </a:rPr>
              <a:t>http://</a:t>
            </a:r>
            <a:r>
              <a:rPr lang="en-GB" u="sng" dirty="0" smtClean="0">
                <a:hlinkClick r:id="rId2"/>
              </a:rPr>
              <a:t>www.networketiquette.net/index.html</a:t>
            </a:r>
            <a:endParaRPr lang="en-GB" u="sng" dirty="0" smtClean="0"/>
          </a:p>
        </p:txBody>
      </p:sp>
      <p:pic>
        <p:nvPicPr>
          <p:cNvPr id="2050"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10" t="30021" r="39315" b="18012"/>
          <a:stretch/>
        </p:blipFill>
        <p:spPr bwMode="auto">
          <a:xfrm>
            <a:off x="3707904" y="2348880"/>
            <a:ext cx="447941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336" y="2348880"/>
            <a:ext cx="2857500" cy="3590925"/>
          </a:xfrm>
          <a:prstGeom prst="rect">
            <a:avLst/>
          </a:prstGeom>
        </p:spPr>
      </p:pic>
    </p:spTree>
    <p:extLst>
      <p:ext uri="{BB962C8B-B14F-4D97-AF65-F5344CB8AC3E}">
        <p14:creationId xmlns:p14="http://schemas.microsoft.com/office/powerpoint/2010/main" val="3650263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safety	</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smtClean="0"/>
              <a:t>Common sense prevails.  Don’t give away information that can lead to unwanted attention.  Nothing you post online is private – once you post or send something over a network it can be traced. </a:t>
            </a:r>
            <a:endParaRPr lang="en-GB" dirty="0" smtClean="0">
              <a:hlinkClick r:id="rId2"/>
            </a:endParaRPr>
          </a:p>
          <a:p>
            <a:pPr marL="0" indent="0">
              <a:buNone/>
            </a:pPr>
            <a:r>
              <a:rPr lang="en-GB" dirty="0" smtClean="0">
                <a:hlinkClick r:id="rId2"/>
              </a:rPr>
              <a:t>http</a:t>
            </a:r>
            <a:r>
              <a:rPr lang="en-GB" dirty="0">
                <a:hlinkClick r:id="rId2"/>
              </a:rPr>
              <a:t>://</a:t>
            </a:r>
            <a:r>
              <a:rPr lang="en-GB" dirty="0" smtClean="0">
                <a:hlinkClick r:id="rId2"/>
              </a:rPr>
              <a:t>www.cyberpatrol.com/onlinesafetytips.asp</a:t>
            </a:r>
            <a:endParaRPr lang="en-GB" dirty="0" smtClean="0"/>
          </a:p>
          <a:p>
            <a:pPr marL="0" indent="0">
              <a:buNone/>
            </a:pPr>
            <a:r>
              <a:rPr lang="en-GB" dirty="0" smtClean="0"/>
              <a:t>Online security - </a:t>
            </a:r>
            <a:r>
              <a:rPr lang="en-GB" dirty="0" smtClean="0">
                <a:hlinkClick r:id="rId3"/>
              </a:rPr>
              <a:t>http</a:t>
            </a:r>
            <a:r>
              <a:rPr lang="en-GB" dirty="0">
                <a:hlinkClick r:id="rId3"/>
              </a:rPr>
              <a:t>://www.staysafeonline.org/higher-education/students</a:t>
            </a:r>
            <a:endParaRPr lang="en-GB" dirty="0"/>
          </a:p>
        </p:txBody>
      </p:sp>
    </p:spTree>
    <p:extLst>
      <p:ext uri="{BB962C8B-B14F-4D97-AF65-F5344CB8AC3E}">
        <p14:creationId xmlns:p14="http://schemas.microsoft.com/office/powerpoint/2010/main" val="25246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links</a:t>
            </a:r>
            <a:endParaRPr lang="en-GB" dirty="0"/>
          </a:p>
        </p:txBody>
      </p:sp>
      <p:sp>
        <p:nvSpPr>
          <p:cNvPr id="3" name="Content Placeholder 2"/>
          <p:cNvSpPr>
            <a:spLocks noGrp="1"/>
          </p:cNvSpPr>
          <p:nvPr>
            <p:ph idx="1"/>
          </p:nvPr>
        </p:nvSpPr>
        <p:spPr/>
        <p:txBody>
          <a:bodyPr>
            <a:normAutofit/>
          </a:bodyPr>
          <a:lstStyle/>
          <a:p>
            <a:r>
              <a:rPr lang="en-GB" dirty="0" smtClean="0">
                <a:hlinkClick r:id="rId2"/>
              </a:rPr>
              <a:t>The </a:t>
            </a:r>
            <a:r>
              <a:rPr lang="en-GB" dirty="0">
                <a:hlinkClick r:id="rId2"/>
              </a:rPr>
              <a:t>Networked Student</a:t>
            </a:r>
            <a:r>
              <a:rPr lang="en-GB" dirty="0"/>
              <a:t> (5 </a:t>
            </a:r>
            <a:r>
              <a:rPr lang="en-GB" dirty="0" err="1"/>
              <a:t>mins</a:t>
            </a:r>
            <a:r>
              <a:rPr lang="en-GB" dirty="0" smtClean="0"/>
              <a:t>)</a:t>
            </a:r>
          </a:p>
          <a:p>
            <a:r>
              <a:rPr lang="en-GB" dirty="0" smtClean="0">
                <a:hlinkClick r:id="rId3"/>
              </a:rPr>
              <a:t>Eric </a:t>
            </a:r>
            <a:r>
              <a:rPr lang="en-GB" dirty="0" err="1" smtClean="0">
                <a:hlinkClick r:id="rId3"/>
              </a:rPr>
              <a:t>Qualmann</a:t>
            </a:r>
            <a:r>
              <a:rPr lang="en-GB" dirty="0" smtClean="0"/>
              <a:t> (video, 2 </a:t>
            </a:r>
            <a:r>
              <a:rPr lang="en-GB" dirty="0" err="1" smtClean="0"/>
              <a:t>mins</a:t>
            </a:r>
            <a:r>
              <a:rPr lang="en-GB" dirty="0" smtClean="0"/>
              <a:t>)</a:t>
            </a:r>
          </a:p>
          <a:p>
            <a:r>
              <a:rPr lang="en-GB" dirty="0" smtClean="0">
                <a:hlinkClick r:id="rId4"/>
              </a:rPr>
              <a:t>A vision of students today</a:t>
            </a:r>
            <a:r>
              <a:rPr lang="en-GB" dirty="0" smtClean="0"/>
              <a:t> (video,  5 </a:t>
            </a:r>
            <a:r>
              <a:rPr lang="en-GB" dirty="0" err="1" smtClean="0"/>
              <a:t>mins</a:t>
            </a:r>
            <a:r>
              <a:rPr lang="en-GB" dirty="0" smtClean="0"/>
              <a:t>)</a:t>
            </a:r>
          </a:p>
          <a:p>
            <a:r>
              <a:rPr lang="en-GB" dirty="0" smtClean="0">
                <a:hlinkClick r:id="rId5"/>
              </a:rPr>
              <a:t>Rethinking Education </a:t>
            </a:r>
            <a:r>
              <a:rPr lang="en-GB" dirty="0" smtClean="0"/>
              <a:t>(video, 7 </a:t>
            </a:r>
            <a:r>
              <a:rPr lang="en-GB" dirty="0" err="1" smtClean="0"/>
              <a:t>mins</a:t>
            </a:r>
            <a:r>
              <a:rPr lang="en-GB" dirty="0" smtClean="0"/>
              <a:t>)</a:t>
            </a:r>
          </a:p>
          <a:p>
            <a:r>
              <a:rPr lang="en-GB" dirty="0" smtClean="0">
                <a:hlinkClick r:id="rId6" action="ppaction://hlinkfile"/>
              </a:rPr>
              <a:t>Assessed student </a:t>
            </a:r>
            <a:r>
              <a:rPr lang="en-GB" dirty="0" err="1" smtClean="0">
                <a:hlinkClick r:id="rId6" action="ppaction://hlinkfile"/>
              </a:rPr>
              <a:t>wikipedia</a:t>
            </a:r>
            <a:r>
              <a:rPr lang="en-GB" dirty="0" smtClean="0">
                <a:hlinkClick r:id="rId6" action="ppaction://hlinkfile"/>
              </a:rPr>
              <a:t> contributions</a:t>
            </a:r>
            <a:r>
              <a:rPr lang="en-GB" dirty="0" smtClean="0"/>
              <a:t> (Keynote, LLAS 2011)</a:t>
            </a:r>
            <a:endParaRPr lang="en-GB" dirty="0" smtClean="0"/>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1692464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useful links</a:t>
            </a:r>
            <a:endParaRPr lang="en-GB" dirty="0"/>
          </a:p>
        </p:txBody>
      </p:sp>
      <p:sp>
        <p:nvSpPr>
          <p:cNvPr id="3" name="Content Placeholder 2"/>
          <p:cNvSpPr>
            <a:spLocks noGrp="1"/>
          </p:cNvSpPr>
          <p:nvPr>
            <p:ph idx="1"/>
          </p:nvPr>
        </p:nvSpPr>
        <p:spPr/>
        <p:txBody>
          <a:bodyPr/>
          <a:lstStyle/>
          <a:p>
            <a:r>
              <a:rPr lang="en-GB" dirty="0"/>
              <a:t>Digital Literacies for EFL teachers (useful definitions here)</a:t>
            </a:r>
            <a:r>
              <a:rPr lang="en-GB" u="sng" dirty="0">
                <a:hlinkClick r:id="rId2"/>
              </a:rPr>
              <a:t>http://www.slideshare.net/EvelynIzquierdo/digital-literacy-1515057</a:t>
            </a:r>
            <a:endParaRPr lang="en-GB" dirty="0"/>
          </a:p>
        </p:txBody>
      </p:sp>
    </p:spTree>
    <p:extLst>
      <p:ext uri="{BB962C8B-B14F-4D97-AF65-F5344CB8AC3E}">
        <p14:creationId xmlns:p14="http://schemas.microsoft.com/office/powerpoint/2010/main" val="733798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Fiona </a:t>
            </a:r>
            <a:r>
              <a:rPr lang="en-GB" dirty="0"/>
              <a:t>H</a:t>
            </a:r>
            <a:r>
              <a:rPr lang="en-GB" dirty="0" smtClean="0"/>
              <a:t>arvey</a:t>
            </a:r>
            <a:endParaRPr lang="en-GB" dirty="0"/>
          </a:p>
        </p:txBody>
      </p:sp>
      <p:sp>
        <p:nvSpPr>
          <p:cNvPr id="3" name="Content Placeholder 2"/>
          <p:cNvSpPr>
            <a:spLocks noGrp="1"/>
          </p:cNvSpPr>
          <p:nvPr>
            <p:ph idx="1"/>
          </p:nvPr>
        </p:nvSpPr>
        <p:spPr>
          <a:xfrm>
            <a:off x="457200" y="1124744"/>
            <a:ext cx="8229600" cy="5001419"/>
          </a:xfrm>
        </p:spPr>
        <p:txBody>
          <a:bodyPr>
            <a:noAutofit/>
          </a:bodyPr>
          <a:lstStyle/>
          <a:p>
            <a:r>
              <a:rPr lang="en-GB" sz="2800" dirty="0" smtClean="0"/>
              <a:t>Fiona </a:t>
            </a:r>
            <a:r>
              <a:rPr lang="en-GB" sz="2800" dirty="0"/>
              <a:t>H</a:t>
            </a:r>
            <a:r>
              <a:rPr lang="en-GB" sz="2800" dirty="0" smtClean="0"/>
              <a:t>arvey </a:t>
            </a:r>
            <a:r>
              <a:rPr lang="en-GB" sz="2800" dirty="0" smtClean="0"/>
              <a:t> </a:t>
            </a:r>
            <a:r>
              <a:rPr lang="en-GB" sz="2800" dirty="0" smtClean="0"/>
              <a:t>is </a:t>
            </a:r>
            <a:r>
              <a:rPr lang="en-GB" sz="2800" dirty="0" smtClean="0"/>
              <a:t>an Educational Development  and Learning </a:t>
            </a:r>
            <a:r>
              <a:rPr lang="en-GB" sz="2800" dirty="0" smtClean="0"/>
              <a:t>A</a:t>
            </a:r>
            <a:r>
              <a:rPr lang="en-GB" sz="2800" dirty="0" smtClean="0"/>
              <a:t>dvisor with the Centre for Technology in Educational Innovation at the University of Southampton. She is Chair of the Digital Literacies Special Interest group.  </a:t>
            </a:r>
            <a:endParaRPr lang="en-GB" sz="2400" dirty="0"/>
          </a:p>
          <a:p>
            <a:r>
              <a:rPr lang="en-GB" sz="2400" dirty="0" smtClean="0">
                <a:hlinkClick r:id="rId2"/>
              </a:rPr>
              <a:t>www.elearning.soton.ac.uk</a:t>
            </a:r>
            <a:endParaRPr lang="en-GB" sz="2400" dirty="0" smtClean="0"/>
          </a:p>
          <a:p>
            <a:r>
              <a:rPr lang="en-GB" sz="2400" dirty="0" smtClean="0">
                <a:hlinkClick r:id="rId3"/>
              </a:rPr>
              <a:t>www.twitter.com/fionajharvey</a:t>
            </a:r>
            <a:endParaRPr lang="en-GB" sz="2400" dirty="0"/>
          </a:p>
          <a:p>
            <a:r>
              <a:rPr lang="en-GB" sz="2400" dirty="0" smtClean="0">
                <a:hlinkClick r:id="rId4"/>
              </a:rPr>
              <a:t>www.linkedin.com/fionaharvey</a:t>
            </a:r>
            <a:endParaRPr lang="en-GB" sz="2400" dirty="0" smtClean="0"/>
          </a:p>
          <a:p>
            <a:pPr marL="0" indent="0">
              <a:buNone/>
            </a:pPr>
            <a:endParaRPr lang="en-GB" sz="2400" dirty="0" smtClean="0"/>
          </a:p>
          <a:p>
            <a:pPr>
              <a:buNone/>
            </a:pPr>
            <a:r>
              <a:rPr lang="en-GB" sz="2400" dirty="0" smtClean="0"/>
              <a:t> </a:t>
            </a:r>
            <a:endParaRPr lang="en-GB" sz="2400"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768973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Lisa Harris</a:t>
            </a:r>
            <a:endParaRPr lang="en-GB" dirty="0"/>
          </a:p>
        </p:txBody>
      </p:sp>
      <p:sp>
        <p:nvSpPr>
          <p:cNvPr id="3" name="Content Placeholder 2"/>
          <p:cNvSpPr>
            <a:spLocks noGrp="1"/>
          </p:cNvSpPr>
          <p:nvPr>
            <p:ph idx="1"/>
          </p:nvPr>
        </p:nvSpPr>
        <p:spPr>
          <a:xfrm>
            <a:off x="457200" y="1124744"/>
            <a:ext cx="8229600" cy="5001419"/>
          </a:xfrm>
        </p:spPr>
        <p:txBody>
          <a:bodyPr>
            <a:noAutofit/>
          </a:bodyPr>
          <a:lstStyle/>
          <a:p>
            <a:r>
              <a:rPr lang="en-GB" sz="2800" dirty="0" smtClean="0"/>
              <a:t>Lisa </a:t>
            </a:r>
            <a:r>
              <a:rPr lang="en-GB" sz="2800" dirty="0" smtClean="0"/>
              <a:t>is </a:t>
            </a:r>
            <a:r>
              <a:rPr lang="en-GB" sz="2800" dirty="0" smtClean="0"/>
              <a:t>a Senior Lecturer in Marketing at the University of Southampton, Director of the MSc programme in Digital Marketing. She is an accredited tutor for the University of Liverpool online MBA programme, and has projects with Alan Rae investigating how ‘early adopters’ of new technology are using Web 2 tools to ‘punch above their weight’</a:t>
            </a:r>
            <a:endParaRPr lang="en-GB" sz="2400" dirty="0" smtClean="0"/>
          </a:p>
          <a:p>
            <a:r>
              <a:rPr lang="en-GB" sz="2400" dirty="0" smtClean="0">
                <a:hlinkClick r:id="rId2"/>
              </a:rPr>
              <a:t>http://lisaharrismarketing.com</a:t>
            </a:r>
            <a:endParaRPr lang="en-GB" sz="2400" dirty="0" smtClean="0"/>
          </a:p>
          <a:p>
            <a:r>
              <a:rPr lang="en-GB" sz="2400" dirty="0" smtClean="0">
                <a:hlinkClick r:id="rId3"/>
              </a:rPr>
              <a:t>www.twitter.com/lisaharris</a:t>
            </a:r>
            <a:endParaRPr lang="en-GB" sz="2400" dirty="0" smtClean="0"/>
          </a:p>
          <a:p>
            <a:r>
              <a:rPr lang="en-GB" sz="2400" dirty="0" smtClean="0">
                <a:hlinkClick r:id="rId4"/>
              </a:rPr>
              <a:t>www.slideshare.net/lisaharris</a:t>
            </a:r>
            <a:endParaRPr lang="en-GB" sz="2400" dirty="0" smtClean="0"/>
          </a:p>
          <a:p>
            <a:r>
              <a:rPr lang="en-GB" sz="2400" dirty="0" smtClean="0">
                <a:hlinkClick r:id="rId5"/>
              </a:rPr>
              <a:t>www.delicious.com/lisaharris1</a:t>
            </a:r>
            <a:endParaRPr lang="en-GB" sz="2400" dirty="0" smtClean="0"/>
          </a:p>
          <a:p>
            <a:pPr>
              <a:buNone/>
            </a:pPr>
            <a:r>
              <a:rPr lang="en-GB" sz="2400" dirty="0" smtClean="0"/>
              <a:t> </a:t>
            </a:r>
            <a:endParaRPr lang="en-GB" sz="2400"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306842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333375"/>
            <a:ext cx="8229600" cy="1143000"/>
          </a:xfrm>
        </p:spPr>
        <p:txBody>
          <a:bodyPr/>
          <a:lstStyle/>
          <a:p>
            <a:r>
              <a:rPr lang="en-GB" sz="3200" smtClean="0"/>
              <a:t>Exercise 1: </a:t>
            </a:r>
            <a:br>
              <a:rPr lang="en-GB" sz="3200" smtClean="0"/>
            </a:br>
            <a:r>
              <a:rPr lang="en-GB" sz="3200" smtClean="0"/>
              <a:t>What technologies are being discussed here?</a:t>
            </a:r>
          </a:p>
        </p:txBody>
      </p:sp>
      <p:sp>
        <p:nvSpPr>
          <p:cNvPr id="8195" name="Content Placeholder 2"/>
          <p:cNvSpPr>
            <a:spLocks noGrp="1"/>
          </p:cNvSpPr>
          <p:nvPr>
            <p:ph idx="1"/>
          </p:nvPr>
        </p:nvSpPr>
        <p:spPr/>
        <p:txBody>
          <a:bodyPr>
            <a:normAutofit lnSpcReduction="10000"/>
          </a:bodyPr>
          <a:lstStyle/>
          <a:p>
            <a:r>
              <a:rPr lang="en-US" sz="2400" smtClean="0"/>
              <a:t>“The modern world overwhelms people with data and this is confusing and harmful to the mind” (Conrad Gessner, 1565)</a:t>
            </a:r>
          </a:p>
          <a:p>
            <a:r>
              <a:rPr lang="en-US" sz="2400" smtClean="0"/>
              <a:t>“It will create forgetfulness in the learners' souls, because they will not use their memories.“ (Socrates, 469-399BC)</a:t>
            </a:r>
          </a:p>
          <a:p>
            <a:r>
              <a:rPr lang="en-US" sz="2400" smtClean="0"/>
              <a:t>“It socially isolates readers and detracts from the spiritually uplifting group practice of getting news from the pulpit” (Malesherbes, 1787)</a:t>
            </a:r>
          </a:p>
          <a:p>
            <a:r>
              <a:rPr lang="en-US" smtClean="0"/>
              <a:t>“</a:t>
            </a:r>
            <a:r>
              <a:rPr lang="en-US" sz="2400" smtClean="0"/>
              <a:t>It  might hurt radio, conversation, reading, and the patterns of family living and result in the further vulgarisation of American culture“ (Ellen Wartella, 1962)</a:t>
            </a:r>
          </a:p>
          <a:p>
            <a:r>
              <a:rPr lang="en-US" sz="2400" smtClean="0"/>
              <a:t>“It’s making us stupid” (Nicholas Carr, 2008)</a:t>
            </a:r>
            <a:endParaRPr lang="en-GB" sz="2400" smtClean="0"/>
          </a:p>
        </p:txBody>
      </p:sp>
    </p:spTree>
    <p:custDataLst>
      <p:tags r:id="rId1"/>
    </p:custDataLst>
    <p:extLst>
      <p:ext uri="{BB962C8B-B14F-4D97-AF65-F5344CB8AC3E}">
        <p14:creationId xmlns:p14="http://schemas.microsoft.com/office/powerpoint/2010/main" val="2999787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319" y="331351"/>
            <a:ext cx="6543395" cy="584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aim.png"/>
          <p:cNvPicPr>
            <a:picLocks noChangeAspect="1"/>
          </p:cNvPicPr>
          <p:nvPr/>
        </p:nvPicPr>
        <p:blipFill>
          <a:blip r:embed="rId4" cstate="screen"/>
          <a:stretch>
            <a:fillRect/>
          </a:stretch>
        </p:blipFill>
        <p:spPr>
          <a:xfrm>
            <a:off x="4648200" y="1143000"/>
            <a:ext cx="487680" cy="487680"/>
          </a:xfrm>
          <a:prstGeom prst="rect">
            <a:avLst/>
          </a:prstGeom>
        </p:spPr>
      </p:pic>
      <p:pic>
        <p:nvPicPr>
          <p:cNvPr id="21" name="Picture 20" descr="bebo.png"/>
          <p:cNvPicPr>
            <a:picLocks noChangeAspect="1"/>
          </p:cNvPicPr>
          <p:nvPr/>
        </p:nvPicPr>
        <p:blipFill>
          <a:blip r:embed="rId5" cstate="screen"/>
          <a:stretch>
            <a:fillRect/>
          </a:stretch>
        </p:blipFill>
        <p:spPr>
          <a:xfrm>
            <a:off x="5806440" y="518160"/>
            <a:ext cx="487680" cy="487680"/>
          </a:xfrm>
          <a:prstGeom prst="rect">
            <a:avLst/>
          </a:prstGeom>
        </p:spPr>
      </p:pic>
      <p:pic>
        <p:nvPicPr>
          <p:cNvPr id="22" name="Picture 21" descr="blinklist.png"/>
          <p:cNvPicPr>
            <a:picLocks noChangeAspect="1"/>
          </p:cNvPicPr>
          <p:nvPr/>
        </p:nvPicPr>
        <p:blipFill>
          <a:blip r:embed="rId6" cstate="screen"/>
          <a:stretch>
            <a:fillRect/>
          </a:stretch>
        </p:blipFill>
        <p:spPr>
          <a:xfrm>
            <a:off x="6781800" y="492034"/>
            <a:ext cx="487680" cy="487680"/>
          </a:xfrm>
          <a:prstGeom prst="rect">
            <a:avLst/>
          </a:prstGeom>
        </p:spPr>
      </p:pic>
      <p:pic>
        <p:nvPicPr>
          <p:cNvPr id="24" name="Picture 23" descr="blogmarks.png"/>
          <p:cNvPicPr>
            <a:picLocks noChangeAspect="1"/>
          </p:cNvPicPr>
          <p:nvPr/>
        </p:nvPicPr>
        <p:blipFill>
          <a:blip r:embed="rId7" cstate="screen"/>
          <a:stretch>
            <a:fillRect/>
          </a:stretch>
        </p:blipFill>
        <p:spPr>
          <a:xfrm>
            <a:off x="6172200" y="1981200"/>
            <a:ext cx="487680" cy="487680"/>
          </a:xfrm>
          <a:prstGeom prst="rect">
            <a:avLst/>
          </a:prstGeom>
        </p:spPr>
      </p:pic>
      <p:pic>
        <p:nvPicPr>
          <p:cNvPr id="25" name="Picture 24" descr="britekite.png"/>
          <p:cNvPicPr>
            <a:picLocks noChangeAspect="1"/>
          </p:cNvPicPr>
          <p:nvPr/>
        </p:nvPicPr>
        <p:blipFill>
          <a:blip r:embed="rId8" cstate="screen"/>
          <a:stretch>
            <a:fillRect/>
          </a:stretch>
        </p:blipFill>
        <p:spPr>
          <a:xfrm>
            <a:off x="7467600" y="1219200"/>
            <a:ext cx="487680" cy="487680"/>
          </a:xfrm>
          <a:prstGeom prst="rect">
            <a:avLst/>
          </a:prstGeom>
        </p:spPr>
      </p:pic>
      <p:pic>
        <p:nvPicPr>
          <p:cNvPr id="26" name="Picture 25" descr="daddy-design.png"/>
          <p:cNvPicPr>
            <a:picLocks noChangeAspect="1"/>
          </p:cNvPicPr>
          <p:nvPr/>
        </p:nvPicPr>
        <p:blipFill>
          <a:blip r:embed="rId9" cstate="screen"/>
          <a:stretch>
            <a:fillRect/>
          </a:stretch>
        </p:blipFill>
        <p:spPr>
          <a:xfrm>
            <a:off x="7711440" y="3048000"/>
            <a:ext cx="487680" cy="487680"/>
          </a:xfrm>
          <a:prstGeom prst="rect">
            <a:avLst/>
          </a:prstGeom>
        </p:spPr>
      </p:pic>
      <p:pic>
        <p:nvPicPr>
          <p:cNvPr id="28" name="Picture 27" descr="designbump.png"/>
          <p:cNvPicPr>
            <a:picLocks noChangeAspect="1"/>
          </p:cNvPicPr>
          <p:nvPr/>
        </p:nvPicPr>
        <p:blipFill>
          <a:blip r:embed="rId10" cstate="screen"/>
          <a:stretch>
            <a:fillRect/>
          </a:stretch>
        </p:blipFill>
        <p:spPr>
          <a:xfrm>
            <a:off x="6844937" y="1036320"/>
            <a:ext cx="487680" cy="487680"/>
          </a:xfrm>
          <a:prstGeom prst="rect">
            <a:avLst/>
          </a:prstGeom>
        </p:spPr>
      </p:pic>
      <p:pic>
        <p:nvPicPr>
          <p:cNvPr id="29" name="Picture 28" descr="design-float.png"/>
          <p:cNvPicPr>
            <a:picLocks noChangeAspect="1"/>
          </p:cNvPicPr>
          <p:nvPr/>
        </p:nvPicPr>
        <p:blipFill>
          <a:blip r:embed="rId11" cstate="screen"/>
          <a:stretch>
            <a:fillRect/>
          </a:stretch>
        </p:blipFill>
        <p:spPr>
          <a:xfrm>
            <a:off x="5760720" y="1219200"/>
            <a:ext cx="487680" cy="487680"/>
          </a:xfrm>
          <a:prstGeom prst="rect">
            <a:avLst/>
          </a:prstGeom>
        </p:spPr>
      </p:pic>
      <p:pic>
        <p:nvPicPr>
          <p:cNvPr id="30" name="Picture 29" descr="designmoo.png"/>
          <p:cNvPicPr>
            <a:picLocks noChangeAspect="1"/>
          </p:cNvPicPr>
          <p:nvPr/>
        </p:nvPicPr>
        <p:blipFill>
          <a:blip r:embed="rId12" cstate="screen"/>
          <a:stretch>
            <a:fillRect/>
          </a:stretch>
        </p:blipFill>
        <p:spPr>
          <a:xfrm>
            <a:off x="6248400" y="3977640"/>
            <a:ext cx="487680" cy="487680"/>
          </a:xfrm>
          <a:prstGeom prst="rect">
            <a:avLst/>
          </a:prstGeom>
        </p:spPr>
      </p:pic>
      <p:pic>
        <p:nvPicPr>
          <p:cNvPr id="31" name="Picture 30" descr="deviantart.png"/>
          <p:cNvPicPr>
            <a:picLocks noChangeAspect="1"/>
          </p:cNvPicPr>
          <p:nvPr/>
        </p:nvPicPr>
        <p:blipFill>
          <a:blip r:embed="rId13" cstate="screen"/>
          <a:stretch>
            <a:fillRect/>
          </a:stretch>
        </p:blipFill>
        <p:spPr>
          <a:xfrm>
            <a:off x="4556760" y="1874520"/>
            <a:ext cx="487680" cy="487680"/>
          </a:xfrm>
          <a:prstGeom prst="rect">
            <a:avLst/>
          </a:prstGeom>
        </p:spPr>
      </p:pic>
      <p:pic>
        <p:nvPicPr>
          <p:cNvPr id="32" name="Picture 31" descr="digg.png"/>
          <p:cNvPicPr>
            <a:picLocks noChangeAspect="1"/>
          </p:cNvPicPr>
          <p:nvPr/>
        </p:nvPicPr>
        <p:blipFill>
          <a:blip r:embed="rId14" cstate="screen"/>
          <a:stretch>
            <a:fillRect/>
          </a:stretch>
        </p:blipFill>
        <p:spPr>
          <a:xfrm>
            <a:off x="3185160" y="3733800"/>
            <a:ext cx="487680" cy="487680"/>
          </a:xfrm>
          <a:prstGeom prst="rect">
            <a:avLst/>
          </a:prstGeom>
        </p:spPr>
      </p:pic>
      <p:pic>
        <p:nvPicPr>
          <p:cNvPr id="33" name="Picture 32" descr="doppler.png"/>
          <p:cNvPicPr>
            <a:picLocks noChangeAspect="1"/>
          </p:cNvPicPr>
          <p:nvPr/>
        </p:nvPicPr>
        <p:blipFill>
          <a:blip r:embed="rId15" cstate="screen"/>
          <a:stretch>
            <a:fillRect/>
          </a:stretch>
        </p:blipFill>
        <p:spPr>
          <a:xfrm>
            <a:off x="3587931" y="4221480"/>
            <a:ext cx="487680" cy="487680"/>
          </a:xfrm>
          <a:prstGeom prst="rect">
            <a:avLst/>
          </a:prstGeom>
        </p:spPr>
      </p:pic>
      <p:pic>
        <p:nvPicPr>
          <p:cNvPr id="34" name="Picture 33" descr="dzone.png"/>
          <p:cNvPicPr>
            <a:picLocks noChangeAspect="1"/>
          </p:cNvPicPr>
          <p:nvPr/>
        </p:nvPicPr>
        <p:blipFill>
          <a:blip r:embed="rId16" cstate="screen"/>
          <a:stretch>
            <a:fillRect/>
          </a:stretch>
        </p:blipFill>
        <p:spPr>
          <a:xfrm>
            <a:off x="6537960" y="2886891"/>
            <a:ext cx="487680" cy="487680"/>
          </a:xfrm>
          <a:prstGeom prst="rect">
            <a:avLst/>
          </a:prstGeom>
        </p:spPr>
      </p:pic>
      <p:pic>
        <p:nvPicPr>
          <p:cNvPr id="35" name="Picture 34" descr="email.png"/>
          <p:cNvPicPr>
            <a:picLocks noChangeAspect="1"/>
          </p:cNvPicPr>
          <p:nvPr/>
        </p:nvPicPr>
        <p:blipFill>
          <a:blip r:embed="rId17" cstate="screen"/>
          <a:stretch>
            <a:fillRect/>
          </a:stretch>
        </p:blipFill>
        <p:spPr>
          <a:xfrm>
            <a:off x="5236029" y="979714"/>
            <a:ext cx="487680" cy="487680"/>
          </a:xfrm>
          <a:prstGeom prst="rect">
            <a:avLst/>
          </a:prstGeom>
        </p:spPr>
      </p:pic>
      <p:pic>
        <p:nvPicPr>
          <p:cNvPr id="36" name="Picture 35" descr="ember.png"/>
          <p:cNvPicPr>
            <a:picLocks noChangeAspect="1"/>
          </p:cNvPicPr>
          <p:nvPr/>
        </p:nvPicPr>
        <p:blipFill>
          <a:blip r:embed="rId18" cstate="screen"/>
          <a:stretch>
            <a:fillRect/>
          </a:stretch>
        </p:blipFill>
        <p:spPr>
          <a:xfrm>
            <a:off x="7267303" y="1994263"/>
            <a:ext cx="487680" cy="487680"/>
          </a:xfrm>
          <a:prstGeom prst="rect">
            <a:avLst/>
          </a:prstGeom>
        </p:spPr>
      </p:pic>
      <p:pic>
        <p:nvPicPr>
          <p:cNvPr id="39" name="Picture 38" descr="favorites.png"/>
          <p:cNvPicPr>
            <a:picLocks noChangeAspect="1"/>
          </p:cNvPicPr>
          <p:nvPr/>
        </p:nvPicPr>
        <p:blipFill>
          <a:blip r:embed="rId19" cstate="screen"/>
          <a:stretch>
            <a:fillRect/>
          </a:stretch>
        </p:blipFill>
        <p:spPr>
          <a:xfrm>
            <a:off x="5072743" y="1545771"/>
            <a:ext cx="487680" cy="487680"/>
          </a:xfrm>
          <a:prstGeom prst="rect">
            <a:avLst/>
          </a:prstGeom>
        </p:spPr>
      </p:pic>
      <p:pic>
        <p:nvPicPr>
          <p:cNvPr id="40" name="Picture 39" descr="feedburner.png"/>
          <p:cNvPicPr>
            <a:picLocks noChangeAspect="1"/>
          </p:cNvPicPr>
          <p:nvPr/>
        </p:nvPicPr>
        <p:blipFill>
          <a:blip r:embed="rId20" cstate="screen"/>
          <a:stretch>
            <a:fillRect/>
          </a:stretch>
        </p:blipFill>
        <p:spPr>
          <a:xfrm>
            <a:off x="4164874" y="3048000"/>
            <a:ext cx="487680" cy="487680"/>
          </a:xfrm>
          <a:prstGeom prst="rect">
            <a:avLst/>
          </a:prstGeom>
        </p:spPr>
      </p:pic>
      <p:pic>
        <p:nvPicPr>
          <p:cNvPr id="41" name="Picture 40" descr="flickr.png"/>
          <p:cNvPicPr>
            <a:picLocks noChangeAspect="1"/>
          </p:cNvPicPr>
          <p:nvPr/>
        </p:nvPicPr>
        <p:blipFill>
          <a:blip r:embed="rId21" cstate="screen"/>
          <a:stretch>
            <a:fillRect/>
          </a:stretch>
        </p:blipFill>
        <p:spPr>
          <a:xfrm>
            <a:off x="3677194" y="2667000"/>
            <a:ext cx="487680" cy="487680"/>
          </a:xfrm>
          <a:prstGeom prst="rect">
            <a:avLst/>
          </a:prstGeom>
        </p:spPr>
      </p:pic>
      <p:pic>
        <p:nvPicPr>
          <p:cNvPr id="42" name="Picture 41" descr="friendfeed.png"/>
          <p:cNvPicPr>
            <a:picLocks noChangeAspect="1"/>
          </p:cNvPicPr>
          <p:nvPr/>
        </p:nvPicPr>
        <p:blipFill>
          <a:blip r:embed="rId22" cstate="screen"/>
          <a:stretch>
            <a:fillRect/>
          </a:stretch>
        </p:blipFill>
        <p:spPr>
          <a:xfrm>
            <a:off x="7239000" y="609600"/>
            <a:ext cx="487680" cy="487680"/>
          </a:xfrm>
          <a:prstGeom prst="rect">
            <a:avLst/>
          </a:prstGeom>
        </p:spPr>
      </p:pic>
      <p:pic>
        <p:nvPicPr>
          <p:cNvPr id="43" name="Picture 42" descr="friendster.png"/>
          <p:cNvPicPr>
            <a:picLocks noChangeAspect="1"/>
          </p:cNvPicPr>
          <p:nvPr/>
        </p:nvPicPr>
        <p:blipFill>
          <a:blip r:embed="rId23" cstate="screen"/>
          <a:stretch>
            <a:fillRect/>
          </a:stretch>
        </p:blipFill>
        <p:spPr>
          <a:xfrm>
            <a:off x="4846320" y="2560320"/>
            <a:ext cx="487680" cy="487680"/>
          </a:xfrm>
          <a:prstGeom prst="rect">
            <a:avLst/>
          </a:prstGeom>
        </p:spPr>
      </p:pic>
      <p:pic>
        <p:nvPicPr>
          <p:cNvPr id="44" name="Picture 43" descr="furl.png"/>
          <p:cNvPicPr>
            <a:picLocks noChangeAspect="1"/>
          </p:cNvPicPr>
          <p:nvPr/>
        </p:nvPicPr>
        <p:blipFill>
          <a:blip r:embed="rId24" cstate="screen"/>
          <a:stretch>
            <a:fillRect/>
          </a:stretch>
        </p:blipFill>
        <p:spPr>
          <a:xfrm>
            <a:off x="4312920" y="2407920"/>
            <a:ext cx="487680" cy="487680"/>
          </a:xfrm>
          <a:prstGeom prst="rect">
            <a:avLst/>
          </a:prstGeom>
        </p:spPr>
      </p:pic>
      <p:pic>
        <p:nvPicPr>
          <p:cNvPr id="45" name="Picture 44" descr="google-buzz.png"/>
          <p:cNvPicPr>
            <a:picLocks noChangeAspect="1"/>
          </p:cNvPicPr>
          <p:nvPr/>
        </p:nvPicPr>
        <p:blipFill>
          <a:blip r:embed="rId25" cstate="screen"/>
          <a:stretch>
            <a:fillRect/>
          </a:stretch>
        </p:blipFill>
        <p:spPr>
          <a:xfrm>
            <a:off x="3646714" y="1473925"/>
            <a:ext cx="487680" cy="487680"/>
          </a:xfrm>
          <a:prstGeom prst="rect">
            <a:avLst/>
          </a:prstGeom>
        </p:spPr>
      </p:pic>
      <p:pic>
        <p:nvPicPr>
          <p:cNvPr id="46" name="Picture 45" descr="grooveshark.png"/>
          <p:cNvPicPr>
            <a:picLocks noChangeAspect="1"/>
          </p:cNvPicPr>
          <p:nvPr/>
        </p:nvPicPr>
        <p:blipFill>
          <a:blip r:embed="rId26" cstate="screen"/>
          <a:stretch>
            <a:fillRect/>
          </a:stretch>
        </p:blipFill>
        <p:spPr>
          <a:xfrm>
            <a:off x="6873240" y="2479765"/>
            <a:ext cx="487680" cy="487680"/>
          </a:xfrm>
          <a:prstGeom prst="rect">
            <a:avLst/>
          </a:prstGeom>
        </p:spPr>
      </p:pic>
      <p:pic>
        <p:nvPicPr>
          <p:cNvPr id="47" name="Picture 46" descr="hi-5.png"/>
          <p:cNvPicPr>
            <a:picLocks noChangeAspect="1"/>
          </p:cNvPicPr>
          <p:nvPr/>
        </p:nvPicPr>
        <p:blipFill>
          <a:blip r:embed="rId27" cstate="screen"/>
          <a:stretch>
            <a:fillRect/>
          </a:stretch>
        </p:blipFill>
        <p:spPr>
          <a:xfrm>
            <a:off x="7772400" y="2235925"/>
            <a:ext cx="487680" cy="487680"/>
          </a:xfrm>
          <a:prstGeom prst="rect">
            <a:avLst/>
          </a:prstGeom>
        </p:spPr>
      </p:pic>
      <p:pic>
        <p:nvPicPr>
          <p:cNvPr id="48" name="Picture 47" descr="hyves.png"/>
          <p:cNvPicPr>
            <a:picLocks noChangeAspect="1"/>
          </p:cNvPicPr>
          <p:nvPr/>
        </p:nvPicPr>
        <p:blipFill>
          <a:blip r:embed="rId28" cstate="screen"/>
          <a:stretch>
            <a:fillRect/>
          </a:stretch>
        </p:blipFill>
        <p:spPr>
          <a:xfrm>
            <a:off x="5220789" y="3825240"/>
            <a:ext cx="487680" cy="487680"/>
          </a:xfrm>
          <a:prstGeom prst="rect">
            <a:avLst/>
          </a:prstGeom>
        </p:spPr>
      </p:pic>
      <p:pic>
        <p:nvPicPr>
          <p:cNvPr id="49" name="Picture 48" descr="ilike.png"/>
          <p:cNvPicPr>
            <a:picLocks noChangeAspect="1"/>
          </p:cNvPicPr>
          <p:nvPr/>
        </p:nvPicPr>
        <p:blipFill>
          <a:blip r:embed="rId29" cstate="screen"/>
          <a:stretch>
            <a:fillRect/>
          </a:stretch>
        </p:blipFill>
        <p:spPr>
          <a:xfrm>
            <a:off x="5784669" y="2299063"/>
            <a:ext cx="487680" cy="487680"/>
          </a:xfrm>
          <a:prstGeom prst="rect">
            <a:avLst/>
          </a:prstGeom>
        </p:spPr>
      </p:pic>
      <p:pic>
        <p:nvPicPr>
          <p:cNvPr id="50" name="Picture 49" descr="last.fm.png"/>
          <p:cNvPicPr>
            <a:picLocks noChangeAspect="1"/>
          </p:cNvPicPr>
          <p:nvPr/>
        </p:nvPicPr>
        <p:blipFill>
          <a:blip r:embed="rId30" cstate="screen"/>
          <a:stretch>
            <a:fillRect/>
          </a:stretch>
        </p:blipFill>
        <p:spPr>
          <a:xfrm>
            <a:off x="3304903" y="2268583"/>
            <a:ext cx="487680" cy="487680"/>
          </a:xfrm>
          <a:prstGeom prst="rect">
            <a:avLst/>
          </a:prstGeom>
        </p:spPr>
      </p:pic>
      <p:pic>
        <p:nvPicPr>
          <p:cNvPr id="52" name="Picture 51" descr="livejournal.png"/>
          <p:cNvPicPr>
            <a:picLocks noChangeAspect="1"/>
          </p:cNvPicPr>
          <p:nvPr/>
        </p:nvPicPr>
        <p:blipFill>
          <a:blip r:embed="rId31" cstate="screen"/>
          <a:stretch>
            <a:fillRect/>
          </a:stretch>
        </p:blipFill>
        <p:spPr>
          <a:xfrm>
            <a:off x="6272349" y="653143"/>
            <a:ext cx="487680" cy="487680"/>
          </a:xfrm>
          <a:prstGeom prst="rect">
            <a:avLst/>
          </a:prstGeom>
        </p:spPr>
      </p:pic>
      <p:pic>
        <p:nvPicPr>
          <p:cNvPr id="53" name="Picture 52" descr="magnolia.png"/>
          <p:cNvPicPr>
            <a:picLocks noChangeAspect="1"/>
          </p:cNvPicPr>
          <p:nvPr/>
        </p:nvPicPr>
        <p:blipFill>
          <a:blip r:embed="rId32" cstate="screen"/>
          <a:stretch>
            <a:fillRect/>
          </a:stretch>
        </p:blipFill>
        <p:spPr>
          <a:xfrm>
            <a:off x="3176451" y="1219200"/>
            <a:ext cx="487680" cy="487680"/>
          </a:xfrm>
          <a:prstGeom prst="rect">
            <a:avLst/>
          </a:prstGeom>
        </p:spPr>
      </p:pic>
      <p:pic>
        <p:nvPicPr>
          <p:cNvPr id="54" name="Picture 53" descr="meneame.png"/>
          <p:cNvPicPr>
            <a:picLocks noChangeAspect="1"/>
          </p:cNvPicPr>
          <p:nvPr/>
        </p:nvPicPr>
        <p:blipFill>
          <a:blip r:embed="rId33" cstate="screen"/>
          <a:stretch>
            <a:fillRect/>
          </a:stretch>
        </p:blipFill>
        <p:spPr>
          <a:xfrm>
            <a:off x="6096000" y="2667000"/>
            <a:ext cx="487680" cy="487680"/>
          </a:xfrm>
          <a:prstGeom prst="rect">
            <a:avLst/>
          </a:prstGeom>
        </p:spPr>
      </p:pic>
      <p:pic>
        <p:nvPicPr>
          <p:cNvPr id="55" name="Picture 54" descr="mister-wong.png"/>
          <p:cNvPicPr>
            <a:picLocks noChangeAspect="1"/>
          </p:cNvPicPr>
          <p:nvPr/>
        </p:nvPicPr>
        <p:blipFill>
          <a:blip r:embed="rId34" cstate="screen"/>
          <a:stretch>
            <a:fillRect/>
          </a:stretch>
        </p:blipFill>
        <p:spPr>
          <a:xfrm>
            <a:off x="8016240" y="1328057"/>
            <a:ext cx="487680" cy="487680"/>
          </a:xfrm>
          <a:prstGeom prst="rect">
            <a:avLst/>
          </a:prstGeom>
        </p:spPr>
      </p:pic>
      <p:pic>
        <p:nvPicPr>
          <p:cNvPr id="56" name="Picture 55" descr="mixx.png"/>
          <p:cNvPicPr>
            <a:picLocks noChangeAspect="1"/>
          </p:cNvPicPr>
          <p:nvPr/>
        </p:nvPicPr>
        <p:blipFill>
          <a:blip r:embed="rId35" cstate="screen"/>
          <a:stretch>
            <a:fillRect/>
          </a:stretch>
        </p:blipFill>
        <p:spPr>
          <a:xfrm>
            <a:off x="4648200" y="670560"/>
            <a:ext cx="487680" cy="487680"/>
          </a:xfrm>
          <a:prstGeom prst="rect">
            <a:avLst/>
          </a:prstGeom>
        </p:spPr>
      </p:pic>
      <p:pic>
        <p:nvPicPr>
          <p:cNvPr id="57" name="Picture 56" descr="mobileme.png"/>
          <p:cNvPicPr>
            <a:picLocks noChangeAspect="1"/>
          </p:cNvPicPr>
          <p:nvPr/>
        </p:nvPicPr>
        <p:blipFill>
          <a:blip r:embed="rId36" cstate="screen"/>
          <a:stretch>
            <a:fillRect/>
          </a:stretch>
        </p:blipFill>
        <p:spPr>
          <a:xfrm>
            <a:off x="4648200" y="3581400"/>
            <a:ext cx="487680" cy="487680"/>
          </a:xfrm>
          <a:prstGeom prst="rect">
            <a:avLst/>
          </a:prstGeom>
        </p:spPr>
      </p:pic>
      <p:pic>
        <p:nvPicPr>
          <p:cNvPr id="58" name="Picture 57" descr="myspace.png"/>
          <p:cNvPicPr>
            <a:picLocks noChangeAspect="1"/>
          </p:cNvPicPr>
          <p:nvPr/>
        </p:nvPicPr>
        <p:blipFill>
          <a:blip r:embed="rId37" cstate="screen"/>
          <a:stretch>
            <a:fillRect/>
          </a:stretch>
        </p:blipFill>
        <p:spPr>
          <a:xfrm>
            <a:off x="3679371" y="899160"/>
            <a:ext cx="487680" cy="487680"/>
          </a:xfrm>
          <a:prstGeom prst="rect">
            <a:avLst/>
          </a:prstGeom>
        </p:spPr>
      </p:pic>
      <p:pic>
        <p:nvPicPr>
          <p:cNvPr id="59" name="Picture 58" descr="netlog.png"/>
          <p:cNvPicPr>
            <a:picLocks noChangeAspect="1"/>
          </p:cNvPicPr>
          <p:nvPr/>
        </p:nvPicPr>
        <p:blipFill>
          <a:blip r:embed="rId38" cstate="screen"/>
          <a:stretch>
            <a:fillRect/>
          </a:stretch>
        </p:blipFill>
        <p:spPr>
          <a:xfrm>
            <a:off x="4726578" y="3078480"/>
            <a:ext cx="487680" cy="487680"/>
          </a:xfrm>
          <a:prstGeom prst="rect">
            <a:avLst/>
          </a:prstGeom>
        </p:spPr>
      </p:pic>
      <p:pic>
        <p:nvPicPr>
          <p:cNvPr id="60" name="Picture 59" descr="netvibes.png"/>
          <p:cNvPicPr>
            <a:picLocks noChangeAspect="1"/>
          </p:cNvPicPr>
          <p:nvPr/>
        </p:nvPicPr>
        <p:blipFill>
          <a:blip r:embed="rId39" cstate="screen"/>
          <a:stretch>
            <a:fillRect/>
          </a:stretch>
        </p:blipFill>
        <p:spPr>
          <a:xfrm>
            <a:off x="6858000" y="1524000"/>
            <a:ext cx="487680" cy="487680"/>
          </a:xfrm>
          <a:prstGeom prst="rect">
            <a:avLst/>
          </a:prstGeom>
        </p:spPr>
      </p:pic>
      <p:pic>
        <p:nvPicPr>
          <p:cNvPr id="61" name="Picture 60" descr="newsvine.png"/>
          <p:cNvPicPr>
            <a:picLocks noChangeAspect="1"/>
          </p:cNvPicPr>
          <p:nvPr/>
        </p:nvPicPr>
        <p:blipFill>
          <a:blip r:embed="rId40" cstate="screen"/>
          <a:stretch>
            <a:fillRect/>
          </a:stretch>
        </p:blipFill>
        <p:spPr>
          <a:xfrm>
            <a:off x="8001000" y="2590800"/>
            <a:ext cx="487680" cy="487680"/>
          </a:xfrm>
          <a:prstGeom prst="rect">
            <a:avLst/>
          </a:prstGeom>
        </p:spPr>
      </p:pic>
      <p:pic>
        <p:nvPicPr>
          <p:cNvPr id="62" name="Picture 61" descr="openid.png"/>
          <p:cNvPicPr>
            <a:picLocks noChangeAspect="1"/>
          </p:cNvPicPr>
          <p:nvPr/>
        </p:nvPicPr>
        <p:blipFill>
          <a:blip r:embed="rId41" cstate="screen"/>
          <a:stretch>
            <a:fillRect/>
          </a:stretch>
        </p:blipFill>
        <p:spPr>
          <a:xfrm>
            <a:off x="7354389" y="2514600"/>
            <a:ext cx="487680" cy="487680"/>
          </a:xfrm>
          <a:prstGeom prst="rect">
            <a:avLst/>
          </a:prstGeom>
        </p:spPr>
      </p:pic>
      <p:pic>
        <p:nvPicPr>
          <p:cNvPr id="63" name="Picture 62" descr="pandora.png"/>
          <p:cNvPicPr>
            <a:picLocks noChangeAspect="1"/>
          </p:cNvPicPr>
          <p:nvPr/>
        </p:nvPicPr>
        <p:blipFill>
          <a:blip r:embed="rId42" cstate="screen"/>
          <a:stretch>
            <a:fillRect/>
          </a:stretch>
        </p:blipFill>
        <p:spPr>
          <a:xfrm>
            <a:off x="6248400" y="1295400"/>
            <a:ext cx="487680" cy="487680"/>
          </a:xfrm>
          <a:prstGeom prst="rect">
            <a:avLst/>
          </a:prstGeom>
        </p:spPr>
      </p:pic>
      <p:pic>
        <p:nvPicPr>
          <p:cNvPr id="64" name="Picture 63" descr="paypal.png"/>
          <p:cNvPicPr>
            <a:picLocks noChangeAspect="1"/>
          </p:cNvPicPr>
          <p:nvPr/>
        </p:nvPicPr>
        <p:blipFill>
          <a:blip r:embed="rId43" cstate="screen"/>
          <a:stretch>
            <a:fillRect/>
          </a:stretch>
        </p:blipFill>
        <p:spPr>
          <a:xfrm>
            <a:off x="3679371" y="2011680"/>
            <a:ext cx="487680" cy="487680"/>
          </a:xfrm>
          <a:prstGeom prst="rect">
            <a:avLst/>
          </a:prstGeom>
        </p:spPr>
      </p:pic>
      <p:pic>
        <p:nvPicPr>
          <p:cNvPr id="65" name="Picture 64" descr="picassa.png"/>
          <p:cNvPicPr>
            <a:picLocks noChangeAspect="1"/>
          </p:cNvPicPr>
          <p:nvPr/>
        </p:nvPicPr>
        <p:blipFill>
          <a:blip r:embed="rId44" cstate="screen"/>
          <a:stretch>
            <a:fillRect/>
          </a:stretch>
        </p:blipFill>
        <p:spPr>
          <a:xfrm>
            <a:off x="4151811" y="3966754"/>
            <a:ext cx="487680" cy="487680"/>
          </a:xfrm>
          <a:prstGeom prst="rect">
            <a:avLst/>
          </a:prstGeom>
        </p:spPr>
      </p:pic>
      <p:pic>
        <p:nvPicPr>
          <p:cNvPr id="66" name="Picture 65" descr="ping.fm.png"/>
          <p:cNvPicPr>
            <a:picLocks noChangeAspect="1"/>
          </p:cNvPicPr>
          <p:nvPr/>
        </p:nvPicPr>
        <p:blipFill>
          <a:blip r:embed="rId45" cstate="screen"/>
          <a:stretch>
            <a:fillRect/>
          </a:stretch>
        </p:blipFill>
        <p:spPr>
          <a:xfrm>
            <a:off x="4134394" y="1402080"/>
            <a:ext cx="487680" cy="487680"/>
          </a:xfrm>
          <a:prstGeom prst="rect">
            <a:avLst/>
          </a:prstGeom>
        </p:spPr>
      </p:pic>
      <p:pic>
        <p:nvPicPr>
          <p:cNvPr id="67" name="Picture 66" descr="posterous.png"/>
          <p:cNvPicPr>
            <a:picLocks noChangeAspect="1"/>
          </p:cNvPicPr>
          <p:nvPr/>
        </p:nvPicPr>
        <p:blipFill>
          <a:blip r:embed="rId46" cstate="screen"/>
          <a:stretch>
            <a:fillRect/>
          </a:stretch>
        </p:blipFill>
        <p:spPr>
          <a:xfrm>
            <a:off x="7772400" y="1752600"/>
            <a:ext cx="487680" cy="487680"/>
          </a:xfrm>
          <a:prstGeom prst="rect">
            <a:avLst/>
          </a:prstGeom>
        </p:spPr>
      </p:pic>
      <p:pic>
        <p:nvPicPr>
          <p:cNvPr id="68" name="Picture 67" descr="propeller.png"/>
          <p:cNvPicPr>
            <a:picLocks noChangeAspect="1"/>
          </p:cNvPicPr>
          <p:nvPr/>
        </p:nvPicPr>
        <p:blipFill>
          <a:blip r:embed="rId47" cstate="screen"/>
          <a:stretch>
            <a:fillRect/>
          </a:stretch>
        </p:blipFill>
        <p:spPr>
          <a:xfrm>
            <a:off x="6096000" y="3352800"/>
            <a:ext cx="487680" cy="487680"/>
          </a:xfrm>
          <a:prstGeom prst="rect">
            <a:avLst/>
          </a:prstGeom>
        </p:spPr>
      </p:pic>
      <p:pic>
        <p:nvPicPr>
          <p:cNvPr id="69" name="Picture 68" descr="readernaut.png"/>
          <p:cNvPicPr>
            <a:picLocks noChangeAspect="1"/>
          </p:cNvPicPr>
          <p:nvPr/>
        </p:nvPicPr>
        <p:blipFill>
          <a:blip r:embed="rId48" cstate="screen"/>
          <a:stretch>
            <a:fillRect/>
          </a:stretch>
        </p:blipFill>
        <p:spPr>
          <a:xfrm>
            <a:off x="3058885" y="1815737"/>
            <a:ext cx="487680" cy="487680"/>
          </a:xfrm>
          <a:prstGeom prst="rect">
            <a:avLst/>
          </a:prstGeom>
        </p:spPr>
      </p:pic>
      <p:pic>
        <p:nvPicPr>
          <p:cNvPr id="70" name="Picture 69" descr="reddit.png"/>
          <p:cNvPicPr>
            <a:picLocks noChangeAspect="1"/>
          </p:cNvPicPr>
          <p:nvPr/>
        </p:nvPicPr>
        <p:blipFill>
          <a:blip r:embed="rId49" cstate="screen"/>
          <a:stretch>
            <a:fillRect/>
          </a:stretch>
        </p:blipFill>
        <p:spPr>
          <a:xfrm>
            <a:off x="2449286" y="2316480"/>
            <a:ext cx="487680" cy="487680"/>
          </a:xfrm>
          <a:prstGeom prst="rect">
            <a:avLst/>
          </a:prstGeom>
        </p:spPr>
      </p:pic>
      <p:pic>
        <p:nvPicPr>
          <p:cNvPr id="72" name="Picture 71" descr="sharethis.png"/>
          <p:cNvPicPr>
            <a:picLocks noChangeAspect="1"/>
          </p:cNvPicPr>
          <p:nvPr/>
        </p:nvPicPr>
        <p:blipFill>
          <a:blip r:embed="rId50" cstate="screen"/>
          <a:stretch>
            <a:fillRect/>
          </a:stretch>
        </p:blipFill>
        <p:spPr>
          <a:xfrm>
            <a:off x="5638800" y="1752600"/>
            <a:ext cx="487680" cy="487680"/>
          </a:xfrm>
          <a:prstGeom prst="rect">
            <a:avLst/>
          </a:prstGeom>
        </p:spPr>
      </p:pic>
      <p:pic>
        <p:nvPicPr>
          <p:cNvPr id="73" name="Picture 72" descr="simpy.png"/>
          <p:cNvPicPr>
            <a:picLocks noChangeAspect="1"/>
          </p:cNvPicPr>
          <p:nvPr/>
        </p:nvPicPr>
        <p:blipFill>
          <a:blip r:embed="rId51" cstate="screen"/>
          <a:stretch>
            <a:fillRect/>
          </a:stretch>
        </p:blipFill>
        <p:spPr>
          <a:xfrm>
            <a:off x="2941320" y="2727960"/>
            <a:ext cx="487680" cy="487680"/>
          </a:xfrm>
          <a:prstGeom prst="rect">
            <a:avLst/>
          </a:prstGeom>
        </p:spPr>
      </p:pic>
      <p:pic>
        <p:nvPicPr>
          <p:cNvPr id="74" name="Picture 73" descr="skype.png"/>
          <p:cNvPicPr>
            <a:picLocks noChangeAspect="1"/>
          </p:cNvPicPr>
          <p:nvPr/>
        </p:nvPicPr>
        <p:blipFill>
          <a:blip r:embed="rId52" cstate="screen"/>
          <a:stretch>
            <a:fillRect/>
          </a:stretch>
        </p:blipFill>
        <p:spPr>
          <a:xfrm>
            <a:off x="3331028" y="3180806"/>
            <a:ext cx="487680" cy="487680"/>
          </a:xfrm>
          <a:prstGeom prst="rect">
            <a:avLst/>
          </a:prstGeom>
        </p:spPr>
      </p:pic>
      <p:pic>
        <p:nvPicPr>
          <p:cNvPr id="76" name="Picture 75" descr="sphinn.png"/>
          <p:cNvPicPr>
            <a:picLocks noChangeAspect="1"/>
          </p:cNvPicPr>
          <p:nvPr/>
        </p:nvPicPr>
        <p:blipFill>
          <a:blip r:embed="rId53" cstate="screen"/>
          <a:stretch>
            <a:fillRect/>
          </a:stretch>
        </p:blipFill>
        <p:spPr>
          <a:xfrm>
            <a:off x="2675709" y="3106782"/>
            <a:ext cx="487680" cy="487680"/>
          </a:xfrm>
          <a:prstGeom prst="rect">
            <a:avLst/>
          </a:prstGeom>
        </p:spPr>
      </p:pic>
      <p:pic>
        <p:nvPicPr>
          <p:cNvPr id="77" name="Picture 76" descr="spurl.png"/>
          <p:cNvPicPr>
            <a:picLocks noChangeAspect="1"/>
          </p:cNvPicPr>
          <p:nvPr/>
        </p:nvPicPr>
        <p:blipFill>
          <a:blip r:embed="rId54" cstate="screen"/>
          <a:stretch>
            <a:fillRect/>
          </a:stretch>
        </p:blipFill>
        <p:spPr>
          <a:xfrm>
            <a:off x="7025640" y="3178629"/>
            <a:ext cx="487680" cy="487680"/>
          </a:xfrm>
          <a:prstGeom prst="rect">
            <a:avLst/>
          </a:prstGeom>
        </p:spPr>
      </p:pic>
      <p:pic>
        <p:nvPicPr>
          <p:cNvPr id="78" name="Picture 77" descr="stumbleupon.png"/>
          <p:cNvPicPr>
            <a:picLocks noChangeAspect="1"/>
          </p:cNvPicPr>
          <p:nvPr/>
        </p:nvPicPr>
        <p:blipFill>
          <a:blip r:embed="rId55" cstate="screen"/>
          <a:stretch>
            <a:fillRect/>
          </a:stretch>
        </p:blipFill>
        <p:spPr>
          <a:xfrm>
            <a:off x="7086600" y="3962400"/>
            <a:ext cx="487680" cy="487680"/>
          </a:xfrm>
          <a:prstGeom prst="rect">
            <a:avLst/>
          </a:prstGeom>
        </p:spPr>
      </p:pic>
      <p:pic>
        <p:nvPicPr>
          <p:cNvPr id="79" name="Picture 78" descr="technorati.png"/>
          <p:cNvPicPr>
            <a:picLocks noChangeAspect="1"/>
          </p:cNvPicPr>
          <p:nvPr/>
        </p:nvPicPr>
        <p:blipFill>
          <a:blip r:embed="rId56" cstate="screen"/>
          <a:stretch>
            <a:fillRect/>
          </a:stretch>
        </p:blipFill>
        <p:spPr>
          <a:xfrm>
            <a:off x="6629400" y="3581400"/>
            <a:ext cx="487680" cy="487680"/>
          </a:xfrm>
          <a:prstGeom prst="rect">
            <a:avLst/>
          </a:prstGeom>
        </p:spPr>
      </p:pic>
      <p:pic>
        <p:nvPicPr>
          <p:cNvPr id="80" name="Picture 79" descr="twitpic.png"/>
          <p:cNvPicPr>
            <a:picLocks noChangeAspect="1"/>
          </p:cNvPicPr>
          <p:nvPr/>
        </p:nvPicPr>
        <p:blipFill>
          <a:blip r:embed="rId57" cstate="screen"/>
          <a:stretch>
            <a:fillRect/>
          </a:stretch>
        </p:blipFill>
        <p:spPr>
          <a:xfrm>
            <a:off x="5105400" y="2133600"/>
            <a:ext cx="487680" cy="487680"/>
          </a:xfrm>
          <a:prstGeom prst="rect">
            <a:avLst/>
          </a:prstGeom>
        </p:spPr>
      </p:pic>
      <p:pic>
        <p:nvPicPr>
          <p:cNvPr id="82" name="Picture 81" descr="typepad.png"/>
          <p:cNvPicPr>
            <a:picLocks noChangeAspect="1"/>
          </p:cNvPicPr>
          <p:nvPr/>
        </p:nvPicPr>
        <p:blipFill>
          <a:blip r:embed="rId58" cstate="screen"/>
          <a:stretch>
            <a:fillRect/>
          </a:stretch>
        </p:blipFill>
        <p:spPr>
          <a:xfrm>
            <a:off x="5656217" y="3668486"/>
            <a:ext cx="487680" cy="487680"/>
          </a:xfrm>
          <a:prstGeom prst="rect">
            <a:avLst/>
          </a:prstGeom>
        </p:spPr>
      </p:pic>
      <p:pic>
        <p:nvPicPr>
          <p:cNvPr id="83" name="Picture 82" descr="vimeo.png"/>
          <p:cNvPicPr>
            <a:picLocks noChangeAspect="1"/>
          </p:cNvPicPr>
          <p:nvPr/>
        </p:nvPicPr>
        <p:blipFill>
          <a:blip r:embed="rId59" cstate="screen"/>
          <a:stretch>
            <a:fillRect/>
          </a:stretch>
        </p:blipFill>
        <p:spPr>
          <a:xfrm>
            <a:off x="4800600" y="4191000"/>
            <a:ext cx="487680" cy="487680"/>
          </a:xfrm>
          <a:prstGeom prst="rect">
            <a:avLst/>
          </a:prstGeom>
        </p:spPr>
      </p:pic>
      <p:pic>
        <p:nvPicPr>
          <p:cNvPr id="84" name="Picture 83" descr="wave.png"/>
          <p:cNvPicPr>
            <a:picLocks noChangeAspect="1"/>
          </p:cNvPicPr>
          <p:nvPr/>
        </p:nvPicPr>
        <p:blipFill>
          <a:blip r:embed="rId60" cstate="screen"/>
          <a:stretch>
            <a:fillRect/>
          </a:stretch>
        </p:blipFill>
        <p:spPr>
          <a:xfrm>
            <a:off x="5334000" y="3200400"/>
            <a:ext cx="487680" cy="487680"/>
          </a:xfrm>
          <a:prstGeom prst="rect">
            <a:avLst/>
          </a:prstGeom>
        </p:spPr>
      </p:pic>
      <p:pic>
        <p:nvPicPr>
          <p:cNvPr id="85" name="Picture 84" descr="windows.png"/>
          <p:cNvPicPr>
            <a:picLocks noChangeAspect="1"/>
          </p:cNvPicPr>
          <p:nvPr/>
        </p:nvPicPr>
        <p:blipFill>
          <a:blip r:embed="rId61" cstate="screen"/>
          <a:stretch>
            <a:fillRect/>
          </a:stretch>
        </p:blipFill>
        <p:spPr>
          <a:xfrm>
            <a:off x="2693126" y="3627120"/>
            <a:ext cx="487680" cy="487680"/>
          </a:xfrm>
          <a:prstGeom prst="rect">
            <a:avLst/>
          </a:prstGeom>
        </p:spPr>
      </p:pic>
      <p:pic>
        <p:nvPicPr>
          <p:cNvPr id="87" name="Picture 86" descr="xing.png"/>
          <p:cNvPicPr>
            <a:picLocks noChangeAspect="1"/>
          </p:cNvPicPr>
          <p:nvPr/>
        </p:nvPicPr>
        <p:blipFill>
          <a:blip r:embed="rId62" cstate="screen"/>
          <a:stretch>
            <a:fillRect/>
          </a:stretch>
        </p:blipFill>
        <p:spPr>
          <a:xfrm>
            <a:off x="5708469" y="4191000"/>
            <a:ext cx="487680" cy="487680"/>
          </a:xfrm>
          <a:prstGeom prst="rect">
            <a:avLst/>
          </a:prstGeom>
        </p:spPr>
      </p:pic>
      <p:pic>
        <p:nvPicPr>
          <p:cNvPr id="88" name="Picture 87" descr="yahoo.png"/>
          <p:cNvPicPr>
            <a:picLocks noChangeAspect="1"/>
          </p:cNvPicPr>
          <p:nvPr/>
        </p:nvPicPr>
        <p:blipFill>
          <a:blip r:embed="rId63" cstate="screen"/>
          <a:stretch>
            <a:fillRect/>
          </a:stretch>
        </p:blipFill>
        <p:spPr>
          <a:xfrm>
            <a:off x="6714309" y="2081349"/>
            <a:ext cx="487680" cy="487680"/>
          </a:xfrm>
          <a:prstGeom prst="rect">
            <a:avLst/>
          </a:prstGeom>
        </p:spPr>
      </p:pic>
      <p:pic>
        <p:nvPicPr>
          <p:cNvPr id="89" name="Picture 88" descr="yahoo-buzz.png"/>
          <p:cNvPicPr>
            <a:picLocks noChangeAspect="1"/>
          </p:cNvPicPr>
          <p:nvPr/>
        </p:nvPicPr>
        <p:blipFill>
          <a:blip r:embed="rId64" cstate="screen"/>
          <a:stretch>
            <a:fillRect/>
          </a:stretch>
        </p:blipFill>
        <p:spPr>
          <a:xfrm>
            <a:off x="3792583" y="3607526"/>
            <a:ext cx="487680" cy="487680"/>
          </a:xfrm>
          <a:prstGeom prst="rect">
            <a:avLst/>
          </a:prstGeom>
        </p:spPr>
      </p:pic>
      <p:pic>
        <p:nvPicPr>
          <p:cNvPr id="90" name="Picture 89" descr="yelp.png"/>
          <p:cNvPicPr>
            <a:picLocks noChangeAspect="1"/>
          </p:cNvPicPr>
          <p:nvPr/>
        </p:nvPicPr>
        <p:blipFill>
          <a:blip r:embed="rId65" cstate="screen"/>
          <a:stretch>
            <a:fillRect/>
          </a:stretch>
        </p:blipFill>
        <p:spPr>
          <a:xfrm>
            <a:off x="5283926" y="4609011"/>
            <a:ext cx="487680" cy="487680"/>
          </a:xfrm>
          <a:prstGeom prst="rect">
            <a:avLst/>
          </a:prstGeom>
        </p:spPr>
      </p:pic>
      <p:pic>
        <p:nvPicPr>
          <p:cNvPr id="92" name="Picture 91" descr="zabox.png"/>
          <p:cNvPicPr>
            <a:picLocks noChangeAspect="1"/>
          </p:cNvPicPr>
          <p:nvPr/>
        </p:nvPicPr>
        <p:blipFill>
          <a:blip r:embed="rId66" cstate="screen"/>
          <a:stretch>
            <a:fillRect/>
          </a:stretch>
        </p:blipFill>
        <p:spPr>
          <a:xfrm>
            <a:off x="5410200" y="2667000"/>
            <a:ext cx="487680" cy="487680"/>
          </a:xfrm>
          <a:prstGeom prst="rect">
            <a:avLst/>
          </a:prstGeom>
        </p:spPr>
      </p:pic>
      <p:sp>
        <p:nvSpPr>
          <p:cNvPr id="2" name="TextBox 1"/>
          <p:cNvSpPr txBox="1"/>
          <p:nvPr/>
        </p:nvSpPr>
        <p:spPr>
          <a:xfrm>
            <a:off x="298269" y="5257800"/>
            <a:ext cx="4258491" cy="830997"/>
          </a:xfrm>
          <a:prstGeom prst="rect">
            <a:avLst/>
          </a:prstGeom>
          <a:noFill/>
        </p:spPr>
        <p:txBody>
          <a:bodyPr wrap="square" rtlCol="0">
            <a:spAutoFit/>
          </a:bodyPr>
          <a:lstStyle/>
          <a:p>
            <a:r>
              <a:rPr lang="en-GB" sz="2400" b="1" dirty="0" smtClean="0">
                <a:solidFill>
                  <a:srgbClr val="00B0F0"/>
                </a:solidFill>
              </a:rPr>
              <a:t>Isn't it just a mechanism </a:t>
            </a:r>
          </a:p>
          <a:p>
            <a:r>
              <a:rPr lang="en-GB" sz="2400" b="1" dirty="0" smtClean="0">
                <a:solidFill>
                  <a:srgbClr val="00B0F0"/>
                </a:solidFill>
              </a:rPr>
              <a:t>for timewasting</a:t>
            </a:r>
            <a:endParaRPr lang="en-GB" sz="2400" b="1" dirty="0">
              <a:solidFill>
                <a:srgbClr val="00B0F0"/>
              </a:solidFill>
            </a:endParaRPr>
          </a:p>
        </p:txBody>
      </p:sp>
      <p:sp>
        <p:nvSpPr>
          <p:cNvPr id="3" name="TextBox 2"/>
          <p:cNvSpPr txBox="1"/>
          <p:nvPr/>
        </p:nvSpPr>
        <p:spPr>
          <a:xfrm>
            <a:off x="5410200" y="5791200"/>
            <a:ext cx="3505200" cy="1107996"/>
          </a:xfrm>
          <a:prstGeom prst="rect">
            <a:avLst/>
          </a:prstGeom>
          <a:noFill/>
        </p:spPr>
        <p:txBody>
          <a:bodyPr wrap="square" rtlCol="0">
            <a:spAutoFit/>
          </a:bodyPr>
          <a:lstStyle/>
          <a:p>
            <a:r>
              <a:rPr lang="en-GB" sz="2400" b="1" dirty="0">
                <a:solidFill>
                  <a:srgbClr val="00B0F0"/>
                </a:solidFill>
              </a:rPr>
              <a:t>or at its best a space for informal social chatter?</a:t>
            </a:r>
          </a:p>
          <a:p>
            <a:endParaRPr lang="en-GB" dirty="0"/>
          </a:p>
        </p:txBody>
      </p:sp>
    </p:spTree>
    <p:extLst>
      <p:ext uri="{BB962C8B-B14F-4D97-AF65-F5344CB8AC3E}">
        <p14:creationId xmlns:p14="http://schemas.microsoft.com/office/powerpoint/2010/main" val="649396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nfographic web statistics"/>
          <p:cNvPicPr>
            <a:picLocks noChangeAspect="1" noChangeArrowheads="1"/>
          </p:cNvPicPr>
          <p:nvPr/>
        </p:nvPicPr>
        <p:blipFill>
          <a:blip r:embed="rId3" cstate="print"/>
          <a:srcRect/>
          <a:stretch>
            <a:fillRect/>
          </a:stretch>
        </p:blipFill>
        <p:spPr bwMode="auto">
          <a:xfrm>
            <a:off x="457199" y="457200"/>
            <a:ext cx="8194765" cy="5791200"/>
          </a:xfrm>
          <a:prstGeom prst="rect">
            <a:avLst/>
          </a:prstGeom>
          <a:noFill/>
        </p:spPr>
      </p:pic>
      <p:sp>
        <p:nvSpPr>
          <p:cNvPr id="3" name="Rectangle 2"/>
          <p:cNvSpPr/>
          <p:nvPr/>
        </p:nvSpPr>
        <p:spPr>
          <a:xfrm>
            <a:off x="0" y="6400800"/>
            <a:ext cx="9144000" cy="369332"/>
          </a:xfrm>
          <a:prstGeom prst="rect">
            <a:avLst/>
          </a:prstGeom>
        </p:spPr>
        <p:txBody>
          <a:bodyPr wrap="square">
            <a:spAutoFit/>
          </a:bodyPr>
          <a:lstStyle/>
          <a:p>
            <a:pPr algn="ctr"/>
            <a:r>
              <a:rPr lang="en-GB" sz="1200" dirty="0" smtClean="0">
                <a:hlinkClick r:id="rId4"/>
              </a:rPr>
              <a:t>http://www.socialnomics.net/2011/12/28/infographic-every-60-seconds-on-the-web</a:t>
            </a:r>
            <a:r>
              <a:rPr lang="en-GB" dirty="0" smtClean="0">
                <a:hlinkClick r:id="rId4"/>
              </a:rPr>
              <a:t>/</a:t>
            </a:r>
            <a:endParaRPr lang="en-GB" dirty="0"/>
          </a:p>
        </p:txBody>
      </p:sp>
    </p:spTree>
    <p:extLst>
      <p:ext uri="{BB962C8B-B14F-4D97-AF65-F5344CB8AC3E}">
        <p14:creationId xmlns:p14="http://schemas.microsoft.com/office/powerpoint/2010/main" val="2227894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3" name="Content Placeholder 2"/>
          <p:cNvSpPr>
            <a:spLocks noGrp="1"/>
          </p:cNvSpPr>
          <p:nvPr>
            <p:ph idx="1"/>
          </p:nvPr>
        </p:nvSpPr>
        <p:spPr/>
        <p:txBody>
          <a:bodyPr>
            <a:normAutofit fontScale="85000" lnSpcReduction="20000"/>
          </a:bodyPr>
          <a:lstStyle/>
          <a:p>
            <a:pPr>
              <a:lnSpc>
                <a:spcPct val="120000"/>
              </a:lnSpc>
              <a:buFontTx/>
              <a:buChar char="•"/>
            </a:pPr>
            <a:r>
              <a:rPr lang="en-GB" altLang="zh-CN" dirty="0" smtClean="0"/>
              <a:t>“Digital literacy is the ability to locate, organise, understand, evaluate, and analyse information using digital technology. It involves a working knowledge of current tools and an understanding of how they can be used”</a:t>
            </a:r>
          </a:p>
          <a:p>
            <a:pPr>
              <a:lnSpc>
                <a:spcPct val="120000"/>
              </a:lnSpc>
              <a:buFontTx/>
              <a:buChar char="•"/>
            </a:pPr>
            <a:r>
              <a:rPr lang="en-GB" altLang="zh-CN" dirty="0" smtClean="0"/>
              <a:t>“The active management of online activities such as collaboration, networking , content creation and </a:t>
            </a:r>
            <a:r>
              <a:rPr lang="en-GB" altLang="zh-CN" dirty="0" err="1" smtClean="0"/>
              <a:t>curation</a:t>
            </a:r>
            <a:r>
              <a:rPr lang="en-GB" altLang="zh-CN" dirty="0" smtClean="0"/>
              <a:t> in order to “stand out from the crowd” in today’s job market”</a:t>
            </a:r>
          </a:p>
          <a:p>
            <a:pPr>
              <a:lnSpc>
                <a:spcPct val="120000"/>
              </a:lnSpc>
              <a:buFontTx/>
              <a:buChar char="•"/>
            </a:pPr>
            <a:r>
              <a:rPr lang="en-GB" dirty="0" smtClean="0"/>
              <a:t>“an ability to respond positively to change”</a:t>
            </a:r>
          </a:p>
          <a:p>
            <a:endParaRPr lang="en-GB" dirty="0"/>
          </a:p>
        </p:txBody>
      </p:sp>
    </p:spTree>
    <p:extLst>
      <p:ext uri="{BB962C8B-B14F-4D97-AF65-F5344CB8AC3E}">
        <p14:creationId xmlns:p14="http://schemas.microsoft.com/office/powerpoint/2010/main" val="3462586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652463"/>
            <a:ext cx="68961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476672"/>
            <a:ext cx="2238562" cy="369332"/>
          </a:xfrm>
          <a:prstGeom prst="rect">
            <a:avLst/>
          </a:prstGeom>
          <a:noFill/>
        </p:spPr>
        <p:txBody>
          <a:bodyPr wrap="none" rtlCol="0">
            <a:spAutoFit/>
          </a:bodyPr>
          <a:lstStyle/>
          <a:p>
            <a:r>
              <a:rPr lang="en-GB" dirty="0" smtClean="0"/>
              <a:t>www.futurelab.org.uk</a:t>
            </a:r>
            <a:endParaRPr lang="en-GB" dirty="0"/>
          </a:p>
        </p:txBody>
      </p:sp>
    </p:spTree>
    <p:extLst>
      <p:ext uri="{BB962C8B-B14F-4D97-AF65-F5344CB8AC3E}">
        <p14:creationId xmlns:p14="http://schemas.microsoft.com/office/powerpoint/2010/main" val="79537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we mean by Digital Literacy?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Collecting, managing and evaluating online information</a:t>
            </a:r>
          </a:p>
          <a:p>
            <a:r>
              <a:rPr lang="en-GB" dirty="0" smtClean="0"/>
              <a:t>Building an online brand for personal or career development</a:t>
            </a:r>
          </a:p>
          <a:p>
            <a:r>
              <a:rPr lang="en-GB" dirty="0" smtClean="0"/>
              <a:t>Creating and curating content in written, audio and visual media </a:t>
            </a:r>
          </a:p>
          <a:p>
            <a:r>
              <a:rPr lang="en-GB" dirty="0" smtClean="0"/>
              <a:t>Communicating effectively online for networking and collaboration purposes</a:t>
            </a:r>
          </a:p>
          <a:p>
            <a:r>
              <a:rPr lang="en-GB" dirty="0" smtClean="0"/>
              <a:t>Managing digital identity/</a:t>
            </a:r>
            <a:r>
              <a:rPr lang="en-GB" dirty="0" err="1" smtClean="0"/>
              <a:t>ies</a:t>
            </a:r>
            <a:r>
              <a:rPr lang="en-GB" dirty="0" smtClean="0"/>
              <a:t> with due awareness of privacy and security issues</a:t>
            </a:r>
          </a:p>
          <a:p>
            <a:endParaRPr lang="en-GB" dirty="0"/>
          </a:p>
        </p:txBody>
      </p:sp>
    </p:spTree>
    <p:extLst>
      <p:ext uri="{BB962C8B-B14F-4D97-AF65-F5344CB8AC3E}">
        <p14:creationId xmlns:p14="http://schemas.microsoft.com/office/powerpoint/2010/main" val="4302401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2523</TotalTime>
  <Words>764</Words>
  <Application>Microsoft Office PowerPoint</Application>
  <PresentationFormat>On-screen Show (4:3)</PresentationFormat>
  <Paragraphs>80</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Digital Literacy</vt:lpstr>
      <vt:lpstr>Fiona Harvey</vt:lpstr>
      <vt:lpstr>Lisa Harris</vt:lpstr>
      <vt:lpstr>Exercise 1:  What technologies are being discussed here?</vt:lpstr>
      <vt:lpstr>PowerPoint Presentation</vt:lpstr>
      <vt:lpstr>PowerPoint Presentation</vt:lpstr>
      <vt:lpstr>Definitions</vt:lpstr>
      <vt:lpstr>PowerPoint Presentation</vt:lpstr>
      <vt:lpstr>What do we mean by Digital Literacy?</vt:lpstr>
      <vt:lpstr>The “digitally literate” student…</vt:lpstr>
      <vt:lpstr>PowerPoint Presentation</vt:lpstr>
      <vt:lpstr>Fear of new technology...</vt:lpstr>
      <vt:lpstr>Exercises</vt:lpstr>
      <vt:lpstr>Social Bookmarking </vt:lpstr>
      <vt:lpstr>Netiquette</vt:lpstr>
      <vt:lpstr>Online safety </vt:lpstr>
      <vt:lpstr>Useful links</vt:lpstr>
      <vt:lpstr>More useful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Literacy</dc:title>
  <dc:creator>Lisa</dc:creator>
  <cp:lastModifiedBy>Lisa</cp:lastModifiedBy>
  <cp:revision>26</cp:revision>
  <dcterms:created xsi:type="dcterms:W3CDTF">2012-01-24T10:11:48Z</dcterms:created>
  <dcterms:modified xsi:type="dcterms:W3CDTF">2012-01-26T17:15:07Z</dcterms:modified>
</cp:coreProperties>
</file>