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6" d="100"/>
          <a:sy n="116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02/06/2011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02/06/2011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02/06/2011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b="1" dirty="0" smtClean="0"/>
              <a:t>How to teach linguistics of Modern Foreign Languages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176074"/>
          </a:xfrm>
        </p:spPr>
        <p:txBody>
          <a:bodyPr>
            <a:normAutofit/>
          </a:bodyPr>
          <a:lstStyle/>
          <a:p>
            <a:r>
              <a:rPr lang="en-US" sz="2200" b="1" dirty="0" smtClean="0"/>
              <a:t>Students as researchers</a:t>
            </a:r>
          </a:p>
          <a:p>
            <a:endParaRPr lang="en-US" sz="2200" b="1" dirty="0"/>
          </a:p>
          <a:p>
            <a:r>
              <a:rPr lang="en-US" sz="1800" b="1" dirty="0" smtClean="0"/>
              <a:t>Patrick Stevenson, University of Southampton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766310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Benefits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active student: not an empty vessel</a:t>
            </a:r>
          </a:p>
          <a:p>
            <a:r>
              <a:rPr lang="en-US" dirty="0"/>
              <a:t>t</a:t>
            </a:r>
            <a:r>
              <a:rPr lang="en-US" dirty="0" smtClean="0"/>
              <a:t>he engaged student: sharing responsibility for the course</a:t>
            </a:r>
          </a:p>
          <a:p>
            <a:r>
              <a:rPr lang="en-US" dirty="0"/>
              <a:t>t</a:t>
            </a:r>
            <a:r>
              <a:rPr lang="en-US" dirty="0" smtClean="0"/>
              <a:t>he inspired/aspirational student: you too can be a researcher</a:t>
            </a:r>
          </a:p>
          <a:p>
            <a:endParaRPr lang="en-US" dirty="0" smtClean="0"/>
          </a:p>
          <a:p>
            <a:r>
              <a:rPr lang="en-US" dirty="0" smtClean="0"/>
              <a:t>developing individual research skills</a:t>
            </a:r>
          </a:p>
          <a:p>
            <a:r>
              <a:rPr lang="en-US" dirty="0"/>
              <a:t>b</a:t>
            </a:r>
            <a:r>
              <a:rPr lang="en-US" dirty="0" smtClean="0"/>
              <a:t>uilding team working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58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Skills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Developing individual research skills</a:t>
            </a:r>
          </a:p>
          <a:p>
            <a:pPr lvl="1"/>
            <a:r>
              <a:rPr lang="en-US" dirty="0" smtClean="0"/>
              <a:t>searching and evaluating wide range of sources</a:t>
            </a:r>
          </a:p>
          <a:p>
            <a:pPr lvl="1"/>
            <a:r>
              <a:rPr lang="en-US" dirty="0" smtClean="0"/>
              <a:t>gathering and processing data</a:t>
            </a:r>
          </a:p>
          <a:p>
            <a:endParaRPr lang="en-US" dirty="0" smtClean="0"/>
          </a:p>
          <a:p>
            <a:r>
              <a:rPr lang="en-US" dirty="0" smtClean="0"/>
              <a:t>Building team working </a:t>
            </a:r>
            <a:r>
              <a:rPr lang="en-US" dirty="0"/>
              <a:t>skills</a:t>
            </a:r>
          </a:p>
          <a:p>
            <a:pPr lvl="1"/>
            <a:r>
              <a:rPr lang="en-US" dirty="0" smtClean="0"/>
              <a:t>asking research questions</a:t>
            </a:r>
          </a:p>
          <a:p>
            <a:pPr lvl="1"/>
            <a:r>
              <a:rPr lang="en-US" dirty="0" smtClean="0"/>
              <a:t>devising and designing projects</a:t>
            </a:r>
          </a:p>
          <a:p>
            <a:pPr lvl="1"/>
            <a:r>
              <a:rPr lang="en-US" dirty="0" smtClean="0"/>
              <a:t>working within constraints</a:t>
            </a:r>
          </a:p>
          <a:p>
            <a:pPr lvl="1"/>
            <a:r>
              <a:rPr lang="en-US" dirty="0" smtClean="0"/>
              <a:t>managing group dynamics</a:t>
            </a:r>
          </a:p>
          <a:p>
            <a:pPr lvl="1"/>
            <a:r>
              <a:rPr lang="en-US" dirty="0" smtClean="0"/>
              <a:t>coordinating findings</a:t>
            </a:r>
          </a:p>
          <a:p>
            <a:pPr lvl="1"/>
            <a:r>
              <a:rPr lang="en-US" dirty="0" smtClean="0"/>
              <a:t>producing outputs in different formats for different audiences</a:t>
            </a:r>
          </a:p>
          <a:p>
            <a:pPr lvl="1"/>
            <a:r>
              <a:rPr lang="en-US" dirty="0" smtClean="0"/>
              <a:t>giving timed oral presentations and answering questions</a:t>
            </a:r>
          </a:p>
          <a:p>
            <a:pPr lvl="1"/>
            <a:r>
              <a:rPr lang="en-US" dirty="0" smtClean="0"/>
              <a:t>participating in conference-like settings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44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Issues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</a:p>
          <a:p>
            <a:endParaRPr lang="en-US" dirty="0" smtClean="0"/>
          </a:p>
          <a:p>
            <a:r>
              <a:rPr lang="en-US" dirty="0" smtClean="0"/>
              <a:t>sources</a:t>
            </a:r>
          </a:p>
          <a:p>
            <a:endParaRPr lang="en-US" dirty="0" smtClean="0"/>
          </a:p>
          <a:p>
            <a:r>
              <a:rPr lang="en-US" dirty="0" smtClean="0"/>
              <a:t>work-sharing / fair evaluation</a:t>
            </a:r>
          </a:p>
          <a:p>
            <a:endParaRPr lang="en-US" dirty="0" smtClean="0"/>
          </a:p>
          <a:p>
            <a:r>
              <a:rPr lang="en-US" dirty="0" smtClean="0"/>
              <a:t>assessment: content </a:t>
            </a:r>
            <a:r>
              <a:rPr lang="en-US" dirty="0" err="1" smtClean="0"/>
              <a:t>vs</a:t>
            </a:r>
            <a:r>
              <a:rPr lang="en-US" dirty="0" smtClean="0"/>
              <a:t> presentation</a:t>
            </a:r>
          </a:p>
          <a:p>
            <a:endParaRPr lang="en-US" dirty="0" smtClean="0"/>
          </a:p>
          <a:p>
            <a:r>
              <a:rPr lang="en-US" dirty="0" smtClean="0"/>
              <a:t>knowledge </a:t>
            </a:r>
            <a:r>
              <a:rPr lang="en-US" dirty="0" err="1" smtClean="0"/>
              <a:t>vs</a:t>
            </a:r>
            <a:r>
              <a:rPr lang="en-US" dirty="0" smtClean="0"/>
              <a:t> skills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49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Progression: a German Linguistics curriculum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Year 1: Introduction to German Linguistic Studies</a:t>
            </a:r>
          </a:p>
          <a:p>
            <a:endParaRPr lang="en-US" dirty="0" smtClean="0"/>
          </a:p>
          <a:p>
            <a:r>
              <a:rPr lang="en-US" dirty="0" smtClean="0"/>
              <a:t>Year 2: Language and Society in the German-speaking World</a:t>
            </a:r>
          </a:p>
          <a:p>
            <a:endParaRPr lang="en-US" dirty="0" smtClean="0"/>
          </a:p>
          <a:p>
            <a:r>
              <a:rPr lang="en-US" dirty="0" smtClean="0"/>
              <a:t>Year 3: Year Abroad Research Project</a:t>
            </a:r>
          </a:p>
          <a:p>
            <a:endParaRPr lang="en-US" dirty="0" smtClean="0"/>
          </a:p>
          <a:p>
            <a:r>
              <a:rPr lang="en-US" dirty="0" smtClean="0"/>
              <a:t>Year 4: Language, Politics and Communication in Germany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97002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Progression: a German Linguistics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Introduction to German Linguistic Studies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group project on an aspect of contemporary language use/change based on primary and secondary sources: e.g.</a:t>
            </a:r>
          </a:p>
          <a:p>
            <a:pPr lvl="1"/>
            <a:r>
              <a:rPr lang="en-US" dirty="0" smtClean="0"/>
              <a:t>language and gender</a:t>
            </a:r>
          </a:p>
          <a:p>
            <a:pPr lvl="1"/>
            <a:r>
              <a:rPr lang="en-US" dirty="0" smtClean="0"/>
              <a:t>patterns of address</a:t>
            </a:r>
          </a:p>
          <a:p>
            <a:pPr lvl="1"/>
            <a:r>
              <a:rPr lang="en-US" dirty="0" smtClean="0"/>
              <a:t>language in the media</a:t>
            </a:r>
          </a:p>
          <a:p>
            <a:pPr lvl="1"/>
            <a:r>
              <a:rPr lang="en-US" dirty="0" smtClean="0"/>
              <a:t>German around the world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group oral presentation (single mark for whole group)</a:t>
            </a:r>
          </a:p>
          <a:p>
            <a:endParaRPr lang="en-US" dirty="0"/>
          </a:p>
          <a:p>
            <a:r>
              <a:rPr lang="en-US" dirty="0" smtClean="0"/>
              <a:t>takeaway exam (2 essay topics)</a:t>
            </a:r>
          </a:p>
        </p:txBody>
      </p:sp>
    </p:spTree>
    <p:extLst>
      <p:ext uri="{BB962C8B-B14F-4D97-AF65-F5344CB8AC3E}">
        <p14:creationId xmlns:p14="http://schemas.microsoft.com/office/powerpoint/2010/main" val="3736405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Progression: a German Linguistics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/>
              <a:t>Language and Society in the German-speaking World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group project on an aspect of contemporary language use/change </a:t>
            </a:r>
            <a:r>
              <a:rPr lang="en-US" dirty="0" smtClean="0"/>
              <a:t>– more extensive and in-depth than Year 1: </a:t>
            </a:r>
            <a:r>
              <a:rPr lang="en-US" dirty="0"/>
              <a:t>e.g.</a:t>
            </a:r>
          </a:p>
          <a:p>
            <a:pPr lvl="1"/>
            <a:r>
              <a:rPr lang="en-US" dirty="0" smtClean="0"/>
              <a:t>The linguistic integration of </a:t>
            </a:r>
            <a:r>
              <a:rPr lang="en-US" dirty="0" err="1" smtClean="0"/>
              <a:t>anglicisms</a:t>
            </a:r>
            <a:r>
              <a:rPr lang="en-US" dirty="0" smtClean="0"/>
              <a:t> in German</a:t>
            </a:r>
            <a:endParaRPr lang="en-US" dirty="0"/>
          </a:p>
          <a:p>
            <a:pPr lvl="1"/>
            <a:r>
              <a:rPr lang="en-US" dirty="0" smtClean="0"/>
              <a:t>An investigation into </a:t>
            </a:r>
            <a:r>
              <a:rPr lang="en-US" i="1" dirty="0" err="1" smtClean="0"/>
              <a:t>Kiezdeutsch</a:t>
            </a:r>
            <a:endParaRPr lang="en-US" i="1" dirty="0"/>
          </a:p>
          <a:p>
            <a:pPr lvl="1"/>
            <a:r>
              <a:rPr lang="en-US" dirty="0" smtClean="0"/>
              <a:t>The public reception of the spelling reform</a:t>
            </a: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r>
              <a:rPr lang="en-US" dirty="0"/>
              <a:t>group oral presentation (single mark for whole group</a:t>
            </a:r>
            <a:r>
              <a:rPr lang="en-US" dirty="0" smtClean="0"/>
              <a:t>) </a:t>
            </a:r>
            <a:r>
              <a:rPr lang="en-US" u="sng" dirty="0" smtClean="0"/>
              <a:t>plus</a:t>
            </a:r>
            <a:r>
              <a:rPr lang="en-US" dirty="0" smtClean="0"/>
              <a:t> individual report</a:t>
            </a:r>
          </a:p>
          <a:p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ndividual essay on self-selected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8161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Progression: a German Linguistics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/>
              <a:t>Y</a:t>
            </a:r>
            <a:r>
              <a:rPr lang="en-US" b="1" dirty="0" smtClean="0"/>
              <a:t>ear Abroad Research Project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Preparation module in Year 2: devising, designing and conducting an individual research project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 smtClean="0"/>
              <a:t>Research proposal on self-selected topic: e.g.</a:t>
            </a:r>
          </a:p>
          <a:p>
            <a:pPr lvl="2"/>
            <a:r>
              <a:rPr lang="en-US" sz="2000" dirty="0" smtClean="0"/>
              <a:t>Language debates and school reform in Switzerland</a:t>
            </a:r>
          </a:p>
          <a:p>
            <a:pPr lvl="2"/>
            <a:r>
              <a:rPr lang="en-US" sz="2000" dirty="0" smtClean="0"/>
              <a:t>Impact of crisis situations on interpersonal relations: address patterns and solidarity in German business contexts</a:t>
            </a:r>
          </a:p>
          <a:p>
            <a:pPr lvl="2"/>
            <a:r>
              <a:rPr lang="en-US" sz="2000" dirty="0" smtClean="0"/>
              <a:t>The role of dialect in Austrian political campaigns</a:t>
            </a:r>
          </a:p>
          <a:p>
            <a:endParaRPr lang="en-US" dirty="0" smtClean="0"/>
          </a:p>
          <a:p>
            <a:r>
              <a:rPr lang="en-US" dirty="0" smtClean="0"/>
              <a:t>Empirical research project (October – June)</a:t>
            </a:r>
          </a:p>
        </p:txBody>
      </p:sp>
    </p:spTree>
    <p:extLst>
      <p:ext uri="{BB962C8B-B14F-4D97-AF65-F5344CB8AC3E}">
        <p14:creationId xmlns:p14="http://schemas.microsoft.com/office/powerpoint/2010/main" val="2579555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/>
              <a:t>Progression: a German Linguistics curriculum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US" b="1" dirty="0" smtClean="0"/>
              <a:t>Language, Politics and Communication in Germany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ndividual exercise in critical discourse analysis, based on self-selected topic and primary material: e.g.</a:t>
            </a:r>
          </a:p>
          <a:p>
            <a:pPr lvl="1"/>
            <a:r>
              <a:rPr lang="en-GB" dirty="0"/>
              <a:t>Bundestag speech on the plagiarism accusation against former German Defence Minister Karl-Theodor </a:t>
            </a:r>
            <a:r>
              <a:rPr lang="en-GB" dirty="0" err="1"/>
              <a:t>zu</a:t>
            </a:r>
            <a:r>
              <a:rPr lang="en-GB" dirty="0"/>
              <a:t> Guttenberg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political campaign song performed by Heinz-Christian </a:t>
            </a:r>
            <a:r>
              <a:rPr lang="en-GB" dirty="0" err="1"/>
              <a:t>Strache</a:t>
            </a:r>
            <a:r>
              <a:rPr lang="en-GB" dirty="0"/>
              <a:t>, leader of the right-wing Austrian </a:t>
            </a:r>
            <a:r>
              <a:rPr lang="en-GB" dirty="0" err="1"/>
              <a:t>Freiheitliche</a:t>
            </a:r>
            <a:r>
              <a:rPr lang="en-GB" dirty="0"/>
              <a:t> </a:t>
            </a:r>
            <a:r>
              <a:rPr lang="en-GB" dirty="0" err="1"/>
              <a:t>Partei</a:t>
            </a:r>
            <a:endParaRPr lang="en-GB" dirty="0"/>
          </a:p>
          <a:p>
            <a:pPr lvl="1"/>
            <a:r>
              <a:rPr lang="en-GB" dirty="0"/>
              <a:t>i</a:t>
            </a:r>
            <a:r>
              <a:rPr lang="en-GB" dirty="0" smtClean="0"/>
              <a:t>nterview </a:t>
            </a:r>
            <a:r>
              <a:rPr lang="en-GB" dirty="0"/>
              <a:t>with Angela Merkel in the Turkish newspaper </a:t>
            </a:r>
            <a:r>
              <a:rPr lang="en-GB" i="1" dirty="0" err="1"/>
              <a:t>Hürriyet</a:t>
            </a:r>
            <a:r>
              <a:rPr lang="en-GB" dirty="0"/>
              <a:t> on ‘integration’</a:t>
            </a:r>
          </a:p>
          <a:p>
            <a:pPr lvl="1"/>
            <a:r>
              <a:rPr lang="de-DE" dirty="0" err="1"/>
              <a:t>s</a:t>
            </a:r>
            <a:r>
              <a:rPr lang="de-DE" dirty="0" err="1" smtClean="0"/>
              <a:t>tudent</a:t>
            </a:r>
            <a:r>
              <a:rPr lang="de-DE" dirty="0" smtClean="0"/>
              <a:t> </a:t>
            </a:r>
            <a:r>
              <a:rPr lang="de-DE" dirty="0" err="1"/>
              <a:t>protests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university</a:t>
            </a:r>
            <a:r>
              <a:rPr lang="de-DE" dirty="0"/>
              <a:t> ‘</a:t>
            </a:r>
            <a:r>
              <a:rPr lang="de-DE" dirty="0" err="1"/>
              <a:t>reform</a:t>
            </a:r>
            <a:r>
              <a:rPr lang="de-DE" dirty="0"/>
              <a:t>’ in Germany: Bundesweiter Bildungsstreik </a:t>
            </a:r>
            <a:r>
              <a:rPr lang="de-DE" dirty="0" err="1"/>
              <a:t>vs</a:t>
            </a:r>
            <a:r>
              <a:rPr lang="de-DE" dirty="0"/>
              <a:t> Bundesweit gegen den </a:t>
            </a:r>
            <a:r>
              <a:rPr lang="de-DE" dirty="0" smtClean="0"/>
              <a:t>Bildungsstreit</a:t>
            </a: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ndividual essay on self-selected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701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70</TotalTime>
  <Words>489</Words>
  <Application>Microsoft Macintosh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Adjacency</vt:lpstr>
      <vt:lpstr>How to teach linguistics of Modern Foreign Languages</vt:lpstr>
      <vt:lpstr>Benefits</vt:lpstr>
      <vt:lpstr>Skills</vt:lpstr>
      <vt:lpstr>Issues</vt:lpstr>
      <vt:lpstr>Progression: a German Linguistics curriculum</vt:lpstr>
      <vt:lpstr>Progression: a German Linguistics curriculum</vt:lpstr>
      <vt:lpstr>Progression: a German Linguistics curriculum</vt:lpstr>
      <vt:lpstr>Progression: a German Linguistics curriculum</vt:lpstr>
      <vt:lpstr>Progression: a German Linguistics curriculum</vt:lpstr>
    </vt:vector>
  </TitlesOfParts>
  <Company>Soton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teach linguistics of Modern Foreign Languages</dc:title>
  <dc:creator>Patrick Stevenson</dc:creator>
  <cp:lastModifiedBy>Patrick Stevenson</cp:lastModifiedBy>
  <cp:revision>9</cp:revision>
  <dcterms:created xsi:type="dcterms:W3CDTF">2011-05-26T15:17:07Z</dcterms:created>
  <dcterms:modified xsi:type="dcterms:W3CDTF">2011-06-02T17:06:09Z</dcterms:modified>
</cp:coreProperties>
</file>